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88" r:id="rId2"/>
    <p:sldMasterId id="2147484154" r:id="rId3"/>
  </p:sldMasterIdLst>
  <p:notesMasterIdLst>
    <p:notesMasterId r:id="rId116"/>
  </p:notesMasterIdLst>
  <p:handoutMasterIdLst>
    <p:handoutMasterId r:id="rId117"/>
  </p:handoutMasterIdLst>
  <p:sldIdLst>
    <p:sldId id="446" r:id="rId4"/>
    <p:sldId id="849" r:id="rId5"/>
    <p:sldId id="850" r:id="rId6"/>
    <p:sldId id="257" r:id="rId7"/>
    <p:sldId id="453" r:id="rId8"/>
    <p:sldId id="890" r:id="rId9"/>
    <p:sldId id="848" r:id="rId10"/>
    <p:sldId id="454" r:id="rId11"/>
    <p:sldId id="279" r:id="rId12"/>
    <p:sldId id="280" r:id="rId13"/>
    <p:sldId id="677" r:id="rId14"/>
    <p:sldId id="266" r:id="rId15"/>
    <p:sldId id="825" r:id="rId16"/>
    <p:sldId id="878" r:id="rId17"/>
    <p:sldId id="888" r:id="rId18"/>
    <p:sldId id="835" r:id="rId19"/>
    <p:sldId id="891" r:id="rId20"/>
    <p:sldId id="806" r:id="rId21"/>
    <p:sldId id="872" r:id="rId22"/>
    <p:sldId id="889" r:id="rId23"/>
    <p:sldId id="851" r:id="rId24"/>
    <p:sldId id="460" r:id="rId25"/>
    <p:sldId id="807" r:id="rId26"/>
    <p:sldId id="314" r:id="rId27"/>
    <p:sldId id="382" r:id="rId28"/>
    <p:sldId id="895" r:id="rId29"/>
    <p:sldId id="896" r:id="rId30"/>
    <p:sldId id="867" r:id="rId31"/>
    <p:sldId id="268" r:id="rId32"/>
    <p:sldId id="832" r:id="rId33"/>
    <p:sldId id="833" r:id="rId34"/>
    <p:sldId id="271" r:id="rId35"/>
    <p:sldId id="275" r:id="rId36"/>
    <p:sldId id="886" r:id="rId37"/>
    <p:sldId id="853" r:id="rId38"/>
    <p:sldId id="854" r:id="rId39"/>
    <p:sldId id="855" r:id="rId40"/>
    <p:sldId id="894" r:id="rId41"/>
    <p:sldId id="892" r:id="rId42"/>
    <p:sldId id="856" r:id="rId43"/>
    <p:sldId id="857" r:id="rId44"/>
    <p:sldId id="858" r:id="rId45"/>
    <p:sldId id="859" r:id="rId46"/>
    <p:sldId id="873" r:id="rId47"/>
    <p:sldId id="861" r:id="rId48"/>
    <p:sldId id="429" r:id="rId49"/>
    <p:sldId id="430" r:id="rId50"/>
    <p:sldId id="860" r:id="rId51"/>
    <p:sldId id="852" r:id="rId52"/>
    <p:sldId id="383" r:id="rId53"/>
    <p:sldId id="881" r:id="rId54"/>
    <p:sldId id="386" r:id="rId55"/>
    <p:sldId id="299" r:id="rId56"/>
    <p:sldId id="403" r:id="rId57"/>
    <p:sldId id="404" r:id="rId58"/>
    <p:sldId id="841" r:id="rId59"/>
    <p:sldId id="842" r:id="rId60"/>
    <p:sldId id="448" r:id="rId61"/>
    <p:sldId id="843" r:id="rId62"/>
    <p:sldId id="899" r:id="rId63"/>
    <p:sldId id="406" r:id="rId64"/>
    <p:sldId id="418" r:id="rId65"/>
    <p:sldId id="900" r:id="rId66"/>
    <p:sldId id="868" r:id="rId67"/>
    <p:sldId id="449" r:id="rId68"/>
    <p:sldId id="304" r:id="rId69"/>
    <p:sldId id="869" r:id="rId70"/>
    <p:sldId id="844" r:id="rId71"/>
    <p:sldId id="870" r:id="rId72"/>
    <p:sldId id="846" r:id="rId73"/>
    <p:sldId id="845" r:id="rId74"/>
    <p:sldId id="812" r:id="rId75"/>
    <p:sldId id="874" r:id="rId76"/>
    <p:sldId id="901" r:id="rId77"/>
    <p:sldId id="840" r:id="rId78"/>
    <p:sldId id="875" r:id="rId79"/>
    <p:sldId id="876" r:id="rId80"/>
    <p:sldId id="814" r:id="rId81"/>
    <p:sldId id="863" r:id="rId82"/>
    <p:sldId id="826" r:id="rId83"/>
    <p:sldId id="902" r:id="rId84"/>
    <p:sldId id="827" r:id="rId85"/>
    <p:sldId id="258" r:id="rId86"/>
    <p:sldId id="320" r:id="rId87"/>
    <p:sldId id="321" r:id="rId88"/>
    <p:sldId id="322" r:id="rId89"/>
    <p:sldId id="323" r:id="rId90"/>
    <p:sldId id="828" r:id="rId91"/>
    <p:sldId id="263" r:id="rId92"/>
    <p:sldId id="264" r:id="rId93"/>
    <p:sldId id="291" r:id="rId94"/>
    <p:sldId id="313" r:id="rId95"/>
    <p:sldId id="267" r:id="rId96"/>
    <p:sldId id="270" r:id="rId97"/>
    <p:sldId id="272" r:id="rId98"/>
    <p:sldId id="273" r:id="rId99"/>
    <p:sldId id="274" r:id="rId100"/>
    <p:sldId id="829" r:id="rId101"/>
    <p:sldId id="276" r:id="rId102"/>
    <p:sldId id="277" r:id="rId103"/>
    <p:sldId id="830" r:id="rId104"/>
    <p:sldId id="831" r:id="rId105"/>
    <p:sldId id="282" r:id="rId106"/>
    <p:sldId id="283" r:id="rId107"/>
    <p:sldId id="284" r:id="rId108"/>
    <p:sldId id="285" r:id="rId109"/>
    <p:sldId id="877" r:id="rId110"/>
    <p:sldId id="879" r:id="rId111"/>
    <p:sldId id="862" r:id="rId112"/>
    <p:sldId id="864" r:id="rId113"/>
    <p:sldId id="865" r:id="rId114"/>
    <p:sldId id="866" r:id="rId115"/>
  </p:sldIdLst>
  <p:sldSz cx="9144000" cy="6858000" type="screen4x3"/>
  <p:notesSz cx="6858000" cy="9144000"/>
  <p:defaultTextStyle>
    <a:defPPr>
      <a:defRPr lang="en-US"/>
    </a:defPPr>
    <a:lvl1pPr algn="l" rtl="0" eaLnBrk="0" fontAlgn="base" hangingPunct="0">
      <a:spcBef>
        <a:spcPct val="0"/>
      </a:spcBef>
      <a:spcAft>
        <a:spcPct val="0"/>
      </a:spcAft>
      <a:defRPr sz="1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87"/>
    <p:restoredTop sz="86690"/>
  </p:normalViewPr>
  <p:slideViewPr>
    <p:cSldViewPr showGuides="1">
      <p:cViewPr varScale="1">
        <p:scale>
          <a:sx n="104" d="100"/>
          <a:sy n="104" d="100"/>
        </p:scale>
        <p:origin x="108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8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handoutMaster" Target="handoutMasters/handoutMaster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presProps" Target="pres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viewProps" Target="viewProps.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338818F2-6DB0-5FA8-28B3-B38A0B9794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pPr>
              <a:defRPr/>
            </a:pPr>
            <a:endParaRPr lang="it-IT"/>
          </a:p>
        </p:txBody>
      </p:sp>
      <p:sp>
        <p:nvSpPr>
          <p:cNvPr id="3" name="Segnaposto data 2">
            <a:extLst>
              <a:ext uri="{FF2B5EF4-FFF2-40B4-BE49-F238E27FC236}">
                <a16:creationId xmlns:a16="http://schemas.microsoft.com/office/drawing/2014/main" id="{AE3651C9-CD0A-CFAA-36EC-CFBDB6D896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pPr>
              <a:defRPr/>
            </a:pPr>
            <a:fld id="{F7DB2FFA-E1E0-874B-B1CA-A384E513D9A5}" type="datetimeFigureOut">
              <a:rPr lang="it-IT"/>
              <a:pPr>
                <a:defRPr/>
              </a:pPr>
              <a:t>13/10/24</a:t>
            </a:fld>
            <a:endParaRPr lang="it-IT"/>
          </a:p>
        </p:txBody>
      </p:sp>
      <p:sp>
        <p:nvSpPr>
          <p:cNvPr id="4" name="Segnaposto piè di pagina 3">
            <a:extLst>
              <a:ext uri="{FF2B5EF4-FFF2-40B4-BE49-F238E27FC236}">
                <a16:creationId xmlns:a16="http://schemas.microsoft.com/office/drawing/2014/main" id="{DD8A5DD4-A739-79B6-BC35-E5C35F3C28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pPr>
              <a:defRPr/>
            </a:pPr>
            <a:endParaRPr lang="it-IT"/>
          </a:p>
        </p:txBody>
      </p:sp>
      <p:sp>
        <p:nvSpPr>
          <p:cNvPr id="5" name="Segnaposto numero diapositiva 4">
            <a:extLst>
              <a:ext uri="{FF2B5EF4-FFF2-40B4-BE49-F238E27FC236}">
                <a16:creationId xmlns:a16="http://schemas.microsoft.com/office/drawing/2014/main" id="{28F4AE50-D568-AFDD-11A7-BE2A97500AB4}"/>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B611552C-A591-4A40-AA5F-ADE0F8B9C6AB}"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5D14DBA2-8092-1E63-70A2-2FACAC253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pPr>
              <a:defRPr/>
            </a:pPr>
            <a:endParaRPr lang="it-IT"/>
          </a:p>
        </p:txBody>
      </p:sp>
      <p:sp>
        <p:nvSpPr>
          <p:cNvPr id="3" name="Segnaposto data 2">
            <a:extLst>
              <a:ext uri="{FF2B5EF4-FFF2-40B4-BE49-F238E27FC236}">
                <a16:creationId xmlns:a16="http://schemas.microsoft.com/office/drawing/2014/main" id="{5C114A83-E6D5-C0ED-C2BC-CBDA3A51BF1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pPr>
              <a:defRPr/>
            </a:pPr>
            <a:fld id="{4D832725-E7C7-C347-827A-2F6CD8CABE9E}" type="datetimeFigureOut">
              <a:rPr lang="it-IT"/>
              <a:pPr>
                <a:defRPr/>
              </a:pPr>
              <a:t>13/10/24</a:t>
            </a:fld>
            <a:endParaRPr lang="it-IT"/>
          </a:p>
        </p:txBody>
      </p:sp>
      <p:sp>
        <p:nvSpPr>
          <p:cNvPr id="4" name="Segnaposto immagine diapositiva 3">
            <a:extLst>
              <a:ext uri="{FF2B5EF4-FFF2-40B4-BE49-F238E27FC236}">
                <a16:creationId xmlns:a16="http://schemas.microsoft.com/office/drawing/2014/main" id="{2EB94EE1-E221-C722-B580-8314A3D3AAD8}"/>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Segnaposto note 4">
            <a:extLst>
              <a:ext uri="{FF2B5EF4-FFF2-40B4-BE49-F238E27FC236}">
                <a16:creationId xmlns:a16="http://schemas.microsoft.com/office/drawing/2014/main" id="{4884FF72-0652-AF1B-6727-A7B36DC61313}"/>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noProof="0"/>
              <a:t>Fare clic per modificare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6" name="Segnaposto piè di pagina 5">
            <a:extLst>
              <a:ext uri="{FF2B5EF4-FFF2-40B4-BE49-F238E27FC236}">
                <a16:creationId xmlns:a16="http://schemas.microsoft.com/office/drawing/2014/main" id="{3AEBBA5F-438B-081B-68E0-D46129F1B95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pPr>
              <a:defRPr/>
            </a:pPr>
            <a:endParaRPr lang="it-IT"/>
          </a:p>
        </p:txBody>
      </p:sp>
      <p:sp>
        <p:nvSpPr>
          <p:cNvPr id="7" name="Segnaposto numero diapositiva 6">
            <a:extLst>
              <a:ext uri="{FF2B5EF4-FFF2-40B4-BE49-F238E27FC236}">
                <a16:creationId xmlns:a16="http://schemas.microsoft.com/office/drawing/2014/main" id="{88133FB3-EC6F-656C-B77F-4D40FFD5D1B1}"/>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85F15935-4488-C145-A819-087BE13EA497}"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egnaposto immagine diapositiva 1">
            <a:extLst>
              <a:ext uri="{FF2B5EF4-FFF2-40B4-BE49-F238E27FC236}">
                <a16:creationId xmlns:a16="http://schemas.microsoft.com/office/drawing/2014/main" id="{70804C41-D911-B898-6713-8C4EA30594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Segnaposto note 2">
            <a:extLst>
              <a:ext uri="{FF2B5EF4-FFF2-40B4-BE49-F238E27FC236}">
                <a16:creationId xmlns:a16="http://schemas.microsoft.com/office/drawing/2014/main" id="{D6A957DD-427B-121F-C30D-1A37CBEA244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a:p>
        </p:txBody>
      </p:sp>
      <p:sp>
        <p:nvSpPr>
          <p:cNvPr id="47107" name="Segnaposto numero diapositiva 3">
            <a:extLst>
              <a:ext uri="{FF2B5EF4-FFF2-40B4-BE49-F238E27FC236}">
                <a16:creationId xmlns:a16="http://schemas.microsoft.com/office/drawing/2014/main" id="{5EC6B050-906A-7017-ADFB-4FC40D13F3E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fld id="{0FCF855A-CD95-3743-873C-FF5507C3CBA9}" type="slidenum">
              <a:rPr lang="it-IT" altLang="it-IT" sz="1200" smtClean="0"/>
              <a:pPr/>
              <a:t>2</a:t>
            </a:fld>
            <a:endParaRPr lang="it-IT" altLang="it-IT"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egnaposto immagine diapositiva 1">
            <a:extLst>
              <a:ext uri="{FF2B5EF4-FFF2-40B4-BE49-F238E27FC236}">
                <a16:creationId xmlns:a16="http://schemas.microsoft.com/office/drawing/2014/main" id="{EB6CEA0E-4ECD-25F9-004C-F6A4EDA1F3C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Segnaposto note 2">
            <a:extLst>
              <a:ext uri="{FF2B5EF4-FFF2-40B4-BE49-F238E27FC236}">
                <a16:creationId xmlns:a16="http://schemas.microsoft.com/office/drawing/2014/main" id="{330455CA-A8C7-E957-4DDA-8ED3B58EB0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altLang="it-IT" i="1">
                <a:latin typeface="Helvetica" pitchFamily="2" charset="0"/>
              </a:rPr>
              <a:t>If, for example, x = age of a child and y = vocabulary size,</a:t>
            </a:r>
            <a:endParaRPr lang="it-IT" altLang="it-IT">
              <a:latin typeface="Helvetica" pitchFamily="2" charset="0"/>
            </a:endParaRPr>
          </a:p>
          <a:p>
            <a:r>
              <a:rPr lang="it-IT" altLang="it-IT" i="1">
                <a:latin typeface="Helvetica" pitchFamily="2" charset="0"/>
              </a:rPr>
              <a:t>then </a:t>
            </a:r>
            <a:r>
              <a:rPr lang="el-GR" altLang="it-IT" i="1">
                <a:latin typeface="Helvetica" pitchFamily="2" charset="0"/>
              </a:rPr>
              <a:t>μ</a:t>
            </a:r>
            <a:r>
              <a:rPr lang="it-IT" altLang="it-IT" i="1">
                <a:latin typeface="Helvetica" pitchFamily="2" charset="0"/>
              </a:rPr>
              <a:t>Y|5 is the average vocabulary size for all 5-°©year-°©old</a:t>
            </a:r>
            <a:endParaRPr lang="it-IT" altLang="it-IT">
              <a:latin typeface="Helvetica" pitchFamily="2" charset="0"/>
            </a:endParaRPr>
          </a:p>
          <a:p>
            <a:r>
              <a:rPr lang="it-IT" altLang="it-IT" i="1">
                <a:latin typeface="Helvetica" pitchFamily="2" charset="0"/>
              </a:rPr>
              <a:t>children in the population, and </a:t>
            </a:r>
            <a:r>
              <a:rPr lang="el-GR" altLang="it-IT" i="1">
                <a:latin typeface="Helvetica" pitchFamily="2" charset="0"/>
              </a:rPr>
              <a:t>σ 2</a:t>
            </a:r>
            <a:endParaRPr lang="el-GR" altLang="it-IT">
              <a:latin typeface="Helvetica" pitchFamily="2" charset="0"/>
            </a:endParaRPr>
          </a:p>
          <a:p>
            <a:r>
              <a:rPr lang="it-IT" altLang="it-IT" i="1">
                <a:latin typeface="Helvetica" pitchFamily="2" charset="0"/>
              </a:rPr>
              <a:t>Y| 5 describes the amount</a:t>
            </a:r>
            <a:endParaRPr lang="it-IT" altLang="it-IT">
              <a:latin typeface="Helvetica" pitchFamily="2" charset="0"/>
            </a:endParaRPr>
          </a:p>
          <a:p>
            <a:r>
              <a:rPr lang="it-IT" altLang="it-IT" i="1">
                <a:latin typeface="Helvetica" pitchFamily="2" charset="0"/>
              </a:rPr>
              <a:t>of variability in vocabulary size for this part of the</a:t>
            </a:r>
            <a:endParaRPr lang="it-IT" altLang="it-IT">
              <a:latin typeface="Helvetica" pitchFamily="2" charset="0"/>
            </a:endParaRPr>
          </a:p>
          <a:p>
            <a:r>
              <a:rPr lang="it-IT" altLang="it-IT" i="1">
                <a:latin typeface="Helvetica" pitchFamily="2" charset="0"/>
              </a:rPr>
              <a:t>population.</a:t>
            </a:r>
            <a:endParaRPr lang="it-IT" altLang="it-IT">
              <a:latin typeface="Helvetica" pitchFamily="2" charset="0"/>
            </a:endParaRPr>
          </a:p>
          <a:p>
            <a:endParaRPr lang="it-IT" altLang="it-IT"/>
          </a:p>
        </p:txBody>
      </p:sp>
      <p:sp>
        <p:nvSpPr>
          <p:cNvPr id="82947" name="Segnaposto numero diapositiva 3">
            <a:extLst>
              <a:ext uri="{FF2B5EF4-FFF2-40B4-BE49-F238E27FC236}">
                <a16:creationId xmlns:a16="http://schemas.microsoft.com/office/drawing/2014/main" id="{E32C1770-0191-6CF6-7659-9AEB95CFD3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fld id="{A3CF71C0-F9CD-2949-A213-0A936311EF61}" type="slidenum">
              <a:rPr lang="it-IT" altLang="it-IT" sz="1200" smtClean="0"/>
              <a:pPr/>
              <a:t>18</a:t>
            </a:fld>
            <a:endParaRPr lang="it-IT" altLang="it-IT"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egnaposto immagine diapositiva 1">
            <a:extLst>
              <a:ext uri="{FF2B5EF4-FFF2-40B4-BE49-F238E27FC236}">
                <a16:creationId xmlns:a16="http://schemas.microsoft.com/office/drawing/2014/main" id="{A8339514-A44D-CF88-BE0D-1907290B43F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Segnaposto note 2">
            <a:extLst>
              <a:ext uri="{FF2B5EF4-FFF2-40B4-BE49-F238E27FC236}">
                <a16:creationId xmlns:a16="http://schemas.microsoft.com/office/drawing/2014/main" id="{0CAFAF8E-7BAB-3376-73C0-D563C1DAB63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a:p>
        </p:txBody>
      </p:sp>
      <p:sp>
        <p:nvSpPr>
          <p:cNvPr id="84995" name="Segnaposto numero diapositiva 3">
            <a:extLst>
              <a:ext uri="{FF2B5EF4-FFF2-40B4-BE49-F238E27FC236}">
                <a16:creationId xmlns:a16="http://schemas.microsoft.com/office/drawing/2014/main" id="{B1BF1ACB-4379-B3F8-3794-F7EB793250F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fld id="{B9FB01EA-7B99-A240-BC55-1A73E9590943}" type="slidenum">
              <a:rPr lang="it-IT" altLang="it-IT" sz="1200" smtClean="0"/>
              <a:pPr/>
              <a:t>19</a:t>
            </a:fld>
            <a:endParaRPr lang="it-IT" altLang="it-IT"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egnaposto immagine diapositiva 1">
            <a:extLst>
              <a:ext uri="{FF2B5EF4-FFF2-40B4-BE49-F238E27FC236}">
                <a16:creationId xmlns:a16="http://schemas.microsoft.com/office/drawing/2014/main" id="{C629C053-B0B3-7817-F53A-11F0BAD596B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2" name="Segnaposto note 2">
            <a:extLst>
              <a:ext uri="{FF2B5EF4-FFF2-40B4-BE49-F238E27FC236}">
                <a16:creationId xmlns:a16="http://schemas.microsoft.com/office/drawing/2014/main" id="{5C0947B5-8D6E-7322-B9EE-F7090FE09EE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dirty="0"/>
          </a:p>
        </p:txBody>
      </p:sp>
      <p:sp>
        <p:nvSpPr>
          <p:cNvPr id="71683" name="Segnaposto numero diapositiva 3">
            <a:extLst>
              <a:ext uri="{FF2B5EF4-FFF2-40B4-BE49-F238E27FC236}">
                <a16:creationId xmlns:a16="http://schemas.microsoft.com/office/drawing/2014/main" id="{DFF92220-F976-0380-576D-159571B5A19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fld id="{AB286D80-78CC-AB44-B204-6FB931813AF1}" type="slidenum">
              <a:rPr lang="it-IT" altLang="it-IT" sz="1200" smtClean="0"/>
              <a:pPr/>
              <a:t>20</a:t>
            </a:fld>
            <a:endParaRPr lang="it-IT" altLang="it-IT" sz="1200"/>
          </a:p>
        </p:txBody>
      </p:sp>
    </p:spTree>
    <p:extLst>
      <p:ext uri="{BB962C8B-B14F-4D97-AF65-F5344CB8AC3E}">
        <p14:creationId xmlns:p14="http://schemas.microsoft.com/office/powerpoint/2010/main" val="1223927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1402A9B1-2C54-69ED-BC24-483D94C18D52}"/>
              </a:ext>
            </a:extLst>
          </p:cNvPr>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it-IT" altLang="it-IT"/>
          </a:p>
        </p:txBody>
      </p:sp>
      <p:sp>
        <p:nvSpPr>
          <p:cNvPr id="87042" name="Rectangle 3">
            <a:extLst>
              <a:ext uri="{FF2B5EF4-FFF2-40B4-BE49-F238E27FC236}">
                <a16:creationId xmlns:a16="http://schemas.microsoft.com/office/drawing/2014/main" id="{6CDEF947-9129-CC47-9AE0-C845628F36F0}"/>
              </a:ext>
            </a:extLst>
          </p:cNvPr>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1400">
                <a:solidFill>
                  <a:schemeClr val="tx1"/>
                </a:solidFill>
                <a:latin typeface="Arial" panose="020B0604020202020204" pitchFamily="34" charset="0"/>
              </a:defRPr>
            </a:lvl1pPr>
            <a:lvl2pPr marL="742950" indent="-285750" defTabSz="931863">
              <a:defRPr sz="1400">
                <a:solidFill>
                  <a:schemeClr val="tx1"/>
                </a:solidFill>
                <a:latin typeface="Arial" panose="020B0604020202020204" pitchFamily="34" charset="0"/>
              </a:defRPr>
            </a:lvl2pPr>
            <a:lvl3pPr marL="1143000" indent="-228600" defTabSz="931863">
              <a:defRPr sz="1400">
                <a:solidFill>
                  <a:schemeClr val="tx1"/>
                </a:solidFill>
                <a:latin typeface="Arial" panose="020B0604020202020204" pitchFamily="34" charset="0"/>
              </a:defRPr>
            </a:lvl3pPr>
            <a:lvl4pPr marL="1600200" indent="-228600" defTabSz="931863">
              <a:defRPr sz="1400">
                <a:solidFill>
                  <a:schemeClr val="tx1"/>
                </a:solidFill>
                <a:latin typeface="Arial" panose="020B0604020202020204" pitchFamily="34" charset="0"/>
              </a:defRPr>
            </a:lvl4pPr>
            <a:lvl5pPr marL="2057400" indent="-228600" defTabSz="931863">
              <a:defRPr sz="1400">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sz="1400">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sz="1400">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sz="1400">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sz="1400">
                <a:solidFill>
                  <a:schemeClr val="tx1"/>
                </a:solidFill>
                <a:latin typeface="Arial" panose="020B0604020202020204" pitchFamily="34" charset="0"/>
              </a:defRPr>
            </a:lvl9pPr>
          </a:lstStyle>
          <a:p>
            <a:pPr algn="r"/>
            <a:r>
              <a:rPr lang="en-US" altLang="it-IT" sz="1000" i="1">
                <a:latin typeface="Times New Roman" panose="02020603050405020304" pitchFamily="18" charset="0"/>
              </a:rPr>
              <a:t>26</a:t>
            </a:r>
          </a:p>
        </p:txBody>
      </p:sp>
      <p:sp>
        <p:nvSpPr>
          <p:cNvPr id="87043" name="Rectangle 4">
            <a:extLst>
              <a:ext uri="{FF2B5EF4-FFF2-40B4-BE49-F238E27FC236}">
                <a16:creationId xmlns:a16="http://schemas.microsoft.com/office/drawing/2014/main" id="{BA050BF7-84A0-AFD3-A5D1-67A8F0E5D9C9}"/>
              </a:ext>
            </a:extLst>
          </p:cNvPr>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it-IT" altLang="it-IT"/>
          </a:p>
        </p:txBody>
      </p:sp>
      <p:sp>
        <p:nvSpPr>
          <p:cNvPr id="87044" name="Rectangle 5">
            <a:extLst>
              <a:ext uri="{FF2B5EF4-FFF2-40B4-BE49-F238E27FC236}">
                <a16:creationId xmlns:a16="http://schemas.microsoft.com/office/drawing/2014/main" id="{19FA708C-373C-4293-A3C5-5C0CEBF7A155}"/>
              </a:ext>
            </a:extLst>
          </p:cNvPr>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it-IT" altLang="it-IT"/>
          </a:p>
        </p:txBody>
      </p:sp>
      <p:sp>
        <p:nvSpPr>
          <p:cNvPr id="87045" name="Rectangle 6">
            <a:extLst>
              <a:ext uri="{FF2B5EF4-FFF2-40B4-BE49-F238E27FC236}">
                <a16:creationId xmlns:a16="http://schemas.microsoft.com/office/drawing/2014/main" id="{32663F83-A982-A6BA-F668-0340F7571FDF}"/>
              </a:ext>
            </a:extLst>
          </p:cNvPr>
          <p:cNvSpPr>
            <a:spLocks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6" name="Rectangle 7">
            <a:extLst>
              <a:ext uri="{FF2B5EF4-FFF2-40B4-BE49-F238E27FC236}">
                <a16:creationId xmlns:a16="http://schemas.microsoft.com/office/drawing/2014/main" id="{9DF35626-8251-8E75-F103-00E4D01F306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egnaposto immagine diapositiva 1">
            <a:extLst>
              <a:ext uri="{FF2B5EF4-FFF2-40B4-BE49-F238E27FC236}">
                <a16:creationId xmlns:a16="http://schemas.microsoft.com/office/drawing/2014/main" id="{7A7FA370-E7A3-9AFE-2378-FCF2FDA9193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8" name="Segnaposto note 2">
            <a:extLst>
              <a:ext uri="{FF2B5EF4-FFF2-40B4-BE49-F238E27FC236}">
                <a16:creationId xmlns:a16="http://schemas.microsoft.com/office/drawing/2014/main" id="{D17E325F-C750-68E2-77C8-8D2A1EC859D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a:p>
        </p:txBody>
      </p:sp>
      <p:sp>
        <p:nvSpPr>
          <p:cNvPr id="91139" name="Segnaposto numero diapositiva 3">
            <a:extLst>
              <a:ext uri="{FF2B5EF4-FFF2-40B4-BE49-F238E27FC236}">
                <a16:creationId xmlns:a16="http://schemas.microsoft.com/office/drawing/2014/main" id="{246D7939-D6A9-CA23-E181-033E4F5234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fld id="{91DD7AFB-3FB9-6C44-BC68-DE668A15071B}" type="slidenum">
              <a:rPr lang="it-IT" altLang="it-IT" sz="1200" smtClean="0"/>
              <a:pPr/>
              <a:t>24</a:t>
            </a:fld>
            <a:endParaRPr lang="it-IT" altLang="it-IT"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egnaposto immagine diapositiva 1">
            <a:extLst>
              <a:ext uri="{FF2B5EF4-FFF2-40B4-BE49-F238E27FC236}">
                <a16:creationId xmlns:a16="http://schemas.microsoft.com/office/drawing/2014/main" id="{A1A86B42-51A4-A1AC-08A2-7E999625269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0" name="Segnaposto note 2">
            <a:extLst>
              <a:ext uri="{FF2B5EF4-FFF2-40B4-BE49-F238E27FC236}">
                <a16:creationId xmlns:a16="http://schemas.microsoft.com/office/drawing/2014/main" id="{6EFC9C42-1925-649F-B20F-88F9434AAF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a:p>
        </p:txBody>
      </p:sp>
      <p:sp>
        <p:nvSpPr>
          <p:cNvPr id="94211" name="Segnaposto numero diapositiva 3">
            <a:extLst>
              <a:ext uri="{FF2B5EF4-FFF2-40B4-BE49-F238E27FC236}">
                <a16:creationId xmlns:a16="http://schemas.microsoft.com/office/drawing/2014/main" id="{43F8988E-2F7F-14E7-F461-1217E04C7BE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fld id="{936D907A-00F0-6147-A2B1-BB6852060847}" type="slidenum">
              <a:rPr lang="it-IT" altLang="it-IT" sz="1200" smtClean="0"/>
              <a:pPr/>
              <a:t>26</a:t>
            </a:fld>
            <a:endParaRPr lang="it-IT" altLang="it-IT"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a:extLst>
              <a:ext uri="{FF2B5EF4-FFF2-40B4-BE49-F238E27FC236}">
                <a16:creationId xmlns:a16="http://schemas.microsoft.com/office/drawing/2014/main" id="{4FA3325E-B9E0-BD51-0D90-CC3F744123B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BB869D7F-0B54-7B4D-9BF1-FEAC235E5389}" type="slidenum">
              <a:rPr lang="en-US" altLang="it-IT" smtClean="0">
                <a:latin typeface="Arial" panose="020B0604020202020204" pitchFamily="34" charset="0"/>
              </a:rPr>
              <a:pPr eaLnBrk="1" hangingPunct="1">
                <a:spcBef>
                  <a:spcPct val="0"/>
                </a:spcBef>
              </a:pPr>
              <a:t>27</a:t>
            </a:fld>
            <a:endParaRPr lang="en-US" altLang="it-IT">
              <a:latin typeface="Arial" panose="020B0604020202020204" pitchFamily="34" charset="0"/>
            </a:endParaRPr>
          </a:p>
        </p:txBody>
      </p:sp>
      <p:sp>
        <p:nvSpPr>
          <p:cNvPr id="96258" name="Rectangle 2">
            <a:extLst>
              <a:ext uri="{FF2B5EF4-FFF2-40B4-BE49-F238E27FC236}">
                <a16:creationId xmlns:a16="http://schemas.microsoft.com/office/drawing/2014/main" id="{D61AD9FD-0215-936E-7FC2-F25BE8D3CBDC}"/>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Rectangle 3">
            <a:extLst>
              <a:ext uri="{FF2B5EF4-FFF2-40B4-BE49-F238E27FC236}">
                <a16:creationId xmlns:a16="http://schemas.microsoft.com/office/drawing/2014/main" id="{72F3B140-0006-18CC-8D56-67FBA2991D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it-IT">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a:extLst>
              <a:ext uri="{FF2B5EF4-FFF2-40B4-BE49-F238E27FC236}">
                <a16:creationId xmlns:a16="http://schemas.microsoft.com/office/drawing/2014/main" id="{81A56D23-9738-1C89-9E76-138889B6ED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a:p>
        </p:txBody>
      </p:sp>
      <p:sp>
        <p:nvSpPr>
          <p:cNvPr id="109570" name="Rectangle 3">
            <a:extLst>
              <a:ext uri="{FF2B5EF4-FFF2-40B4-BE49-F238E27FC236}">
                <a16:creationId xmlns:a16="http://schemas.microsoft.com/office/drawing/2014/main" id="{56518FEF-8B73-4FE8-AB7C-2D3C512EE4DF}"/>
              </a:ext>
            </a:extLst>
          </p:cNvPr>
          <p:cNvSpPr>
            <a:spLocks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a:extLst>
              <a:ext uri="{FF2B5EF4-FFF2-40B4-BE49-F238E27FC236}">
                <a16:creationId xmlns:a16="http://schemas.microsoft.com/office/drawing/2014/main" id="{F675FFA0-FB12-65A5-38B4-D99349D781D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a:p>
        </p:txBody>
      </p:sp>
      <p:sp>
        <p:nvSpPr>
          <p:cNvPr id="111618" name="Rectangle 3">
            <a:extLst>
              <a:ext uri="{FF2B5EF4-FFF2-40B4-BE49-F238E27FC236}">
                <a16:creationId xmlns:a16="http://schemas.microsoft.com/office/drawing/2014/main" id="{C891AE11-7B39-E760-D02D-AFAA858E6C27}"/>
              </a:ext>
            </a:extLst>
          </p:cNvPr>
          <p:cNvSpPr>
            <a:spLocks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a:extLst>
              <a:ext uri="{FF2B5EF4-FFF2-40B4-BE49-F238E27FC236}">
                <a16:creationId xmlns:a16="http://schemas.microsoft.com/office/drawing/2014/main" id="{AB6B8A60-0237-008E-678D-B9CA1B8DE9E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a:p>
        </p:txBody>
      </p:sp>
      <p:sp>
        <p:nvSpPr>
          <p:cNvPr id="113666" name="Rectangle 3">
            <a:extLst>
              <a:ext uri="{FF2B5EF4-FFF2-40B4-BE49-F238E27FC236}">
                <a16:creationId xmlns:a16="http://schemas.microsoft.com/office/drawing/2014/main" id="{B343A562-C5B9-D2F3-815E-18B788E0F704}"/>
              </a:ext>
            </a:extLst>
          </p:cNvPr>
          <p:cNvSpPr>
            <a:spLocks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8955A07F-9312-A50C-97E8-04EF4F2EC9C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5400EAFD-31B2-A86D-5B84-85C6A5F495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it-IT"/>
          </a:p>
        </p:txBody>
      </p:sp>
      <p:sp>
        <p:nvSpPr>
          <p:cNvPr id="51203" name="Slide Number Placeholder 3">
            <a:extLst>
              <a:ext uri="{FF2B5EF4-FFF2-40B4-BE49-F238E27FC236}">
                <a16:creationId xmlns:a16="http://schemas.microsoft.com/office/drawing/2014/main" id="{4834B911-8EEA-E546-6559-976F2D39EEC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77EF63-54D0-1D46-8A9A-0B6207A1ADFF}" type="slidenum">
              <a:rPr lang="en-CA" altLang="it-IT" smtClean="0"/>
              <a:pPr>
                <a:spcBef>
                  <a:spcPct val="0"/>
                </a:spcBef>
              </a:pPr>
              <a:t>5</a:t>
            </a:fld>
            <a:endParaRPr lang="en-CA" altLang="it-IT"/>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egnaposto immagine diapositiva 1">
            <a:extLst>
              <a:ext uri="{FF2B5EF4-FFF2-40B4-BE49-F238E27FC236}">
                <a16:creationId xmlns:a16="http://schemas.microsoft.com/office/drawing/2014/main" id="{68FC0429-FB05-BF63-D13C-BE5E74DE8A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4" name="Segnaposto note 2">
            <a:extLst>
              <a:ext uri="{FF2B5EF4-FFF2-40B4-BE49-F238E27FC236}">
                <a16:creationId xmlns:a16="http://schemas.microsoft.com/office/drawing/2014/main" id="{A77764C3-E19D-6FFB-A5D7-E6094E2BCD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altLang="it-IT"/>
              <a:t>For these formula to be valid we need to assume that the errors for each observation have common variance and are uncorrelated</a:t>
            </a:r>
          </a:p>
        </p:txBody>
      </p:sp>
      <p:sp>
        <p:nvSpPr>
          <p:cNvPr id="115715" name="Segnaposto numero diapositiva 3">
            <a:extLst>
              <a:ext uri="{FF2B5EF4-FFF2-40B4-BE49-F238E27FC236}">
                <a16:creationId xmlns:a16="http://schemas.microsoft.com/office/drawing/2014/main" id="{D8F8E2B8-25B4-EF5B-C454-447E4A33BF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fld id="{933AC8A7-4AE2-9A48-9092-08A5BD0FA101}" type="slidenum">
              <a:rPr lang="it-IT" altLang="it-IT" sz="1200" smtClean="0"/>
              <a:pPr/>
              <a:t>38</a:t>
            </a:fld>
            <a:endParaRPr lang="it-IT" altLang="it-IT"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a:extLst>
              <a:ext uri="{FF2B5EF4-FFF2-40B4-BE49-F238E27FC236}">
                <a16:creationId xmlns:a16="http://schemas.microsoft.com/office/drawing/2014/main" id="{B4530C66-1EAD-733E-84A0-3D5006DD22C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a:p>
        </p:txBody>
      </p:sp>
      <p:sp>
        <p:nvSpPr>
          <p:cNvPr id="123906" name="Rectangle 3">
            <a:extLst>
              <a:ext uri="{FF2B5EF4-FFF2-40B4-BE49-F238E27FC236}">
                <a16:creationId xmlns:a16="http://schemas.microsoft.com/office/drawing/2014/main" id="{DD2F19AA-9BBA-CCAF-499C-DF1BD7280BC0}"/>
              </a:ext>
            </a:extLst>
          </p:cNvPr>
          <p:cNvSpPr>
            <a:spLocks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egnaposto immagine diapositiva 1">
            <a:extLst>
              <a:ext uri="{FF2B5EF4-FFF2-40B4-BE49-F238E27FC236}">
                <a16:creationId xmlns:a16="http://schemas.microsoft.com/office/drawing/2014/main" id="{2269430E-1285-0BB5-8C2A-997D6E18F97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8" name="Segnaposto note 2">
            <a:extLst>
              <a:ext uri="{FF2B5EF4-FFF2-40B4-BE49-F238E27FC236}">
                <a16:creationId xmlns:a16="http://schemas.microsoft.com/office/drawing/2014/main" id="{15B2F08F-8E3B-BFD7-A22D-0AA2C240580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it-IT">
                <a:solidFill>
                  <a:srgbClr val="000000"/>
                </a:solidFill>
                <a:cs typeface="Calibri" panose="020F0502020204030204" pitchFamily="34" charset="0"/>
              </a:rPr>
              <a:t>Prob &gt; F = 0.0233 : p-value of the model. It tests the overall significance of the model, whether </a:t>
            </a:r>
            <a:r>
              <a:rPr lang="en-US" altLang="it-IT">
                <a:solidFill>
                  <a:srgbClr val="FF0000"/>
                </a:solidFill>
                <a:cs typeface="Calibri" panose="020F0502020204030204" pitchFamily="34" charset="0"/>
              </a:rPr>
              <a:t>R2 </a:t>
            </a:r>
            <a:r>
              <a:rPr lang="en-US" altLang="it-IT">
                <a:solidFill>
                  <a:srgbClr val="000000"/>
                </a:solidFill>
                <a:cs typeface="Calibri" panose="020F0502020204030204" pitchFamily="34" charset="0"/>
              </a:rPr>
              <a:t>is different from 0. (p-value lower than 0.05 shows a statistically significant relationship between X and Y)</a:t>
            </a:r>
          </a:p>
          <a:p>
            <a:endParaRPr lang="it-IT" altLang="it-IT"/>
          </a:p>
        </p:txBody>
      </p:sp>
      <p:sp>
        <p:nvSpPr>
          <p:cNvPr id="126979" name="Segnaposto numero diapositiva 3">
            <a:extLst>
              <a:ext uri="{FF2B5EF4-FFF2-40B4-BE49-F238E27FC236}">
                <a16:creationId xmlns:a16="http://schemas.microsoft.com/office/drawing/2014/main" id="{620CEA49-31EF-BF42-76C8-26642CEEC3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fld id="{5DB6FDA9-06BC-BF47-B729-BD92D5E5272F}" type="slidenum">
              <a:rPr lang="it-IT" altLang="it-IT" sz="1200" smtClean="0"/>
              <a:pPr/>
              <a:t>47</a:t>
            </a:fld>
            <a:endParaRPr lang="it-IT" altLang="it-IT"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a:extLst>
              <a:ext uri="{FF2B5EF4-FFF2-40B4-BE49-F238E27FC236}">
                <a16:creationId xmlns:a16="http://schemas.microsoft.com/office/drawing/2014/main" id="{AF5C0D73-D4A4-6A58-750D-5DE46D31F71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a:p>
        </p:txBody>
      </p:sp>
      <p:sp>
        <p:nvSpPr>
          <p:cNvPr id="129026" name="Rectangle 3">
            <a:extLst>
              <a:ext uri="{FF2B5EF4-FFF2-40B4-BE49-F238E27FC236}">
                <a16:creationId xmlns:a16="http://schemas.microsoft.com/office/drawing/2014/main" id="{2698AA31-4BB6-2614-AAD2-B9D8FC1C7901}"/>
              </a:ext>
            </a:extLst>
          </p:cNvPr>
          <p:cNvSpPr>
            <a:spLocks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egnaposto immagine diapositiva 1">
            <a:extLst>
              <a:ext uri="{FF2B5EF4-FFF2-40B4-BE49-F238E27FC236}">
                <a16:creationId xmlns:a16="http://schemas.microsoft.com/office/drawing/2014/main" id="{236D911B-A80E-A1B7-19B5-6392871E33E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4" name="Segnaposto note 2">
            <a:extLst>
              <a:ext uri="{FF2B5EF4-FFF2-40B4-BE49-F238E27FC236}">
                <a16:creationId xmlns:a16="http://schemas.microsoft.com/office/drawing/2014/main" id="{22115B03-BCC4-B075-B968-6FDA5FBC375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altLang="it-IT"/>
              <a:t>In addition to the three error model assumptions just discussed, we also assume</a:t>
            </a:r>
          </a:p>
          <a:p>
            <a:r>
              <a:rPr lang="it-IT" altLang="it-IT"/>
              <a:t>“independent errors”. This assumption comes down to the idea that the error</a:t>
            </a:r>
          </a:p>
          <a:p>
            <a:r>
              <a:rPr lang="it-IT" altLang="it-IT"/>
              <a:t>(deviation of the true outcome value from the population mean of the outcome for a</a:t>
            </a:r>
          </a:p>
          <a:p>
            <a:r>
              <a:rPr lang="it-IT" altLang="it-IT"/>
              <a:t>given x value) for one observational unit (usually a subject) is not predictable from</a:t>
            </a:r>
          </a:p>
          <a:p>
            <a:r>
              <a:rPr lang="it-IT" altLang="it-IT"/>
              <a:t>knowledge of the error for another observational unit. For example, in predicting</a:t>
            </a:r>
          </a:p>
          <a:p>
            <a:r>
              <a:rPr lang="it-IT" altLang="it-IT"/>
              <a:t>time to complete a task from the dose of a drug suspected to affect that time,</a:t>
            </a:r>
          </a:p>
          <a:p>
            <a:r>
              <a:rPr lang="it-IT" altLang="it-IT"/>
              <a:t>knowing that the first subject took 3 seconds longer than the mean of all possible</a:t>
            </a:r>
          </a:p>
          <a:p>
            <a:r>
              <a:rPr lang="it-IT" altLang="it-IT"/>
              <a:t>subjects with the same dose should not tell us anything about how far the next</a:t>
            </a:r>
          </a:p>
          <a:p>
            <a:r>
              <a:rPr lang="it-IT" altLang="it-IT"/>
              <a:t>subject’s time should be above or below the mean for their dose</a:t>
            </a:r>
          </a:p>
          <a:p>
            <a:endParaRPr lang="it-IT" altLang="it-IT"/>
          </a:p>
          <a:p>
            <a:r>
              <a:rPr lang="it-IT" altLang="it-IT"/>
              <a:t>Fortunately regression and ANOVA are both quite</a:t>
            </a:r>
          </a:p>
          <a:p>
            <a:r>
              <a:rPr lang="it-IT" altLang="it-IT"/>
              <a:t>robust to deviations from the Normality assumption, and it is OK to use discrete</a:t>
            </a:r>
          </a:p>
          <a:p>
            <a:r>
              <a:rPr lang="it-IT" altLang="it-IT"/>
              <a:t>or continuous outcomes that have at least a moderate number of different values,</a:t>
            </a:r>
          </a:p>
          <a:p>
            <a:r>
              <a:rPr lang="it-IT" altLang="it-IT"/>
              <a:t>e.g., 10 or more. It can even be reasonable in some circumstances to use regression</a:t>
            </a:r>
          </a:p>
          <a:p>
            <a:r>
              <a:rPr lang="it-IT" altLang="it-IT"/>
              <a:t>or ANOVA when the outcome is ordinal with a fairly small number of levels.</a:t>
            </a:r>
          </a:p>
          <a:p>
            <a:endParaRPr lang="it-IT" altLang="it-IT"/>
          </a:p>
        </p:txBody>
      </p:sp>
      <p:sp>
        <p:nvSpPr>
          <p:cNvPr id="131075" name="Segnaposto numero diapositiva 3">
            <a:extLst>
              <a:ext uri="{FF2B5EF4-FFF2-40B4-BE49-F238E27FC236}">
                <a16:creationId xmlns:a16="http://schemas.microsoft.com/office/drawing/2014/main" id="{5E450C1C-FFBE-8FA4-45D7-C6B6DDCB47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fld id="{132248F7-2640-7543-B0A8-A81775F58A64}" type="slidenum">
              <a:rPr lang="it-IT" altLang="it-IT" sz="1200" smtClean="0"/>
              <a:pPr/>
              <a:t>49</a:t>
            </a:fld>
            <a:endParaRPr lang="it-IT" altLang="it-IT"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egnaposto immagine diapositiva 1">
            <a:extLst>
              <a:ext uri="{FF2B5EF4-FFF2-40B4-BE49-F238E27FC236}">
                <a16:creationId xmlns:a16="http://schemas.microsoft.com/office/drawing/2014/main" id="{82F2803E-1071-72C9-46DD-B3ED22A5F1E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2" name="Segnaposto note 2">
            <a:extLst>
              <a:ext uri="{FF2B5EF4-FFF2-40B4-BE49-F238E27FC236}">
                <a16:creationId xmlns:a16="http://schemas.microsoft.com/office/drawing/2014/main" id="{3EC3FC50-6A41-12CB-3B2C-8A733E140E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a:p>
        </p:txBody>
      </p:sp>
      <p:sp>
        <p:nvSpPr>
          <p:cNvPr id="133123" name="Segnaposto numero diapositiva 3">
            <a:extLst>
              <a:ext uri="{FF2B5EF4-FFF2-40B4-BE49-F238E27FC236}">
                <a16:creationId xmlns:a16="http://schemas.microsoft.com/office/drawing/2014/main" id="{AAA161A0-4841-8FF5-CBB5-20B2A557997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fld id="{9DE2E057-59C9-1742-BE0B-171ED9C28505}" type="slidenum">
              <a:rPr lang="it-IT" altLang="it-IT" sz="1200" smtClean="0"/>
              <a:pPr/>
              <a:t>50</a:t>
            </a:fld>
            <a:endParaRPr lang="it-IT" altLang="it-IT"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a:extLst>
              <a:ext uri="{FF2B5EF4-FFF2-40B4-BE49-F238E27FC236}">
                <a16:creationId xmlns:a16="http://schemas.microsoft.com/office/drawing/2014/main" id="{C4D28ED9-D98C-9116-A60D-CA162C8C510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A216912E-39D6-4443-A4CA-B518CCA093EA}" type="slidenum">
              <a:rPr lang="en-US" altLang="it-IT" smtClean="0">
                <a:latin typeface="Arial" panose="020B0604020202020204" pitchFamily="34" charset="0"/>
              </a:rPr>
              <a:pPr eaLnBrk="1" hangingPunct="1">
                <a:spcBef>
                  <a:spcPct val="0"/>
                </a:spcBef>
              </a:pPr>
              <a:t>51</a:t>
            </a:fld>
            <a:endParaRPr lang="en-US" altLang="it-IT">
              <a:latin typeface="Arial" panose="020B0604020202020204" pitchFamily="34" charset="0"/>
            </a:endParaRPr>
          </a:p>
        </p:txBody>
      </p:sp>
      <p:sp>
        <p:nvSpPr>
          <p:cNvPr id="135170" name="Rectangle 2">
            <a:extLst>
              <a:ext uri="{FF2B5EF4-FFF2-40B4-BE49-F238E27FC236}">
                <a16:creationId xmlns:a16="http://schemas.microsoft.com/office/drawing/2014/main" id="{A48F92A3-CD45-7668-EFBC-A025DB002592}"/>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Rectangle 3">
            <a:extLst>
              <a:ext uri="{FF2B5EF4-FFF2-40B4-BE49-F238E27FC236}">
                <a16:creationId xmlns:a16="http://schemas.microsoft.com/office/drawing/2014/main" id="{A7DFF53D-5AAE-5571-6F47-347F328445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it-IT">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Segnaposto immagine diapositiva 1">
            <a:extLst>
              <a:ext uri="{FF2B5EF4-FFF2-40B4-BE49-F238E27FC236}">
                <a16:creationId xmlns:a16="http://schemas.microsoft.com/office/drawing/2014/main" id="{35689F12-8DB0-97AF-AEC9-AE3D957E7E0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2" name="Segnaposto note 2">
            <a:extLst>
              <a:ext uri="{FF2B5EF4-FFF2-40B4-BE49-F238E27FC236}">
                <a16:creationId xmlns:a16="http://schemas.microsoft.com/office/drawing/2014/main" id="{E81974D5-1EEA-DD41-6EA8-0CDD3D6610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AU" altLang="it-IT">
                <a:latin typeface="Avenir Book" panose="02000503020000020003" pitchFamily="2" charset="0"/>
              </a:rPr>
              <a:t>Influence - individual observations that exert undue influence on the coefficients</a:t>
            </a:r>
          </a:p>
          <a:p>
            <a:endParaRPr lang="it-IT" altLang="it-IT"/>
          </a:p>
        </p:txBody>
      </p:sp>
      <p:sp>
        <p:nvSpPr>
          <p:cNvPr id="163843" name="Segnaposto numero diapositiva 3">
            <a:extLst>
              <a:ext uri="{FF2B5EF4-FFF2-40B4-BE49-F238E27FC236}">
                <a16:creationId xmlns:a16="http://schemas.microsoft.com/office/drawing/2014/main" id="{036FA80D-39FD-1A0C-5700-A2892912C3F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fld id="{EE32388E-6727-0F4A-BBC8-AF4EC3A2E146}" type="slidenum">
              <a:rPr lang="it-IT" altLang="it-IT" sz="1200" smtClean="0"/>
              <a:pPr/>
              <a:t>68</a:t>
            </a:fld>
            <a:endParaRPr lang="it-IT" altLang="it-IT"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Segnaposto immagine diapositiva 1">
            <a:extLst>
              <a:ext uri="{FF2B5EF4-FFF2-40B4-BE49-F238E27FC236}">
                <a16:creationId xmlns:a16="http://schemas.microsoft.com/office/drawing/2014/main" id="{0B8537B3-1663-A037-E6C1-190F57D3BF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4" name="Segnaposto note 2">
            <a:extLst>
              <a:ext uri="{FF2B5EF4-FFF2-40B4-BE49-F238E27FC236}">
                <a16:creationId xmlns:a16="http://schemas.microsoft.com/office/drawing/2014/main" id="{E309FD72-406C-7451-7712-2A18174853B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altLang="it-IT">
                <a:latin typeface="Avenir Book" panose="02000503020000020003" pitchFamily="2" charset="0"/>
              </a:rPr>
              <a:t>standardized residuals greater than 2 in magnitude should only happen approximately 5 percent of the time</a:t>
            </a:r>
            <a:endParaRPr lang="it-IT" altLang="it-IT"/>
          </a:p>
        </p:txBody>
      </p:sp>
      <p:sp>
        <p:nvSpPr>
          <p:cNvPr id="172035" name="Segnaposto numero diapositiva 3">
            <a:extLst>
              <a:ext uri="{FF2B5EF4-FFF2-40B4-BE49-F238E27FC236}">
                <a16:creationId xmlns:a16="http://schemas.microsoft.com/office/drawing/2014/main" id="{7E3EC0B2-5D4A-A2B6-E371-AE5269754F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fld id="{CEF87270-FD52-FB4E-B3BB-87693809998F}" type="slidenum">
              <a:rPr lang="it-IT" altLang="it-IT" sz="1200" smtClean="0"/>
              <a:pPr/>
              <a:t>75</a:t>
            </a:fld>
            <a:endParaRPr lang="it-IT" altLang="it-IT"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Segnaposto immagine diapositiva 1">
            <a:extLst>
              <a:ext uri="{FF2B5EF4-FFF2-40B4-BE49-F238E27FC236}">
                <a16:creationId xmlns:a16="http://schemas.microsoft.com/office/drawing/2014/main" id="{5212046D-BDF9-E2FA-41C1-ED5E818EEDE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2" name="Segnaposto note 2">
            <a:extLst>
              <a:ext uri="{FF2B5EF4-FFF2-40B4-BE49-F238E27FC236}">
                <a16:creationId xmlns:a16="http://schemas.microsoft.com/office/drawing/2014/main" id="{6BA01218-3F7A-A203-D567-CBE6398C56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E" altLang="it-IT"/>
              <a:t>A single observation that is substantially different from all other observations can make a large difference in the results of your regression analysis.  If a single observation (or small group of observations) substantially changes your results, you would want to know about this and investigate further.  There are three ways that an observation can be unusual.</a:t>
            </a:r>
            <a:endParaRPr lang="en-IE" altLang="it-IT" b="1">
              <a:solidFill>
                <a:srgbClr val="000000"/>
              </a:solidFill>
              <a:latin typeface="-webkit-standard"/>
            </a:endParaRPr>
          </a:p>
          <a:p>
            <a:r>
              <a:rPr lang="it-IT" altLang="it-IT">
                <a:latin typeface="Arial" panose="020B0604020202020204" pitchFamily="34" charset="0"/>
              </a:rPr>
              <a:t> However, a leverage point will inflate the strength of the regression relationship by both the statistical significance (reducing the </a:t>
            </a:r>
            <a:r>
              <a:rPr lang="it-IT" altLang="it-IT" b="1" i="1">
                <a:latin typeface="Arial" panose="020B0604020202020204" pitchFamily="34" charset="0"/>
              </a:rPr>
              <a:t>p</a:t>
            </a:r>
            <a:r>
              <a:rPr lang="it-IT" altLang="it-IT" b="1">
                <a:latin typeface="Arial" panose="020B0604020202020204" pitchFamily="34" charset="0"/>
              </a:rPr>
              <a:t>-value</a:t>
            </a:r>
            <a:r>
              <a:rPr lang="it-IT" altLang="it-IT">
                <a:latin typeface="Arial" panose="020B0604020202020204" pitchFamily="34" charset="0"/>
              </a:rPr>
              <a:t> to increase the chance of a significant relationship) and the practical significance (increasing </a:t>
            </a:r>
            <a:r>
              <a:rPr lang="it-IT" altLang="it-IT" b="1" i="1">
                <a:latin typeface="Arial" panose="020B0604020202020204" pitchFamily="34" charset="0"/>
              </a:rPr>
              <a:t>r</a:t>
            </a:r>
            <a:r>
              <a:rPr lang="it-IT" altLang="it-IT" b="1">
                <a:latin typeface="Arial" panose="020B0604020202020204" pitchFamily="34" charset="0"/>
              </a:rPr>
              <a:t>-square</a:t>
            </a:r>
            <a:r>
              <a:rPr lang="it-IT" altLang="it-IT">
                <a:latin typeface="Arial" panose="020B0604020202020204" pitchFamily="34" charset="0"/>
              </a:rPr>
              <a:t>). </a:t>
            </a:r>
            <a:endParaRPr lang="en-IE" altLang="it-IT" sz="1800">
              <a:solidFill>
                <a:srgbClr val="000000"/>
              </a:solidFill>
              <a:latin typeface="Avenir Book" panose="02000503020000020003" pitchFamily="2" charset="0"/>
            </a:endParaRPr>
          </a:p>
          <a:p>
            <a:endParaRPr lang="it-IT" altLang="it-IT"/>
          </a:p>
        </p:txBody>
      </p:sp>
      <p:sp>
        <p:nvSpPr>
          <p:cNvPr id="174083" name="Segnaposto numero diapositiva 3">
            <a:extLst>
              <a:ext uri="{FF2B5EF4-FFF2-40B4-BE49-F238E27FC236}">
                <a16:creationId xmlns:a16="http://schemas.microsoft.com/office/drawing/2014/main" id="{3287B73E-E0E0-F07B-0507-EA7E60BB9EA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fld id="{426BEEBB-2FD8-024E-B44F-F90393BBA213}" type="slidenum">
              <a:rPr lang="it-IT" altLang="it-IT" sz="1200" smtClean="0"/>
              <a:pPr/>
              <a:t>76</a:t>
            </a:fld>
            <a:endParaRPr lang="it-IT" altLang="it-IT"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a:extLst>
              <a:ext uri="{FF2B5EF4-FFF2-40B4-BE49-F238E27FC236}">
                <a16:creationId xmlns:a16="http://schemas.microsoft.com/office/drawing/2014/main" id="{24228835-8BCD-256B-DA5F-11D77E39C32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8" name="Notes Placeholder 2">
            <a:extLst>
              <a:ext uri="{FF2B5EF4-FFF2-40B4-BE49-F238E27FC236}">
                <a16:creationId xmlns:a16="http://schemas.microsoft.com/office/drawing/2014/main" id="{9B9A876D-06FC-6C39-2E18-A7C5CEED34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it-IT"/>
          </a:p>
        </p:txBody>
      </p:sp>
      <p:sp>
        <p:nvSpPr>
          <p:cNvPr id="55299" name="Slide Number Placeholder 3">
            <a:extLst>
              <a:ext uri="{FF2B5EF4-FFF2-40B4-BE49-F238E27FC236}">
                <a16:creationId xmlns:a16="http://schemas.microsoft.com/office/drawing/2014/main" id="{A31E5161-7CC5-A16A-FC8F-B6A1F115F0B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CAFB127-2212-1643-AAA6-F2C8AA9F199A}" type="slidenum">
              <a:rPr lang="en-CA" altLang="it-IT" smtClean="0"/>
              <a:pPr>
                <a:spcBef>
                  <a:spcPct val="0"/>
                </a:spcBef>
              </a:pPr>
              <a:t>8</a:t>
            </a:fld>
            <a:endParaRPr lang="en-CA" altLang="it-IT"/>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Segnaposto immagine diapositiva 1">
            <a:extLst>
              <a:ext uri="{FF2B5EF4-FFF2-40B4-BE49-F238E27FC236}">
                <a16:creationId xmlns:a16="http://schemas.microsoft.com/office/drawing/2014/main" id="{C5F06645-B3C0-FB5C-C536-ECBC4F8EB6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0" name="Segnaposto note 2">
            <a:extLst>
              <a:ext uri="{FF2B5EF4-FFF2-40B4-BE49-F238E27FC236}">
                <a16:creationId xmlns:a16="http://schemas.microsoft.com/office/drawing/2014/main" id="{C3FA4121-779B-4A95-C0BE-93B03D88241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E" altLang="it-IT"/>
              <a:t>A single observation that is substantially different from all other observations can make a large difference in the results of your regression analysis.  If a single observation (or small group of observations) substantially changes your results, you would want to know about this and investigate further.  There are three ways that an observation can be unusual.</a:t>
            </a:r>
            <a:endParaRPr lang="en-IE" altLang="it-IT" b="1">
              <a:solidFill>
                <a:srgbClr val="000000"/>
              </a:solidFill>
              <a:latin typeface="-webkit-standard"/>
            </a:endParaRPr>
          </a:p>
          <a:p>
            <a:r>
              <a:rPr lang="it-IT" altLang="it-IT"/>
              <a:t>Neither of these feature necessarily makes a data point </a:t>
            </a:r>
            <a:r>
              <a:rPr lang="it-IT" altLang="it-IT" b="1"/>
              <a:t>influence</a:t>
            </a:r>
            <a:r>
              <a:rPr lang="it-IT" altLang="it-IT"/>
              <a:t> a linear model. In fact, the </a:t>
            </a:r>
            <a:r>
              <a:rPr lang="it-IT" altLang="it-IT" b="1"/>
              <a:t>influence</a:t>
            </a:r>
            <a:r>
              <a:rPr lang="it-IT" altLang="it-IT"/>
              <a:t>of a single data point is defined as its leverage × its discrepancy. This means that simply having high leverage or high discrepancy (outlier) is not always enough to change model parameters</a:t>
            </a:r>
          </a:p>
        </p:txBody>
      </p:sp>
      <p:sp>
        <p:nvSpPr>
          <p:cNvPr id="176131" name="Segnaposto numero diapositiva 3">
            <a:extLst>
              <a:ext uri="{FF2B5EF4-FFF2-40B4-BE49-F238E27FC236}">
                <a16:creationId xmlns:a16="http://schemas.microsoft.com/office/drawing/2014/main" id="{37E061BD-308D-B10C-16B7-F043A4E3E1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fld id="{12FA3433-2749-AA42-A051-CD53341F49FC}" type="slidenum">
              <a:rPr lang="it-IT" altLang="it-IT" sz="1200" smtClean="0"/>
              <a:pPr/>
              <a:t>77</a:t>
            </a:fld>
            <a:endParaRPr lang="it-IT" altLang="it-IT"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2">
            <a:extLst>
              <a:ext uri="{FF2B5EF4-FFF2-40B4-BE49-F238E27FC236}">
                <a16:creationId xmlns:a16="http://schemas.microsoft.com/office/drawing/2014/main" id="{BA4D5430-2980-8874-2DAA-C77FF27D4C80}"/>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endParaRPr lang="it-IT" altLang="it-IT" sz="2400">
              <a:latin typeface="Times New Roman" panose="02020603050405020304" pitchFamily="18" charset="0"/>
            </a:endParaRPr>
          </a:p>
        </p:txBody>
      </p:sp>
      <p:sp>
        <p:nvSpPr>
          <p:cNvPr id="194562" name="Rectangle 3">
            <a:extLst>
              <a:ext uri="{FF2B5EF4-FFF2-40B4-BE49-F238E27FC236}">
                <a16:creationId xmlns:a16="http://schemas.microsoft.com/office/drawing/2014/main" id="{30E9BD08-04C4-27BD-8D3D-E51AF94549C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r>
              <a:rPr lang="en-US" altLang="it-IT" sz="1000" i="1">
                <a:latin typeface="Times New Roman" panose="02020603050405020304" pitchFamily="18" charset="0"/>
              </a:rPr>
              <a:t>68</a:t>
            </a:r>
          </a:p>
        </p:txBody>
      </p:sp>
      <p:sp>
        <p:nvSpPr>
          <p:cNvPr id="194563" name="Rectangle 4">
            <a:extLst>
              <a:ext uri="{FF2B5EF4-FFF2-40B4-BE49-F238E27FC236}">
                <a16:creationId xmlns:a16="http://schemas.microsoft.com/office/drawing/2014/main" id="{06AB333B-3171-62A6-26C2-1BDB1E8AC451}"/>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endParaRPr lang="it-IT" altLang="it-IT" sz="2400">
              <a:latin typeface="Times New Roman" panose="02020603050405020304" pitchFamily="18" charset="0"/>
            </a:endParaRPr>
          </a:p>
        </p:txBody>
      </p:sp>
      <p:sp>
        <p:nvSpPr>
          <p:cNvPr id="194564" name="Rectangle 5">
            <a:extLst>
              <a:ext uri="{FF2B5EF4-FFF2-40B4-BE49-F238E27FC236}">
                <a16:creationId xmlns:a16="http://schemas.microsoft.com/office/drawing/2014/main" id="{852D186D-2F3E-8194-C176-12B5220E188D}"/>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endParaRPr lang="it-IT" altLang="it-IT" sz="2400">
              <a:latin typeface="Times New Roman" panose="02020603050405020304" pitchFamily="18" charset="0"/>
            </a:endParaRPr>
          </a:p>
        </p:txBody>
      </p:sp>
      <p:sp>
        <p:nvSpPr>
          <p:cNvPr id="194565" name="Rectangle 6">
            <a:extLst>
              <a:ext uri="{FF2B5EF4-FFF2-40B4-BE49-F238E27FC236}">
                <a16:creationId xmlns:a16="http://schemas.microsoft.com/office/drawing/2014/main" id="{A2D2B53A-CB55-D95E-98E9-F7B67C07094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194566" name="Rectangle 7">
            <a:extLst>
              <a:ext uri="{FF2B5EF4-FFF2-40B4-BE49-F238E27FC236}">
                <a16:creationId xmlns:a16="http://schemas.microsoft.com/office/drawing/2014/main" id="{497E8894-9F5C-8040-4C4D-814D868EDBED}"/>
              </a:ext>
            </a:extLst>
          </p:cNvPr>
          <p:cNvSpPr>
            <a:spLocks noGrp="1" noRot="1" noChangeAspect="1" noChangeArrowheads="1" noTextEdit="1"/>
          </p:cNvSpPr>
          <p:nvPr>
            <p:ph type="sldImg"/>
          </p:nvPr>
        </p:nvSpPr>
        <p:spPr bwMode="auto">
          <a:xfrm>
            <a:off x="1150938" y="692150"/>
            <a:ext cx="4556125"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2">
            <a:extLst>
              <a:ext uri="{FF2B5EF4-FFF2-40B4-BE49-F238E27FC236}">
                <a16:creationId xmlns:a16="http://schemas.microsoft.com/office/drawing/2014/main" id="{DB9B755A-DF8B-B3F7-4F41-DF792969BF9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a:p>
        </p:txBody>
      </p:sp>
      <p:sp>
        <p:nvSpPr>
          <p:cNvPr id="214018" name="Rectangle 3">
            <a:extLst>
              <a:ext uri="{FF2B5EF4-FFF2-40B4-BE49-F238E27FC236}">
                <a16:creationId xmlns:a16="http://schemas.microsoft.com/office/drawing/2014/main" id="{B5080ED9-FB8F-3F67-C379-B322BD26978E}"/>
              </a:ext>
            </a:extLst>
          </p:cNvPr>
          <p:cNvSpPr>
            <a:spLocks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2">
            <a:extLst>
              <a:ext uri="{FF2B5EF4-FFF2-40B4-BE49-F238E27FC236}">
                <a16:creationId xmlns:a16="http://schemas.microsoft.com/office/drawing/2014/main" id="{22497FC3-291E-ED99-EE46-2925E367719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a:p>
        </p:txBody>
      </p:sp>
      <p:sp>
        <p:nvSpPr>
          <p:cNvPr id="216066" name="Rectangle 3">
            <a:extLst>
              <a:ext uri="{FF2B5EF4-FFF2-40B4-BE49-F238E27FC236}">
                <a16:creationId xmlns:a16="http://schemas.microsoft.com/office/drawing/2014/main" id="{BF147183-0F15-972D-2636-FCB60A9E7500}"/>
              </a:ext>
            </a:extLst>
          </p:cNvPr>
          <p:cNvSpPr>
            <a:spLocks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2">
            <a:extLst>
              <a:ext uri="{FF2B5EF4-FFF2-40B4-BE49-F238E27FC236}">
                <a16:creationId xmlns:a16="http://schemas.microsoft.com/office/drawing/2014/main" id="{DB58FA3A-A499-E173-FD64-BFCF63B4847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a:p>
        </p:txBody>
      </p:sp>
      <p:sp>
        <p:nvSpPr>
          <p:cNvPr id="218114" name="Rectangle 3">
            <a:extLst>
              <a:ext uri="{FF2B5EF4-FFF2-40B4-BE49-F238E27FC236}">
                <a16:creationId xmlns:a16="http://schemas.microsoft.com/office/drawing/2014/main" id="{B25AFDD3-9578-3596-2FBC-C65EF50AC716}"/>
              </a:ext>
            </a:extLst>
          </p:cNvPr>
          <p:cNvSpPr>
            <a:spLocks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2">
            <a:extLst>
              <a:ext uri="{FF2B5EF4-FFF2-40B4-BE49-F238E27FC236}">
                <a16:creationId xmlns:a16="http://schemas.microsoft.com/office/drawing/2014/main" id="{C7585C32-6D4E-EAA5-531D-0DA8B33600C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a:p>
        </p:txBody>
      </p:sp>
      <p:sp>
        <p:nvSpPr>
          <p:cNvPr id="220162" name="Rectangle 3">
            <a:extLst>
              <a:ext uri="{FF2B5EF4-FFF2-40B4-BE49-F238E27FC236}">
                <a16:creationId xmlns:a16="http://schemas.microsoft.com/office/drawing/2014/main" id="{B479DC03-3EA7-D65C-6880-16F2D9FB5743}"/>
              </a:ext>
            </a:extLst>
          </p:cNvPr>
          <p:cNvSpPr>
            <a:spLocks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F07408A2-F351-49DB-F707-87EC7A701430}"/>
              </a:ext>
            </a:extLst>
          </p:cNvPr>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it-IT" altLang="it-IT"/>
          </a:p>
        </p:txBody>
      </p:sp>
      <p:sp>
        <p:nvSpPr>
          <p:cNvPr id="57346" name="Rectangle 3">
            <a:extLst>
              <a:ext uri="{FF2B5EF4-FFF2-40B4-BE49-F238E27FC236}">
                <a16:creationId xmlns:a16="http://schemas.microsoft.com/office/drawing/2014/main" id="{91FC74F5-38B7-54EB-5C4A-B6BC65DA18C0}"/>
              </a:ext>
            </a:extLst>
          </p:cNvPr>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1400">
                <a:solidFill>
                  <a:schemeClr val="tx1"/>
                </a:solidFill>
                <a:latin typeface="Arial" panose="020B0604020202020204" pitchFamily="34" charset="0"/>
              </a:defRPr>
            </a:lvl1pPr>
            <a:lvl2pPr marL="742950" indent="-285750" defTabSz="931863">
              <a:defRPr sz="1400">
                <a:solidFill>
                  <a:schemeClr val="tx1"/>
                </a:solidFill>
                <a:latin typeface="Arial" panose="020B0604020202020204" pitchFamily="34" charset="0"/>
              </a:defRPr>
            </a:lvl2pPr>
            <a:lvl3pPr marL="1143000" indent="-228600" defTabSz="931863">
              <a:defRPr sz="1400">
                <a:solidFill>
                  <a:schemeClr val="tx1"/>
                </a:solidFill>
                <a:latin typeface="Arial" panose="020B0604020202020204" pitchFamily="34" charset="0"/>
              </a:defRPr>
            </a:lvl3pPr>
            <a:lvl4pPr marL="1600200" indent="-228600" defTabSz="931863">
              <a:defRPr sz="1400">
                <a:solidFill>
                  <a:schemeClr val="tx1"/>
                </a:solidFill>
                <a:latin typeface="Arial" panose="020B0604020202020204" pitchFamily="34" charset="0"/>
              </a:defRPr>
            </a:lvl4pPr>
            <a:lvl5pPr marL="2057400" indent="-228600" defTabSz="931863">
              <a:defRPr sz="1400">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sz="1400">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sz="1400">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sz="1400">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sz="1400">
                <a:solidFill>
                  <a:schemeClr val="tx1"/>
                </a:solidFill>
                <a:latin typeface="Arial" panose="020B0604020202020204" pitchFamily="34" charset="0"/>
              </a:defRPr>
            </a:lvl9pPr>
          </a:lstStyle>
          <a:p>
            <a:pPr algn="r"/>
            <a:r>
              <a:rPr lang="en-US" altLang="it-IT" sz="1000" i="1">
                <a:latin typeface="Times New Roman" panose="02020603050405020304" pitchFamily="18" charset="0"/>
              </a:rPr>
              <a:t>24</a:t>
            </a:r>
          </a:p>
        </p:txBody>
      </p:sp>
      <p:sp>
        <p:nvSpPr>
          <p:cNvPr id="57347" name="Rectangle 4">
            <a:extLst>
              <a:ext uri="{FF2B5EF4-FFF2-40B4-BE49-F238E27FC236}">
                <a16:creationId xmlns:a16="http://schemas.microsoft.com/office/drawing/2014/main" id="{E1798D5A-A447-6EFA-E516-41357A4925ED}"/>
              </a:ext>
            </a:extLst>
          </p:cNvPr>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it-IT" altLang="it-IT"/>
          </a:p>
        </p:txBody>
      </p:sp>
      <p:sp>
        <p:nvSpPr>
          <p:cNvPr id="57348" name="Rectangle 5">
            <a:extLst>
              <a:ext uri="{FF2B5EF4-FFF2-40B4-BE49-F238E27FC236}">
                <a16:creationId xmlns:a16="http://schemas.microsoft.com/office/drawing/2014/main" id="{D98CFB92-903A-3E5B-12D2-27DCE90E03E2}"/>
              </a:ext>
            </a:extLst>
          </p:cNvPr>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it-IT" altLang="it-IT"/>
          </a:p>
        </p:txBody>
      </p:sp>
      <p:sp>
        <p:nvSpPr>
          <p:cNvPr id="57349" name="Rectangle 6">
            <a:extLst>
              <a:ext uri="{FF2B5EF4-FFF2-40B4-BE49-F238E27FC236}">
                <a16:creationId xmlns:a16="http://schemas.microsoft.com/office/drawing/2014/main" id="{CF80DBA0-0DAB-E5A6-C213-98090E09124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it-IT"/>
              <a:t>This teleology is based on the number of explanatory variables &amp; nature of relationship between X &amp; Y.</a:t>
            </a:r>
          </a:p>
        </p:txBody>
      </p:sp>
      <p:sp>
        <p:nvSpPr>
          <p:cNvPr id="57350" name="Rectangle 7">
            <a:extLst>
              <a:ext uri="{FF2B5EF4-FFF2-40B4-BE49-F238E27FC236}">
                <a16:creationId xmlns:a16="http://schemas.microsoft.com/office/drawing/2014/main" id="{F884E4B1-FACB-8735-42C2-28E4DBD197AE}"/>
              </a:ext>
            </a:extLst>
          </p:cNvPr>
          <p:cNvSpPr>
            <a:spLocks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54235FA2-09D7-7E61-2B80-B7EDC78060F4}"/>
              </a:ext>
            </a:extLst>
          </p:cNvPr>
          <p:cNvSpPr>
            <a:spLocks noChangeArrowheads="1"/>
          </p:cNvSpPr>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it-IT" altLang="it-IT"/>
          </a:p>
        </p:txBody>
      </p:sp>
      <p:sp>
        <p:nvSpPr>
          <p:cNvPr id="59394" name="Rectangle 3">
            <a:extLst>
              <a:ext uri="{FF2B5EF4-FFF2-40B4-BE49-F238E27FC236}">
                <a16:creationId xmlns:a16="http://schemas.microsoft.com/office/drawing/2014/main" id="{696A6304-ACAA-DA50-CF11-B0AEA869E744}"/>
              </a:ext>
            </a:extLst>
          </p:cNvPr>
          <p:cNvSpPr>
            <a:spLocks noChangeArrowheads="1"/>
          </p:cNvSpPr>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412" tIns="0" rIns="19412" bIns="0" anchor="b"/>
          <a:lstStyle>
            <a:lvl1pPr defTabSz="931863">
              <a:defRPr sz="1400">
                <a:solidFill>
                  <a:schemeClr val="tx1"/>
                </a:solidFill>
                <a:latin typeface="Arial" panose="020B0604020202020204" pitchFamily="34" charset="0"/>
              </a:defRPr>
            </a:lvl1pPr>
            <a:lvl2pPr marL="742950" indent="-285750" defTabSz="931863">
              <a:defRPr sz="1400">
                <a:solidFill>
                  <a:schemeClr val="tx1"/>
                </a:solidFill>
                <a:latin typeface="Arial" panose="020B0604020202020204" pitchFamily="34" charset="0"/>
              </a:defRPr>
            </a:lvl2pPr>
            <a:lvl3pPr marL="1143000" indent="-228600" defTabSz="931863">
              <a:defRPr sz="1400">
                <a:solidFill>
                  <a:schemeClr val="tx1"/>
                </a:solidFill>
                <a:latin typeface="Arial" panose="020B0604020202020204" pitchFamily="34" charset="0"/>
              </a:defRPr>
            </a:lvl3pPr>
            <a:lvl4pPr marL="1600200" indent="-228600" defTabSz="931863">
              <a:defRPr sz="1400">
                <a:solidFill>
                  <a:schemeClr val="tx1"/>
                </a:solidFill>
                <a:latin typeface="Arial" panose="020B0604020202020204" pitchFamily="34" charset="0"/>
              </a:defRPr>
            </a:lvl4pPr>
            <a:lvl5pPr marL="2057400" indent="-228600" defTabSz="931863">
              <a:defRPr sz="1400">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sz="1400">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sz="1400">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sz="1400">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sz="1400">
                <a:solidFill>
                  <a:schemeClr val="tx1"/>
                </a:solidFill>
                <a:latin typeface="Arial" panose="020B0604020202020204" pitchFamily="34" charset="0"/>
              </a:defRPr>
            </a:lvl9pPr>
          </a:lstStyle>
          <a:p>
            <a:pPr algn="r"/>
            <a:r>
              <a:rPr lang="en-US" altLang="it-IT" sz="1000" i="1">
                <a:latin typeface="Times New Roman" panose="02020603050405020304" pitchFamily="18" charset="0"/>
              </a:rPr>
              <a:t>26</a:t>
            </a:r>
          </a:p>
        </p:txBody>
      </p:sp>
      <p:sp>
        <p:nvSpPr>
          <p:cNvPr id="59395" name="Rectangle 4">
            <a:extLst>
              <a:ext uri="{FF2B5EF4-FFF2-40B4-BE49-F238E27FC236}">
                <a16:creationId xmlns:a16="http://schemas.microsoft.com/office/drawing/2014/main" id="{45114DB3-DECC-074A-59A7-CDB8C35490E6}"/>
              </a:ext>
            </a:extLst>
          </p:cNvPr>
          <p:cNvSpPr>
            <a:spLocks noChangeArrowheads="1"/>
          </p:cNvSpPr>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it-IT" altLang="it-IT"/>
          </a:p>
        </p:txBody>
      </p:sp>
      <p:sp>
        <p:nvSpPr>
          <p:cNvPr id="59396" name="Rectangle 5">
            <a:extLst>
              <a:ext uri="{FF2B5EF4-FFF2-40B4-BE49-F238E27FC236}">
                <a16:creationId xmlns:a16="http://schemas.microsoft.com/office/drawing/2014/main" id="{6DFE9677-F0F8-4102-24A6-ED714EFF2F5A}"/>
              </a:ext>
            </a:extLst>
          </p:cNvPr>
          <p:cNvSpPr>
            <a:spLocks noChangeArrowheads="1"/>
          </p:cNvSpP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it-IT" altLang="it-IT"/>
          </a:p>
        </p:txBody>
      </p:sp>
      <p:sp>
        <p:nvSpPr>
          <p:cNvPr id="59397" name="Rectangle 6">
            <a:extLst>
              <a:ext uri="{FF2B5EF4-FFF2-40B4-BE49-F238E27FC236}">
                <a16:creationId xmlns:a16="http://schemas.microsoft.com/office/drawing/2014/main" id="{0F2B1133-4882-D966-7BF0-17601DA56A4A}"/>
              </a:ext>
            </a:extLst>
          </p:cNvPr>
          <p:cNvSpPr>
            <a:spLocks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8" name="Rectangle 7">
            <a:extLst>
              <a:ext uri="{FF2B5EF4-FFF2-40B4-BE49-F238E27FC236}">
                <a16:creationId xmlns:a16="http://schemas.microsoft.com/office/drawing/2014/main" id="{69BBE367-B4AF-A616-ADE4-7C2BDC64CA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egnaposto immagine diapositiva 1">
            <a:extLst>
              <a:ext uri="{FF2B5EF4-FFF2-40B4-BE49-F238E27FC236}">
                <a16:creationId xmlns:a16="http://schemas.microsoft.com/office/drawing/2014/main" id="{4D885D25-5F78-122F-D7E8-8E7FA15162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2" name="Segnaposto note 2">
            <a:extLst>
              <a:ext uri="{FF2B5EF4-FFF2-40B4-BE49-F238E27FC236}">
                <a16:creationId xmlns:a16="http://schemas.microsoft.com/office/drawing/2014/main" id="{10CBBB8D-C9F6-C311-3A07-5C4D12CE77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it-IT">
                <a:latin typeface="Avenir Book" panose="02000503020000020003" pitchFamily="2" charset="0"/>
              </a:rPr>
              <a:t>A slope of 2 means that every 1-unit change in X yields a 2-unit change in Y.</a:t>
            </a:r>
          </a:p>
          <a:p>
            <a:endParaRPr lang="it-IT" altLang="it-IT"/>
          </a:p>
        </p:txBody>
      </p:sp>
      <p:sp>
        <p:nvSpPr>
          <p:cNvPr id="61443" name="Segnaposto numero diapositiva 3">
            <a:extLst>
              <a:ext uri="{FF2B5EF4-FFF2-40B4-BE49-F238E27FC236}">
                <a16:creationId xmlns:a16="http://schemas.microsoft.com/office/drawing/2014/main" id="{2C435D03-F81D-7F9F-42CA-34FAEDBF5F3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fld id="{AB49198C-985C-434D-9865-410C8E0A4A55}" type="slidenum">
              <a:rPr lang="it-IT" altLang="it-IT" sz="1200" smtClean="0"/>
              <a:pPr/>
              <a:t>11</a:t>
            </a:fld>
            <a:endParaRPr lang="it-IT" altLang="it-IT"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egnaposto immagine diapositiva 1">
            <a:extLst>
              <a:ext uri="{FF2B5EF4-FFF2-40B4-BE49-F238E27FC236}">
                <a16:creationId xmlns:a16="http://schemas.microsoft.com/office/drawing/2014/main" id="{1D822E75-F855-66A5-D625-25836209C6B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Segnaposto note 2">
            <a:extLst>
              <a:ext uri="{FF2B5EF4-FFF2-40B4-BE49-F238E27FC236}">
                <a16:creationId xmlns:a16="http://schemas.microsoft.com/office/drawing/2014/main" id="{36B43E30-FA28-2E8F-082D-71A4E62B7DB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altLang="it-IT">
                <a:latin typeface="Avenir Book" panose="02000503020000020003" pitchFamily="2" charset="0"/>
              </a:rPr>
              <a:t>In each of these examples,</a:t>
            </a:r>
          </a:p>
          <a:p>
            <a:r>
              <a:rPr lang="it-IT" altLang="it-IT">
                <a:latin typeface="Avenir Book" panose="02000503020000020003" pitchFamily="2" charset="0"/>
              </a:rPr>
              <a:t>we will have some uncertainty regarding our estimates of the model parameters, 0 and 1. For</a:t>
            </a:r>
          </a:p>
          <a:p>
            <a:r>
              <a:rPr lang="it-IT" altLang="it-IT">
                <a:latin typeface="Avenir Book" panose="02000503020000020003" pitchFamily="2" charset="0"/>
              </a:rPr>
              <a:t>instance, we might wonder, should we move the line up or down a little, or should we tilt it more</a:t>
            </a:r>
          </a:p>
          <a:p>
            <a:r>
              <a:rPr lang="it-IT" altLang="it-IT">
                <a:latin typeface="Avenir Book" panose="02000503020000020003" pitchFamily="2" charset="0"/>
              </a:rPr>
              <a:t>or less? As we move forward in this chapter, we will learn about criteria for line-tting, and we will</a:t>
            </a:r>
          </a:p>
          <a:p>
            <a:r>
              <a:rPr lang="it-IT" altLang="it-IT">
                <a:latin typeface="Avenir Book" panose="02000503020000020003" pitchFamily="2" charset="0"/>
              </a:rPr>
              <a:t>also learn about the uncertainty associated with estimates of model parameters.</a:t>
            </a:r>
          </a:p>
          <a:p>
            <a:endParaRPr lang="it-IT" altLang="it-IT"/>
          </a:p>
        </p:txBody>
      </p:sp>
      <p:sp>
        <p:nvSpPr>
          <p:cNvPr id="64515" name="Segnaposto numero diapositiva 3">
            <a:extLst>
              <a:ext uri="{FF2B5EF4-FFF2-40B4-BE49-F238E27FC236}">
                <a16:creationId xmlns:a16="http://schemas.microsoft.com/office/drawing/2014/main" id="{769C8E14-19A3-1386-F790-4F512394525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fld id="{D914BB72-F7E9-3047-A6C3-7AFD4B417343}" type="slidenum">
              <a:rPr lang="it-IT" altLang="it-IT" sz="1200" smtClean="0"/>
              <a:pPr/>
              <a:t>13</a:t>
            </a:fld>
            <a:endParaRPr lang="it-IT" altLang="it-IT"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egnaposto immagine diapositiva 1">
            <a:extLst>
              <a:ext uri="{FF2B5EF4-FFF2-40B4-BE49-F238E27FC236}">
                <a16:creationId xmlns:a16="http://schemas.microsoft.com/office/drawing/2014/main" id="{4CC11B5C-499A-46B4-28EE-1E17A43A471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6" name="Segnaposto note 2">
            <a:extLst>
              <a:ext uri="{FF2B5EF4-FFF2-40B4-BE49-F238E27FC236}">
                <a16:creationId xmlns:a16="http://schemas.microsoft.com/office/drawing/2014/main" id="{3029ABF9-4AEC-832D-6CEC-57258E72ED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dirty="0"/>
          </a:p>
        </p:txBody>
      </p:sp>
      <p:sp>
        <p:nvSpPr>
          <p:cNvPr id="67587" name="Segnaposto numero diapositiva 3">
            <a:extLst>
              <a:ext uri="{FF2B5EF4-FFF2-40B4-BE49-F238E27FC236}">
                <a16:creationId xmlns:a16="http://schemas.microsoft.com/office/drawing/2014/main" id="{6830A187-BA6B-CCC6-1033-9C9D0A06C38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fld id="{0260EE98-67CF-FE44-9046-1A42058835B8}" type="slidenum">
              <a:rPr lang="it-IT" altLang="it-IT" sz="1200" smtClean="0"/>
              <a:pPr/>
              <a:t>15</a:t>
            </a:fld>
            <a:endParaRPr lang="it-IT" altLang="it-IT"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egnaposto immagine diapositiva 1">
            <a:extLst>
              <a:ext uri="{FF2B5EF4-FFF2-40B4-BE49-F238E27FC236}">
                <a16:creationId xmlns:a16="http://schemas.microsoft.com/office/drawing/2014/main" id="{83812172-40C2-814E-EC0A-F06A78CFB7F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4" name="Segnaposto note 2">
            <a:extLst>
              <a:ext uri="{FF2B5EF4-FFF2-40B4-BE49-F238E27FC236}">
                <a16:creationId xmlns:a16="http://schemas.microsoft.com/office/drawing/2014/main" id="{4ACBFB73-A3F6-D83D-60E1-5C6AD4ED9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dirty="0"/>
          </a:p>
        </p:txBody>
      </p:sp>
      <p:sp>
        <p:nvSpPr>
          <p:cNvPr id="69635" name="Segnaposto numero diapositiva 3">
            <a:extLst>
              <a:ext uri="{FF2B5EF4-FFF2-40B4-BE49-F238E27FC236}">
                <a16:creationId xmlns:a16="http://schemas.microsoft.com/office/drawing/2014/main" id="{DD551542-DE7C-E225-7ED5-93ABA3F6819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fld id="{C4EC5D20-19D6-D344-BCB4-F1291BD3816E}" type="slidenum">
              <a:rPr lang="it-IT" altLang="it-IT" sz="1200" smtClean="0"/>
              <a:pPr/>
              <a:t>16</a:t>
            </a:fld>
            <a:endParaRPr lang="it-IT" altLang="it-IT"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143000" y="1122363"/>
            <a:ext cx="6858000" cy="2387600"/>
          </a:xfrm>
        </p:spPr>
        <p:txBody>
          <a:bodyPr anchor="b"/>
          <a:lstStyle>
            <a:lvl1pPr algn="ctr">
              <a:defRPr sz="6000"/>
            </a:lvl1pPr>
          </a:lstStyle>
          <a:p>
            <a:r>
              <a:rPr lang="it-IT"/>
              <a:t>Fare clic per modificare lo stile del titolo</a:t>
            </a:r>
          </a:p>
        </p:txBody>
      </p:sp>
      <p:sp>
        <p:nvSpPr>
          <p:cNvPr id="3" name="Sottotito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Rectangle 4">
            <a:extLst>
              <a:ext uri="{FF2B5EF4-FFF2-40B4-BE49-F238E27FC236}">
                <a16:creationId xmlns:a16="http://schemas.microsoft.com/office/drawing/2014/main" id="{48650CC2-10A7-0E72-4430-13BC072D7FA5}"/>
              </a:ext>
            </a:extLst>
          </p:cNvPr>
          <p:cNvSpPr>
            <a:spLocks noGrp="1" noChangeArrowheads="1"/>
          </p:cNvSpPr>
          <p:nvPr>
            <p:ph type="dt" sz="half" idx="10"/>
          </p:nvPr>
        </p:nvSpPr>
        <p:spPr>
          <a:ln/>
        </p:spPr>
        <p:txBody>
          <a:bodyPr/>
          <a:lstStyle>
            <a:lvl1pPr>
              <a:defRPr/>
            </a:lvl1pPr>
          </a:lstStyle>
          <a:p>
            <a:pPr>
              <a:defRPr/>
            </a:pPr>
            <a:endParaRPr lang="en-US" altLang="it-IT"/>
          </a:p>
        </p:txBody>
      </p:sp>
      <p:sp>
        <p:nvSpPr>
          <p:cNvPr id="5" name="Rectangle 5">
            <a:extLst>
              <a:ext uri="{FF2B5EF4-FFF2-40B4-BE49-F238E27FC236}">
                <a16:creationId xmlns:a16="http://schemas.microsoft.com/office/drawing/2014/main" id="{CD6EEBD4-6B06-9F46-03E3-CEA880EA9187}"/>
              </a:ext>
            </a:extLst>
          </p:cNvPr>
          <p:cNvSpPr>
            <a:spLocks noGrp="1" noChangeArrowheads="1"/>
          </p:cNvSpPr>
          <p:nvPr>
            <p:ph type="ftr" sz="quarter" idx="11"/>
          </p:nvPr>
        </p:nvSpPr>
        <p:spPr>
          <a:ln/>
        </p:spPr>
        <p:txBody>
          <a:bodyPr/>
          <a:lstStyle>
            <a:lvl1pPr>
              <a:defRPr/>
            </a:lvl1pPr>
          </a:lstStyle>
          <a:p>
            <a:pPr>
              <a:defRPr/>
            </a:pPr>
            <a:endParaRPr lang="en-US" altLang="it-IT"/>
          </a:p>
        </p:txBody>
      </p:sp>
      <p:sp>
        <p:nvSpPr>
          <p:cNvPr id="6" name="Rectangle 6">
            <a:extLst>
              <a:ext uri="{FF2B5EF4-FFF2-40B4-BE49-F238E27FC236}">
                <a16:creationId xmlns:a16="http://schemas.microsoft.com/office/drawing/2014/main" id="{DA8F1B78-A2E9-4BE2-4F35-9ABA148D0034}"/>
              </a:ext>
            </a:extLst>
          </p:cNvPr>
          <p:cNvSpPr>
            <a:spLocks noGrp="1" noChangeArrowheads="1"/>
          </p:cNvSpPr>
          <p:nvPr>
            <p:ph type="sldNum" sz="quarter" idx="12"/>
          </p:nvPr>
        </p:nvSpPr>
        <p:spPr>
          <a:ln/>
        </p:spPr>
        <p:txBody>
          <a:bodyPr/>
          <a:lstStyle>
            <a:lvl1pPr>
              <a:defRPr/>
            </a:lvl1pPr>
          </a:lstStyle>
          <a:p>
            <a:pPr>
              <a:defRPr/>
            </a:pPr>
            <a:fld id="{04DDA355-1F06-B842-A725-E399C08DC6A2}" type="slidenum">
              <a:rPr lang="en-US" altLang="it-IT"/>
              <a:pPr>
                <a:defRPr/>
              </a:pPr>
              <a:t>‹N›</a:t>
            </a:fld>
            <a:endParaRPr lang="en-US" altLang="it-IT"/>
          </a:p>
        </p:txBody>
      </p:sp>
    </p:spTree>
    <p:extLst>
      <p:ext uri="{BB962C8B-B14F-4D97-AF65-F5344CB8AC3E}">
        <p14:creationId xmlns:p14="http://schemas.microsoft.com/office/powerpoint/2010/main" val="988048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8E16BB0B-63E9-E9F0-43AC-011C516599F7}"/>
              </a:ext>
            </a:extLst>
          </p:cNvPr>
          <p:cNvSpPr>
            <a:spLocks noGrp="1" noChangeArrowheads="1"/>
          </p:cNvSpPr>
          <p:nvPr>
            <p:ph type="dt" sz="half" idx="10"/>
          </p:nvPr>
        </p:nvSpPr>
        <p:spPr>
          <a:ln/>
        </p:spPr>
        <p:txBody>
          <a:bodyPr/>
          <a:lstStyle>
            <a:lvl1pPr>
              <a:defRPr/>
            </a:lvl1pPr>
          </a:lstStyle>
          <a:p>
            <a:pPr>
              <a:defRPr/>
            </a:pPr>
            <a:endParaRPr lang="en-US" altLang="it-IT"/>
          </a:p>
        </p:txBody>
      </p:sp>
      <p:sp>
        <p:nvSpPr>
          <p:cNvPr id="5" name="Rectangle 5">
            <a:extLst>
              <a:ext uri="{FF2B5EF4-FFF2-40B4-BE49-F238E27FC236}">
                <a16:creationId xmlns:a16="http://schemas.microsoft.com/office/drawing/2014/main" id="{139C1C1B-6966-6702-75E4-DB3BE477C188}"/>
              </a:ext>
            </a:extLst>
          </p:cNvPr>
          <p:cNvSpPr>
            <a:spLocks noGrp="1" noChangeArrowheads="1"/>
          </p:cNvSpPr>
          <p:nvPr>
            <p:ph type="ftr" sz="quarter" idx="11"/>
          </p:nvPr>
        </p:nvSpPr>
        <p:spPr>
          <a:ln/>
        </p:spPr>
        <p:txBody>
          <a:bodyPr/>
          <a:lstStyle>
            <a:lvl1pPr>
              <a:defRPr/>
            </a:lvl1pPr>
          </a:lstStyle>
          <a:p>
            <a:pPr>
              <a:defRPr/>
            </a:pPr>
            <a:endParaRPr lang="en-US" altLang="it-IT"/>
          </a:p>
        </p:txBody>
      </p:sp>
      <p:sp>
        <p:nvSpPr>
          <p:cNvPr id="6" name="Rectangle 6">
            <a:extLst>
              <a:ext uri="{FF2B5EF4-FFF2-40B4-BE49-F238E27FC236}">
                <a16:creationId xmlns:a16="http://schemas.microsoft.com/office/drawing/2014/main" id="{8217F588-FE8F-1305-ED74-44C91D8A7AA3}"/>
              </a:ext>
            </a:extLst>
          </p:cNvPr>
          <p:cNvSpPr>
            <a:spLocks noGrp="1" noChangeArrowheads="1"/>
          </p:cNvSpPr>
          <p:nvPr>
            <p:ph type="sldNum" sz="quarter" idx="12"/>
          </p:nvPr>
        </p:nvSpPr>
        <p:spPr>
          <a:ln/>
        </p:spPr>
        <p:txBody>
          <a:bodyPr/>
          <a:lstStyle>
            <a:lvl1pPr>
              <a:defRPr/>
            </a:lvl1pPr>
          </a:lstStyle>
          <a:p>
            <a:pPr>
              <a:defRPr/>
            </a:pPr>
            <a:fld id="{14DAD90D-CC86-6B4D-8600-76F4CA977E56}" type="slidenum">
              <a:rPr lang="en-US" altLang="it-IT"/>
              <a:pPr>
                <a:defRPr/>
              </a:pPr>
              <a:t>‹N›</a:t>
            </a:fld>
            <a:endParaRPr lang="en-US" altLang="it-IT"/>
          </a:p>
        </p:txBody>
      </p:sp>
    </p:spTree>
    <p:extLst>
      <p:ext uri="{BB962C8B-B14F-4D97-AF65-F5344CB8AC3E}">
        <p14:creationId xmlns:p14="http://schemas.microsoft.com/office/powerpoint/2010/main" val="791801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515100" y="609600"/>
            <a:ext cx="1943100" cy="5486400"/>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85800" y="609600"/>
            <a:ext cx="5676900" cy="54864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CBBA2AF6-F88F-1AC0-7A25-E732548A9226}"/>
              </a:ext>
            </a:extLst>
          </p:cNvPr>
          <p:cNvSpPr>
            <a:spLocks noGrp="1" noChangeArrowheads="1"/>
          </p:cNvSpPr>
          <p:nvPr>
            <p:ph type="dt" sz="half" idx="10"/>
          </p:nvPr>
        </p:nvSpPr>
        <p:spPr>
          <a:ln/>
        </p:spPr>
        <p:txBody>
          <a:bodyPr/>
          <a:lstStyle>
            <a:lvl1pPr>
              <a:defRPr/>
            </a:lvl1pPr>
          </a:lstStyle>
          <a:p>
            <a:pPr>
              <a:defRPr/>
            </a:pPr>
            <a:endParaRPr lang="en-US" altLang="it-IT"/>
          </a:p>
        </p:txBody>
      </p:sp>
      <p:sp>
        <p:nvSpPr>
          <p:cNvPr id="5" name="Rectangle 5">
            <a:extLst>
              <a:ext uri="{FF2B5EF4-FFF2-40B4-BE49-F238E27FC236}">
                <a16:creationId xmlns:a16="http://schemas.microsoft.com/office/drawing/2014/main" id="{3709AA0E-E3BD-F7C7-63CC-9FBF7976D2C5}"/>
              </a:ext>
            </a:extLst>
          </p:cNvPr>
          <p:cNvSpPr>
            <a:spLocks noGrp="1" noChangeArrowheads="1"/>
          </p:cNvSpPr>
          <p:nvPr>
            <p:ph type="ftr" sz="quarter" idx="11"/>
          </p:nvPr>
        </p:nvSpPr>
        <p:spPr>
          <a:ln/>
        </p:spPr>
        <p:txBody>
          <a:bodyPr/>
          <a:lstStyle>
            <a:lvl1pPr>
              <a:defRPr/>
            </a:lvl1pPr>
          </a:lstStyle>
          <a:p>
            <a:pPr>
              <a:defRPr/>
            </a:pPr>
            <a:endParaRPr lang="en-US" altLang="it-IT"/>
          </a:p>
        </p:txBody>
      </p:sp>
      <p:sp>
        <p:nvSpPr>
          <p:cNvPr id="6" name="Rectangle 6">
            <a:extLst>
              <a:ext uri="{FF2B5EF4-FFF2-40B4-BE49-F238E27FC236}">
                <a16:creationId xmlns:a16="http://schemas.microsoft.com/office/drawing/2014/main" id="{49EEF336-FDF1-7A8D-CE99-3E47D554B5A4}"/>
              </a:ext>
            </a:extLst>
          </p:cNvPr>
          <p:cNvSpPr>
            <a:spLocks noGrp="1" noChangeArrowheads="1"/>
          </p:cNvSpPr>
          <p:nvPr>
            <p:ph type="sldNum" sz="quarter" idx="12"/>
          </p:nvPr>
        </p:nvSpPr>
        <p:spPr>
          <a:ln/>
        </p:spPr>
        <p:txBody>
          <a:bodyPr/>
          <a:lstStyle>
            <a:lvl1pPr>
              <a:defRPr/>
            </a:lvl1pPr>
          </a:lstStyle>
          <a:p>
            <a:pPr>
              <a:defRPr/>
            </a:pPr>
            <a:fld id="{B657B1EF-9AA0-3944-AC69-AAA8F07C67F6}" type="slidenum">
              <a:rPr lang="en-US" altLang="it-IT"/>
              <a:pPr>
                <a:defRPr/>
              </a:pPr>
              <a:t>‹N›</a:t>
            </a:fld>
            <a:endParaRPr lang="en-US" altLang="it-IT"/>
          </a:p>
        </p:txBody>
      </p:sp>
    </p:spTree>
    <p:extLst>
      <p:ext uri="{BB962C8B-B14F-4D97-AF65-F5344CB8AC3E}">
        <p14:creationId xmlns:p14="http://schemas.microsoft.com/office/powerpoint/2010/main" val="1933681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olo, testo e contenuto 2">
    <p:spTree>
      <p:nvGrpSpPr>
        <p:cNvPr id="1" name=""/>
        <p:cNvGrpSpPr/>
        <p:nvPr/>
      </p:nvGrpSpPr>
      <p:grpSpPr>
        <a:xfrm>
          <a:off x="0" y="0"/>
          <a:ext cx="0" cy="0"/>
          <a:chOff x="0" y="0"/>
          <a:chExt cx="0" cy="0"/>
        </a:xfrm>
      </p:grpSpPr>
      <p:sp>
        <p:nvSpPr>
          <p:cNvPr id="2" name="Titolo 1"/>
          <p:cNvSpPr>
            <a:spLocks noGrp="1"/>
          </p:cNvSpPr>
          <p:nvPr>
            <p:ph type="title"/>
          </p:nvPr>
        </p:nvSpPr>
        <p:spPr>
          <a:xfrm>
            <a:off x="457200" y="277813"/>
            <a:ext cx="8229600" cy="1139825"/>
          </a:xfrm>
        </p:spPr>
        <p:txBody>
          <a:bodyPr/>
          <a:lstStyle/>
          <a:p>
            <a:r>
              <a:rPr lang="it-IT"/>
              <a:t>Fare clic per modificare lo stile del titolo</a:t>
            </a:r>
          </a:p>
        </p:txBody>
      </p:sp>
      <p:sp>
        <p:nvSpPr>
          <p:cNvPr id="3" name="Segnaposto testo 2"/>
          <p:cNvSpPr>
            <a:spLocks noGrp="1"/>
          </p:cNvSpPr>
          <p:nvPr>
            <p:ph type="body" sz="half" idx="1"/>
          </p:nvPr>
        </p:nvSpPr>
        <p:spPr>
          <a:xfrm>
            <a:off x="457200" y="1600200"/>
            <a:ext cx="4038600"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quarter" idx="2"/>
          </p:nvPr>
        </p:nvSpPr>
        <p:spPr>
          <a:xfrm>
            <a:off x="4648200" y="1600200"/>
            <a:ext cx="4038600" cy="21859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contenuto 4"/>
          <p:cNvSpPr>
            <a:spLocks noGrp="1"/>
          </p:cNvSpPr>
          <p:nvPr>
            <p:ph sz="quarter" idx="3"/>
          </p:nvPr>
        </p:nvSpPr>
        <p:spPr>
          <a:xfrm>
            <a:off x="4648200" y="3938588"/>
            <a:ext cx="4038600" cy="2187575"/>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data 5">
            <a:extLst>
              <a:ext uri="{FF2B5EF4-FFF2-40B4-BE49-F238E27FC236}">
                <a16:creationId xmlns:a16="http://schemas.microsoft.com/office/drawing/2014/main" id="{91B91B49-DA61-088A-C488-3C5F96E9A36F}"/>
              </a:ext>
            </a:extLst>
          </p:cNvPr>
          <p:cNvSpPr>
            <a:spLocks noGrp="1"/>
          </p:cNvSpPr>
          <p:nvPr>
            <p:ph type="dt" sz="half" idx="10"/>
          </p:nvPr>
        </p:nvSpPr>
        <p:spPr>
          <a:xfrm>
            <a:off x="457200" y="6245225"/>
            <a:ext cx="2133600" cy="476250"/>
          </a:xfrm>
        </p:spPr>
        <p:txBody>
          <a:bodyPr/>
          <a:lstStyle>
            <a:lvl1pPr>
              <a:defRPr/>
            </a:lvl1pPr>
          </a:lstStyle>
          <a:p>
            <a:pPr>
              <a:defRPr/>
            </a:pPr>
            <a:endParaRPr lang="en-US" altLang="it-IT"/>
          </a:p>
        </p:txBody>
      </p:sp>
      <p:sp>
        <p:nvSpPr>
          <p:cNvPr id="7" name="Segnaposto piè di pagina 6">
            <a:extLst>
              <a:ext uri="{FF2B5EF4-FFF2-40B4-BE49-F238E27FC236}">
                <a16:creationId xmlns:a16="http://schemas.microsoft.com/office/drawing/2014/main" id="{90840774-DDBC-A89C-7850-CD3A1DB63767}"/>
              </a:ext>
            </a:extLst>
          </p:cNvPr>
          <p:cNvSpPr>
            <a:spLocks noGrp="1"/>
          </p:cNvSpPr>
          <p:nvPr>
            <p:ph type="ftr" sz="quarter" idx="11"/>
          </p:nvPr>
        </p:nvSpPr>
        <p:spPr>
          <a:xfrm>
            <a:off x="3124200" y="6245225"/>
            <a:ext cx="2895600" cy="476250"/>
          </a:xfrm>
        </p:spPr>
        <p:txBody>
          <a:bodyPr/>
          <a:lstStyle>
            <a:lvl1pPr>
              <a:defRPr>
                <a:latin typeface="+mn-lt"/>
              </a:defRPr>
            </a:lvl1pPr>
          </a:lstStyle>
          <a:p>
            <a:pPr>
              <a:defRPr/>
            </a:pPr>
            <a:r>
              <a:rPr lang="en-US" altLang="it-IT"/>
              <a:t>EPI 809/Spring 2008</a:t>
            </a:r>
          </a:p>
        </p:txBody>
      </p:sp>
      <p:sp>
        <p:nvSpPr>
          <p:cNvPr id="8" name="Segnaposto numero diapositiva 7">
            <a:extLst>
              <a:ext uri="{FF2B5EF4-FFF2-40B4-BE49-F238E27FC236}">
                <a16:creationId xmlns:a16="http://schemas.microsoft.com/office/drawing/2014/main" id="{0D09C752-69F4-851D-5410-87794CD09A61}"/>
              </a:ext>
            </a:extLst>
          </p:cNvPr>
          <p:cNvSpPr>
            <a:spLocks noGrp="1"/>
          </p:cNvSpPr>
          <p:nvPr>
            <p:ph type="sldNum" sz="quarter" idx="12"/>
          </p:nvPr>
        </p:nvSpPr>
        <p:spPr>
          <a:xfrm>
            <a:off x="6553200" y="6245225"/>
            <a:ext cx="2133600" cy="476250"/>
          </a:xfrm>
        </p:spPr>
        <p:txBody>
          <a:bodyPr/>
          <a:lstStyle>
            <a:lvl1pPr>
              <a:defRPr/>
            </a:lvl1pPr>
          </a:lstStyle>
          <a:p>
            <a:pPr>
              <a:defRPr/>
            </a:pPr>
            <a:fld id="{22DBD406-F81B-DE49-A1FF-7B43EF69318E}" type="slidenum">
              <a:rPr lang="en-US" altLang="it-IT"/>
              <a:pPr>
                <a:defRPr/>
              </a:pPr>
              <a:t>‹N›</a:t>
            </a:fld>
            <a:endParaRPr lang="en-US" altLang="it-IT"/>
          </a:p>
        </p:txBody>
      </p:sp>
    </p:spTree>
    <p:extLst>
      <p:ext uri="{BB962C8B-B14F-4D97-AF65-F5344CB8AC3E}">
        <p14:creationId xmlns:p14="http://schemas.microsoft.com/office/powerpoint/2010/main" val="528541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150938" y="617538"/>
            <a:ext cx="7793037" cy="1143000"/>
          </a:xfrm>
        </p:spPr>
        <p:txBody>
          <a:bodyPr/>
          <a:lstStyle/>
          <a:p>
            <a:r>
              <a:rPr lang="en-US"/>
              <a:t>Click to edit Master title style</a:t>
            </a:r>
          </a:p>
        </p:txBody>
      </p:sp>
      <p:sp>
        <p:nvSpPr>
          <p:cNvPr id="3" name="Text Placeholder 2"/>
          <p:cNvSpPr>
            <a:spLocks noGrp="1"/>
          </p:cNvSpPr>
          <p:nvPr>
            <p:ph type="body" sz="half" idx="1"/>
          </p:nvPr>
        </p:nvSpPr>
        <p:spPr>
          <a:xfrm>
            <a:off x="1182688" y="201771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145088" y="2017713"/>
            <a:ext cx="3810000" cy="4114800"/>
          </a:xfrm>
        </p:spPr>
        <p:txBody>
          <a:bodyPr/>
          <a:lstStyle/>
          <a:p>
            <a:pPr lvl="0"/>
            <a:endParaRPr lang="en-US" noProof="0"/>
          </a:p>
        </p:txBody>
      </p:sp>
      <p:sp>
        <p:nvSpPr>
          <p:cNvPr id="5" name="Rectangle 4">
            <a:extLst>
              <a:ext uri="{FF2B5EF4-FFF2-40B4-BE49-F238E27FC236}">
                <a16:creationId xmlns:a16="http://schemas.microsoft.com/office/drawing/2014/main" id="{A8FD0008-A7E9-0433-5969-D0C24AF2BC7D}"/>
              </a:ext>
            </a:extLst>
          </p:cNvPr>
          <p:cNvSpPr>
            <a:spLocks noGrp="1" noChangeArrowheads="1"/>
          </p:cNvSpPr>
          <p:nvPr>
            <p:ph type="dt" sz="half" idx="10"/>
          </p:nvPr>
        </p:nvSpPr>
        <p:spPr>
          <a:ln/>
        </p:spPr>
        <p:txBody>
          <a:bodyPr/>
          <a:lstStyle>
            <a:lvl1pPr>
              <a:defRPr/>
            </a:lvl1pPr>
          </a:lstStyle>
          <a:p>
            <a:pPr>
              <a:defRPr/>
            </a:pPr>
            <a:endParaRPr lang="en-US" altLang="it-IT"/>
          </a:p>
        </p:txBody>
      </p:sp>
      <p:sp>
        <p:nvSpPr>
          <p:cNvPr id="6" name="Rectangle 5">
            <a:extLst>
              <a:ext uri="{FF2B5EF4-FFF2-40B4-BE49-F238E27FC236}">
                <a16:creationId xmlns:a16="http://schemas.microsoft.com/office/drawing/2014/main" id="{89EFB496-0034-DB0A-5B42-0D97168D4924}"/>
              </a:ext>
            </a:extLst>
          </p:cNvPr>
          <p:cNvSpPr>
            <a:spLocks noGrp="1" noChangeArrowheads="1"/>
          </p:cNvSpPr>
          <p:nvPr>
            <p:ph type="ftr" sz="quarter" idx="11"/>
          </p:nvPr>
        </p:nvSpPr>
        <p:spPr>
          <a:ln/>
        </p:spPr>
        <p:txBody>
          <a:bodyPr/>
          <a:lstStyle>
            <a:lvl1pPr>
              <a:defRPr/>
            </a:lvl1pPr>
          </a:lstStyle>
          <a:p>
            <a:pPr>
              <a:defRPr/>
            </a:pPr>
            <a:endParaRPr lang="en-US" altLang="it-IT"/>
          </a:p>
        </p:txBody>
      </p:sp>
      <p:sp>
        <p:nvSpPr>
          <p:cNvPr id="7" name="Rectangle 6">
            <a:extLst>
              <a:ext uri="{FF2B5EF4-FFF2-40B4-BE49-F238E27FC236}">
                <a16:creationId xmlns:a16="http://schemas.microsoft.com/office/drawing/2014/main" id="{EE05D3DC-92E8-3E74-AB61-8B707E5D4C95}"/>
              </a:ext>
            </a:extLst>
          </p:cNvPr>
          <p:cNvSpPr>
            <a:spLocks noGrp="1" noChangeArrowheads="1"/>
          </p:cNvSpPr>
          <p:nvPr>
            <p:ph type="sldNum" sz="quarter" idx="12"/>
          </p:nvPr>
        </p:nvSpPr>
        <p:spPr>
          <a:ln/>
        </p:spPr>
        <p:txBody>
          <a:bodyPr/>
          <a:lstStyle>
            <a:lvl1pPr>
              <a:defRPr/>
            </a:lvl1pPr>
          </a:lstStyle>
          <a:p>
            <a:pPr>
              <a:defRPr/>
            </a:pPr>
            <a:fld id="{89194DDC-7D70-4A44-8814-BBDC86C68AD7}" type="slidenum">
              <a:rPr lang="en-US" altLang="it-IT"/>
              <a:pPr>
                <a:defRPr/>
              </a:pPr>
              <a:t>‹N›</a:t>
            </a:fld>
            <a:endParaRPr lang="en-US" altLang="it-IT"/>
          </a:p>
        </p:txBody>
      </p:sp>
    </p:spTree>
    <p:extLst>
      <p:ext uri="{BB962C8B-B14F-4D97-AF65-F5344CB8AC3E}">
        <p14:creationId xmlns:p14="http://schemas.microsoft.com/office/powerpoint/2010/main" val="1661833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549275"/>
            <a:ext cx="8229600" cy="935038"/>
          </a:xfrm>
        </p:spPr>
        <p:txBody>
          <a:bodyPr/>
          <a:lstStyle/>
          <a:p>
            <a:r>
              <a:rPr lang="en-US"/>
              <a:t>Click to edit Master title style</a:t>
            </a:r>
          </a:p>
        </p:txBody>
      </p:sp>
      <p:sp>
        <p:nvSpPr>
          <p:cNvPr id="3" name="Content Placeholder 2"/>
          <p:cNvSpPr>
            <a:spLocks noGrp="1"/>
          </p:cNvSpPr>
          <p:nvPr>
            <p:ph sz="quarter" idx="1"/>
          </p:nvPr>
        </p:nvSpPr>
        <p:spPr>
          <a:xfrm>
            <a:off x="457200" y="1700213"/>
            <a:ext cx="4038600" cy="2119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00213"/>
            <a:ext cx="4038600" cy="2119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71925"/>
            <a:ext cx="4038600" cy="212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71925"/>
            <a:ext cx="4038600" cy="212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a:extLst>
              <a:ext uri="{FF2B5EF4-FFF2-40B4-BE49-F238E27FC236}">
                <a16:creationId xmlns:a16="http://schemas.microsoft.com/office/drawing/2014/main" id="{823B8BD6-4D50-9CBE-418C-0C7EEA364534}"/>
              </a:ext>
            </a:extLst>
          </p:cNvPr>
          <p:cNvSpPr>
            <a:spLocks noGrp="1" noChangeArrowheads="1"/>
          </p:cNvSpPr>
          <p:nvPr>
            <p:ph type="ftr" sz="quarter" idx="10"/>
          </p:nvPr>
        </p:nvSpPr>
        <p:spPr/>
        <p:txBody>
          <a:bodyPr/>
          <a:lstStyle>
            <a:lvl1pPr>
              <a:defRPr/>
            </a:lvl1pPr>
          </a:lstStyle>
          <a:p>
            <a:pPr>
              <a:defRPr/>
            </a:pPr>
            <a:r>
              <a:rPr lang="en-GB"/>
              <a:t>Statistical Methods for the Social Sciences – Dr James Tilley</a:t>
            </a:r>
          </a:p>
        </p:txBody>
      </p:sp>
      <p:sp>
        <p:nvSpPr>
          <p:cNvPr id="8" name="Rectangle 16">
            <a:extLst>
              <a:ext uri="{FF2B5EF4-FFF2-40B4-BE49-F238E27FC236}">
                <a16:creationId xmlns:a16="http://schemas.microsoft.com/office/drawing/2014/main" id="{7167464A-A8C1-DC24-BAF9-0087FD1363B7}"/>
              </a:ext>
            </a:extLst>
          </p:cNvPr>
          <p:cNvSpPr>
            <a:spLocks noGrp="1" noChangeArrowheads="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4043491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354" y="2130848"/>
            <a:ext cx="7773293" cy="1470049"/>
          </a:xfrm>
          <a:prstGeom prst="rect">
            <a:avLst/>
          </a:prstGeom>
        </p:spPr>
        <p:txBody>
          <a:bodyPr lIns="64291" tIns="32146" rIns="64291" bIns="32146"/>
          <a:lstStyle/>
          <a:p>
            <a:r>
              <a:rPr lang="it-IT"/>
              <a:t>Fare clic per modificare lo stile del titolo</a:t>
            </a:r>
          </a:p>
        </p:txBody>
      </p:sp>
      <p:sp>
        <p:nvSpPr>
          <p:cNvPr id="3" name="Sottotitolo 2"/>
          <p:cNvSpPr>
            <a:spLocks noGrp="1"/>
          </p:cNvSpPr>
          <p:nvPr>
            <p:ph type="subTitle" idx="1"/>
          </p:nvPr>
        </p:nvSpPr>
        <p:spPr>
          <a:xfrm>
            <a:off x="1371824" y="3886647"/>
            <a:ext cx="6400354" cy="1752451"/>
          </a:xfrm>
          <a:prstGeom prst="rect">
            <a:avLst/>
          </a:prstGeom>
        </p:spPr>
        <p:txBody>
          <a:bodyPr lIns="64291" tIns="32146" rIns="64291" bIns="32146"/>
          <a:lstStyle>
            <a:lvl1pPr marL="0" indent="0" algn="ctr">
              <a:buNone/>
              <a:defRPr>
                <a:solidFill>
                  <a:schemeClr val="tx1">
                    <a:tint val="75000"/>
                  </a:schemeClr>
                </a:solidFill>
              </a:defRPr>
            </a:lvl1pPr>
            <a:lvl2pPr marL="321457" indent="0" algn="ctr">
              <a:buNone/>
              <a:defRPr>
                <a:solidFill>
                  <a:schemeClr val="tx1">
                    <a:tint val="75000"/>
                  </a:schemeClr>
                </a:solidFill>
              </a:defRPr>
            </a:lvl2pPr>
            <a:lvl3pPr marL="642915" indent="0" algn="ctr">
              <a:buNone/>
              <a:defRPr>
                <a:solidFill>
                  <a:schemeClr val="tx1">
                    <a:tint val="75000"/>
                  </a:schemeClr>
                </a:solidFill>
              </a:defRPr>
            </a:lvl3pPr>
            <a:lvl4pPr marL="964372" indent="0" algn="ctr">
              <a:buNone/>
              <a:defRPr>
                <a:solidFill>
                  <a:schemeClr val="tx1">
                    <a:tint val="75000"/>
                  </a:schemeClr>
                </a:solidFill>
              </a:defRPr>
            </a:lvl4pPr>
            <a:lvl5pPr marL="1285829" indent="0" algn="ctr">
              <a:buNone/>
              <a:defRPr>
                <a:solidFill>
                  <a:schemeClr val="tx1">
                    <a:tint val="75000"/>
                  </a:schemeClr>
                </a:solidFill>
              </a:defRPr>
            </a:lvl5pPr>
            <a:lvl6pPr marL="1607287" indent="0" algn="ctr">
              <a:buNone/>
              <a:defRPr>
                <a:solidFill>
                  <a:schemeClr val="tx1">
                    <a:tint val="75000"/>
                  </a:schemeClr>
                </a:solidFill>
              </a:defRPr>
            </a:lvl6pPr>
            <a:lvl7pPr marL="1928744" indent="0" algn="ctr">
              <a:buNone/>
              <a:defRPr>
                <a:solidFill>
                  <a:schemeClr val="tx1">
                    <a:tint val="75000"/>
                  </a:schemeClr>
                </a:solidFill>
              </a:defRPr>
            </a:lvl7pPr>
            <a:lvl8pPr marL="2250201" indent="0" algn="ctr">
              <a:buNone/>
              <a:defRPr>
                <a:solidFill>
                  <a:schemeClr val="tx1">
                    <a:tint val="75000"/>
                  </a:schemeClr>
                </a:solidFill>
              </a:defRPr>
            </a:lvl8pPr>
            <a:lvl9pPr marL="2571659" indent="0" algn="ctr">
              <a:buNone/>
              <a:defRPr>
                <a:solidFill>
                  <a:schemeClr val="tx1">
                    <a:tint val="75000"/>
                  </a:schemeClr>
                </a:solidFill>
              </a:defRPr>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F9F600D-E374-852F-04CF-816653E86060}"/>
              </a:ext>
            </a:extLst>
          </p:cNvPr>
          <p:cNvSpPr>
            <a:spLocks noGrp="1"/>
          </p:cNvSpPr>
          <p:nvPr>
            <p:ph type="dt" sz="half" idx="10"/>
          </p:nvPr>
        </p:nvSpPr>
        <p:spPr>
          <a:xfrm>
            <a:off x="457200" y="6356350"/>
            <a:ext cx="2133600" cy="365125"/>
          </a:xfrm>
          <a:prstGeom prst="rect">
            <a:avLst/>
          </a:prstGeom>
        </p:spPr>
        <p:txBody>
          <a:bodyPr lIns="64291" tIns="32146" rIns="64291" bIns="32146"/>
          <a:lstStyle>
            <a:lvl1pPr algn="ctr" eaLnBrk="1" hangingPunct="1">
              <a:defRPr sz="3000">
                <a:solidFill>
                  <a:srgbClr val="000000"/>
                </a:solidFill>
                <a:latin typeface="Gill Sans" charset="0"/>
                <a:ea typeface="ヒラギノ角ゴ ProN W3" charset="-128"/>
                <a:cs typeface="+mn-cs"/>
                <a:sym typeface="Gill Sans" charset="0"/>
              </a:defRPr>
            </a:lvl1pPr>
          </a:lstStyle>
          <a:p>
            <a:pPr>
              <a:defRPr/>
            </a:pPr>
            <a:fld id="{7C4C21A7-8B90-1343-9A53-217F3CFB944C}" type="datetimeFigureOut">
              <a:rPr lang="it-IT"/>
              <a:pPr>
                <a:defRPr/>
              </a:pPr>
              <a:t>13/10/24</a:t>
            </a:fld>
            <a:endParaRPr lang="it-IT"/>
          </a:p>
        </p:txBody>
      </p:sp>
      <p:sp>
        <p:nvSpPr>
          <p:cNvPr id="5" name="Segnaposto piè di pagina 4">
            <a:extLst>
              <a:ext uri="{FF2B5EF4-FFF2-40B4-BE49-F238E27FC236}">
                <a16:creationId xmlns:a16="http://schemas.microsoft.com/office/drawing/2014/main" id="{26E56B34-61AF-CDC4-4282-B196FA102849}"/>
              </a:ext>
            </a:extLst>
          </p:cNvPr>
          <p:cNvSpPr>
            <a:spLocks noGrp="1"/>
          </p:cNvSpPr>
          <p:nvPr>
            <p:ph type="ftr" sz="quarter" idx="11"/>
          </p:nvPr>
        </p:nvSpPr>
        <p:spPr>
          <a:xfrm>
            <a:off x="3124200" y="6356350"/>
            <a:ext cx="2895600" cy="365125"/>
          </a:xfrm>
          <a:prstGeom prst="rect">
            <a:avLst/>
          </a:prstGeom>
        </p:spPr>
        <p:txBody>
          <a:bodyPr lIns="64291" tIns="32146" rIns="64291" bIns="32146"/>
          <a:lstStyle>
            <a:lvl1pPr algn="ctr" eaLnBrk="1" hangingPunct="1">
              <a:defRPr sz="3000">
                <a:solidFill>
                  <a:srgbClr val="000000"/>
                </a:solidFill>
                <a:latin typeface="Gill Sans" charset="0"/>
                <a:ea typeface="ヒラギノ角ゴ ProN W3" charset="-128"/>
                <a:cs typeface="+mn-cs"/>
                <a:sym typeface="Gill Sans" charset="0"/>
              </a:defRPr>
            </a:lvl1pPr>
          </a:lstStyle>
          <a:p>
            <a:pPr>
              <a:defRPr/>
            </a:pPr>
            <a:endParaRPr lang="it-IT"/>
          </a:p>
        </p:txBody>
      </p:sp>
      <p:sp>
        <p:nvSpPr>
          <p:cNvPr id="6" name="Segnaposto numero diapositiva 5">
            <a:extLst>
              <a:ext uri="{FF2B5EF4-FFF2-40B4-BE49-F238E27FC236}">
                <a16:creationId xmlns:a16="http://schemas.microsoft.com/office/drawing/2014/main" id="{F6595C7A-31E7-209A-AFD0-77DF85FA1D21}"/>
              </a:ext>
            </a:extLst>
          </p:cNvPr>
          <p:cNvSpPr>
            <a:spLocks noGrp="1"/>
          </p:cNvSpPr>
          <p:nvPr>
            <p:ph type="sldNum" sz="quarter" idx="12"/>
          </p:nvPr>
        </p:nvSpPr>
        <p:spPr>
          <a:xfrm>
            <a:off x="6553200" y="6356350"/>
            <a:ext cx="2133600" cy="365125"/>
          </a:xfrm>
          <a:prstGeom prst="rect">
            <a:avLst/>
          </a:prstGeom>
        </p:spPr>
        <p:txBody>
          <a:bodyPr vert="horz" wrap="square" lIns="64291" tIns="32146" rIns="64291" bIns="32146" numCol="1" anchor="t" anchorCtr="0" compatLnSpc="1">
            <a:prstTxWarp prst="textNoShape">
              <a:avLst/>
            </a:prstTxWarp>
          </a:bodyPr>
          <a:lstStyle>
            <a:lvl1pPr algn="ctr" eaLnBrk="1" hangingPunct="1">
              <a:defRPr sz="30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stStyle>
          <a:p>
            <a:pPr>
              <a:defRPr/>
            </a:pPr>
            <a:fld id="{F1802D10-5396-124E-9BE9-8378CE525CDC}" type="slidenum">
              <a:rPr lang="it-IT" altLang="it-IT"/>
              <a:pPr>
                <a:defRPr/>
              </a:pPr>
              <a:t>‹N›</a:t>
            </a:fld>
            <a:endParaRPr lang="it-IT" altLang="it-IT"/>
          </a:p>
        </p:txBody>
      </p:sp>
    </p:spTree>
    <p:extLst>
      <p:ext uri="{BB962C8B-B14F-4D97-AF65-F5344CB8AC3E}">
        <p14:creationId xmlns:p14="http://schemas.microsoft.com/office/powerpoint/2010/main" val="3102513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647" y="1600647"/>
            <a:ext cx="8228707" cy="4525119"/>
          </a:xfrm>
          <a:prstGeom prst="rect">
            <a:avLst/>
          </a:prstGeom>
        </p:spPr>
        <p:txBody>
          <a:bodyPr lIns="64291" tIns="32146" rIns="64291" bIns="32146"/>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Titolo 6"/>
          <p:cNvSpPr>
            <a:spLocks noGrp="1"/>
          </p:cNvSpPr>
          <p:nvPr>
            <p:ph type="title"/>
          </p:nvPr>
        </p:nvSpPr>
        <p:spPr>
          <a:xfrm>
            <a:off x="457647" y="274588"/>
            <a:ext cx="8228707" cy="1143000"/>
          </a:xfrm>
          <a:prstGeom prst="rect">
            <a:avLst/>
          </a:prstGeom>
        </p:spPr>
        <p:txBody>
          <a:bodyPr lIns="64291" tIns="32146" rIns="64291" bIns="32146"/>
          <a:lstStyle/>
          <a:p>
            <a:r>
              <a:rPr lang="it-IT"/>
              <a:t>Fare clic per modificare lo stile del titolo</a:t>
            </a:r>
          </a:p>
        </p:txBody>
      </p:sp>
      <p:sp>
        <p:nvSpPr>
          <p:cNvPr id="2" name="Segnaposto data 3">
            <a:extLst>
              <a:ext uri="{FF2B5EF4-FFF2-40B4-BE49-F238E27FC236}">
                <a16:creationId xmlns:a16="http://schemas.microsoft.com/office/drawing/2014/main" id="{F4541410-E2F7-F65D-1015-49E51B28E6E3}"/>
              </a:ext>
            </a:extLst>
          </p:cNvPr>
          <p:cNvSpPr>
            <a:spLocks noGrp="1"/>
          </p:cNvSpPr>
          <p:nvPr>
            <p:ph type="dt" sz="half" idx="10"/>
          </p:nvPr>
        </p:nvSpPr>
        <p:spPr>
          <a:xfrm>
            <a:off x="457200" y="6356350"/>
            <a:ext cx="2133600" cy="365125"/>
          </a:xfrm>
          <a:prstGeom prst="rect">
            <a:avLst/>
          </a:prstGeom>
        </p:spPr>
        <p:txBody>
          <a:bodyPr lIns="64291" tIns="32146" rIns="64291" bIns="32146"/>
          <a:lstStyle>
            <a:lvl1pPr algn="ctr" eaLnBrk="1" hangingPunct="1">
              <a:defRPr sz="3000">
                <a:solidFill>
                  <a:srgbClr val="000000"/>
                </a:solidFill>
                <a:latin typeface="Gill Sans" charset="0"/>
                <a:ea typeface="ヒラギノ角ゴ ProN W3" charset="-128"/>
                <a:cs typeface="+mn-cs"/>
                <a:sym typeface="Gill Sans" charset="0"/>
              </a:defRPr>
            </a:lvl1pPr>
          </a:lstStyle>
          <a:p>
            <a:pPr>
              <a:defRPr/>
            </a:pPr>
            <a:fld id="{358EB0E0-F072-A046-B6C1-3BEDD98379AC}" type="datetimeFigureOut">
              <a:rPr lang="it-IT"/>
              <a:pPr>
                <a:defRPr/>
              </a:pPr>
              <a:t>13/10/24</a:t>
            </a:fld>
            <a:endParaRPr lang="it-IT"/>
          </a:p>
        </p:txBody>
      </p:sp>
      <p:sp>
        <p:nvSpPr>
          <p:cNvPr id="4" name="Segnaposto piè di pagina 4">
            <a:extLst>
              <a:ext uri="{FF2B5EF4-FFF2-40B4-BE49-F238E27FC236}">
                <a16:creationId xmlns:a16="http://schemas.microsoft.com/office/drawing/2014/main" id="{3FFB32FD-50A6-2D54-A552-B0E157B0A307}"/>
              </a:ext>
            </a:extLst>
          </p:cNvPr>
          <p:cNvSpPr>
            <a:spLocks noGrp="1"/>
          </p:cNvSpPr>
          <p:nvPr>
            <p:ph type="ftr" sz="quarter" idx="11"/>
          </p:nvPr>
        </p:nvSpPr>
        <p:spPr>
          <a:xfrm>
            <a:off x="3124200" y="6356350"/>
            <a:ext cx="2895600" cy="365125"/>
          </a:xfrm>
          <a:prstGeom prst="rect">
            <a:avLst/>
          </a:prstGeom>
        </p:spPr>
        <p:txBody>
          <a:bodyPr lIns="64291" tIns="32146" rIns="64291" bIns="32146"/>
          <a:lstStyle>
            <a:lvl1pPr algn="ctr" eaLnBrk="1" hangingPunct="1">
              <a:defRPr sz="3000">
                <a:solidFill>
                  <a:srgbClr val="000000"/>
                </a:solidFill>
                <a:latin typeface="Gill Sans" charset="0"/>
                <a:ea typeface="ヒラギノ角ゴ ProN W3" charset="-128"/>
                <a:cs typeface="+mn-cs"/>
                <a:sym typeface="Gill Sans" charset="0"/>
              </a:defRPr>
            </a:lvl1pPr>
          </a:lstStyle>
          <a:p>
            <a:pPr>
              <a:defRPr/>
            </a:pPr>
            <a:endParaRPr lang="it-IT"/>
          </a:p>
        </p:txBody>
      </p:sp>
      <p:sp>
        <p:nvSpPr>
          <p:cNvPr id="5" name="Segnaposto numero diapositiva 5">
            <a:extLst>
              <a:ext uri="{FF2B5EF4-FFF2-40B4-BE49-F238E27FC236}">
                <a16:creationId xmlns:a16="http://schemas.microsoft.com/office/drawing/2014/main" id="{69D6B508-1BB7-3617-3422-D7600C48157F}"/>
              </a:ext>
            </a:extLst>
          </p:cNvPr>
          <p:cNvSpPr>
            <a:spLocks noGrp="1"/>
          </p:cNvSpPr>
          <p:nvPr>
            <p:ph type="sldNum" sz="quarter" idx="12"/>
          </p:nvPr>
        </p:nvSpPr>
        <p:spPr>
          <a:xfrm>
            <a:off x="6553200" y="6356350"/>
            <a:ext cx="2133600" cy="365125"/>
          </a:xfrm>
          <a:prstGeom prst="rect">
            <a:avLst/>
          </a:prstGeom>
        </p:spPr>
        <p:txBody>
          <a:bodyPr vert="horz" wrap="square" lIns="64291" tIns="32146" rIns="64291" bIns="32146" numCol="1" anchor="t" anchorCtr="0" compatLnSpc="1">
            <a:prstTxWarp prst="textNoShape">
              <a:avLst/>
            </a:prstTxWarp>
          </a:bodyPr>
          <a:lstStyle>
            <a:lvl1pPr algn="ctr" eaLnBrk="1" hangingPunct="1">
              <a:defRPr sz="30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stStyle>
          <a:p>
            <a:pPr>
              <a:defRPr/>
            </a:pPr>
            <a:fld id="{01A39D92-3E98-3F45-96EA-BD4AECF0B892}" type="slidenum">
              <a:rPr lang="it-IT" altLang="it-IT"/>
              <a:pPr>
                <a:defRPr/>
              </a:pPr>
              <a:t>‹N›</a:t>
            </a:fld>
            <a:endParaRPr lang="it-IT" altLang="it-IT"/>
          </a:p>
        </p:txBody>
      </p:sp>
    </p:spTree>
    <p:extLst>
      <p:ext uri="{BB962C8B-B14F-4D97-AF65-F5344CB8AC3E}">
        <p14:creationId xmlns:p14="http://schemas.microsoft.com/office/powerpoint/2010/main" val="3686124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189" y="4406801"/>
            <a:ext cx="7772176" cy="1361777"/>
          </a:xfrm>
          <a:prstGeom prst="rect">
            <a:avLst/>
          </a:prstGeom>
        </p:spPr>
        <p:txBody>
          <a:bodyPr lIns="64291" tIns="32146" rIns="64291" bIns="32146" anchor="t"/>
          <a:lstStyle>
            <a:lvl1pPr algn="l">
              <a:defRPr sz="2800" b="1" cap="all"/>
            </a:lvl1pPr>
          </a:lstStyle>
          <a:p>
            <a:r>
              <a:rPr lang="it-IT"/>
              <a:t>Fare clic per modificare lo stile del titolo</a:t>
            </a:r>
          </a:p>
        </p:txBody>
      </p:sp>
      <p:sp>
        <p:nvSpPr>
          <p:cNvPr id="3" name="Segnaposto testo 2"/>
          <p:cNvSpPr>
            <a:spLocks noGrp="1"/>
          </p:cNvSpPr>
          <p:nvPr>
            <p:ph type="body" idx="1"/>
          </p:nvPr>
        </p:nvSpPr>
        <p:spPr>
          <a:xfrm>
            <a:off x="722189" y="2906613"/>
            <a:ext cx="7772176" cy="1500188"/>
          </a:xfrm>
          <a:prstGeom prst="rect">
            <a:avLst/>
          </a:prstGeom>
        </p:spPr>
        <p:txBody>
          <a:bodyPr lIns="64291" tIns="32146" rIns="64291" bIns="32146" anchor="b"/>
          <a:lstStyle>
            <a:lvl1pPr marL="0" indent="0">
              <a:buNone/>
              <a:defRPr sz="1400">
                <a:solidFill>
                  <a:schemeClr val="tx1">
                    <a:tint val="75000"/>
                  </a:schemeClr>
                </a:solidFill>
              </a:defRPr>
            </a:lvl1pPr>
            <a:lvl2pPr marL="321457" indent="0">
              <a:buNone/>
              <a:defRPr sz="1300">
                <a:solidFill>
                  <a:schemeClr val="tx1">
                    <a:tint val="75000"/>
                  </a:schemeClr>
                </a:solidFill>
              </a:defRPr>
            </a:lvl2pPr>
            <a:lvl3pPr marL="642915" indent="0">
              <a:buNone/>
              <a:defRPr sz="1100">
                <a:solidFill>
                  <a:schemeClr val="tx1">
                    <a:tint val="75000"/>
                  </a:schemeClr>
                </a:solidFill>
              </a:defRPr>
            </a:lvl3pPr>
            <a:lvl4pPr marL="964372" indent="0">
              <a:buNone/>
              <a:defRPr sz="1000">
                <a:solidFill>
                  <a:schemeClr val="tx1">
                    <a:tint val="75000"/>
                  </a:schemeClr>
                </a:solidFill>
              </a:defRPr>
            </a:lvl4pPr>
            <a:lvl5pPr marL="1285829" indent="0">
              <a:buNone/>
              <a:defRPr sz="1000">
                <a:solidFill>
                  <a:schemeClr val="tx1">
                    <a:tint val="75000"/>
                  </a:schemeClr>
                </a:solidFill>
              </a:defRPr>
            </a:lvl5pPr>
            <a:lvl6pPr marL="1607287" indent="0">
              <a:buNone/>
              <a:defRPr sz="1000">
                <a:solidFill>
                  <a:schemeClr val="tx1">
                    <a:tint val="75000"/>
                  </a:schemeClr>
                </a:solidFill>
              </a:defRPr>
            </a:lvl6pPr>
            <a:lvl7pPr marL="1928744" indent="0">
              <a:buNone/>
              <a:defRPr sz="1000">
                <a:solidFill>
                  <a:schemeClr val="tx1">
                    <a:tint val="75000"/>
                  </a:schemeClr>
                </a:solidFill>
              </a:defRPr>
            </a:lvl7pPr>
            <a:lvl8pPr marL="2250201" indent="0">
              <a:buNone/>
              <a:defRPr sz="1000">
                <a:solidFill>
                  <a:schemeClr val="tx1">
                    <a:tint val="75000"/>
                  </a:schemeClr>
                </a:solidFill>
              </a:defRPr>
            </a:lvl8pPr>
            <a:lvl9pPr marL="2571659" indent="0">
              <a:buNone/>
              <a:defRPr sz="1000">
                <a:solidFill>
                  <a:schemeClr val="tx1">
                    <a:tint val="75000"/>
                  </a:schemeClr>
                </a:solidFill>
              </a:defRPr>
            </a:lvl9pPr>
          </a:lstStyle>
          <a:p>
            <a:pPr lvl="0"/>
            <a:r>
              <a:rPr lang="it-IT"/>
              <a:t>Fare clic per modificare stili del testo dello schema</a:t>
            </a:r>
          </a:p>
        </p:txBody>
      </p:sp>
      <p:sp>
        <p:nvSpPr>
          <p:cNvPr id="4" name="Segnaposto data 3">
            <a:extLst>
              <a:ext uri="{FF2B5EF4-FFF2-40B4-BE49-F238E27FC236}">
                <a16:creationId xmlns:a16="http://schemas.microsoft.com/office/drawing/2014/main" id="{201DBD54-9E3F-3341-9151-4738AE218B9A}"/>
              </a:ext>
            </a:extLst>
          </p:cNvPr>
          <p:cNvSpPr>
            <a:spLocks noGrp="1"/>
          </p:cNvSpPr>
          <p:nvPr>
            <p:ph type="dt" sz="half" idx="10"/>
          </p:nvPr>
        </p:nvSpPr>
        <p:spPr>
          <a:xfrm>
            <a:off x="457200" y="6356350"/>
            <a:ext cx="2133600" cy="365125"/>
          </a:xfrm>
          <a:prstGeom prst="rect">
            <a:avLst/>
          </a:prstGeom>
        </p:spPr>
        <p:txBody>
          <a:bodyPr lIns="64291" tIns="32146" rIns="64291" bIns="32146"/>
          <a:lstStyle>
            <a:lvl1pPr algn="ctr" eaLnBrk="1" hangingPunct="1">
              <a:defRPr sz="3000">
                <a:solidFill>
                  <a:srgbClr val="000000"/>
                </a:solidFill>
                <a:latin typeface="Gill Sans" charset="0"/>
                <a:ea typeface="ヒラギノ角ゴ ProN W3" charset="-128"/>
                <a:cs typeface="+mn-cs"/>
                <a:sym typeface="Gill Sans" charset="0"/>
              </a:defRPr>
            </a:lvl1pPr>
          </a:lstStyle>
          <a:p>
            <a:pPr>
              <a:defRPr/>
            </a:pPr>
            <a:fld id="{86CE1E7B-9C8B-CF40-982D-DCAE73F0B81C}" type="datetimeFigureOut">
              <a:rPr lang="it-IT"/>
              <a:pPr>
                <a:defRPr/>
              </a:pPr>
              <a:t>13/10/24</a:t>
            </a:fld>
            <a:endParaRPr lang="it-IT"/>
          </a:p>
        </p:txBody>
      </p:sp>
      <p:sp>
        <p:nvSpPr>
          <p:cNvPr id="5" name="Segnaposto piè di pagina 4">
            <a:extLst>
              <a:ext uri="{FF2B5EF4-FFF2-40B4-BE49-F238E27FC236}">
                <a16:creationId xmlns:a16="http://schemas.microsoft.com/office/drawing/2014/main" id="{6ABB413B-347B-02CF-85FB-0005C8C6D300}"/>
              </a:ext>
            </a:extLst>
          </p:cNvPr>
          <p:cNvSpPr>
            <a:spLocks noGrp="1"/>
          </p:cNvSpPr>
          <p:nvPr>
            <p:ph type="ftr" sz="quarter" idx="11"/>
          </p:nvPr>
        </p:nvSpPr>
        <p:spPr>
          <a:xfrm>
            <a:off x="3124200" y="6356350"/>
            <a:ext cx="2895600" cy="365125"/>
          </a:xfrm>
          <a:prstGeom prst="rect">
            <a:avLst/>
          </a:prstGeom>
        </p:spPr>
        <p:txBody>
          <a:bodyPr lIns="64291" tIns="32146" rIns="64291" bIns="32146"/>
          <a:lstStyle>
            <a:lvl1pPr algn="ctr" eaLnBrk="1" hangingPunct="1">
              <a:defRPr sz="3000">
                <a:solidFill>
                  <a:srgbClr val="000000"/>
                </a:solidFill>
                <a:latin typeface="Gill Sans" charset="0"/>
                <a:ea typeface="ヒラギノ角ゴ ProN W3" charset="-128"/>
                <a:cs typeface="+mn-cs"/>
                <a:sym typeface="Gill Sans" charset="0"/>
              </a:defRPr>
            </a:lvl1pPr>
          </a:lstStyle>
          <a:p>
            <a:pPr>
              <a:defRPr/>
            </a:pPr>
            <a:endParaRPr lang="it-IT"/>
          </a:p>
        </p:txBody>
      </p:sp>
      <p:sp>
        <p:nvSpPr>
          <p:cNvPr id="6" name="Segnaposto numero diapositiva 5">
            <a:extLst>
              <a:ext uri="{FF2B5EF4-FFF2-40B4-BE49-F238E27FC236}">
                <a16:creationId xmlns:a16="http://schemas.microsoft.com/office/drawing/2014/main" id="{DE85429B-E900-F24D-2D1D-66BB90391501}"/>
              </a:ext>
            </a:extLst>
          </p:cNvPr>
          <p:cNvSpPr>
            <a:spLocks noGrp="1"/>
          </p:cNvSpPr>
          <p:nvPr>
            <p:ph type="sldNum" sz="quarter" idx="12"/>
          </p:nvPr>
        </p:nvSpPr>
        <p:spPr>
          <a:xfrm>
            <a:off x="6553200" y="6356350"/>
            <a:ext cx="2133600" cy="365125"/>
          </a:xfrm>
          <a:prstGeom prst="rect">
            <a:avLst/>
          </a:prstGeom>
        </p:spPr>
        <p:txBody>
          <a:bodyPr vert="horz" wrap="square" lIns="64291" tIns="32146" rIns="64291" bIns="32146" numCol="1" anchor="t" anchorCtr="0" compatLnSpc="1">
            <a:prstTxWarp prst="textNoShape">
              <a:avLst/>
            </a:prstTxWarp>
          </a:bodyPr>
          <a:lstStyle>
            <a:lvl1pPr algn="ctr" eaLnBrk="1" hangingPunct="1">
              <a:defRPr sz="30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stStyle>
          <a:p>
            <a:pPr>
              <a:defRPr/>
            </a:pPr>
            <a:fld id="{B8CBFCD3-0C94-1B48-BEE2-AB9C7BF6D3FD}" type="slidenum">
              <a:rPr lang="it-IT" altLang="it-IT"/>
              <a:pPr>
                <a:defRPr/>
              </a:pPr>
              <a:t>‹N›</a:t>
            </a:fld>
            <a:endParaRPr lang="it-IT" altLang="it-IT"/>
          </a:p>
        </p:txBody>
      </p:sp>
    </p:spTree>
    <p:extLst>
      <p:ext uri="{BB962C8B-B14F-4D97-AF65-F5344CB8AC3E}">
        <p14:creationId xmlns:p14="http://schemas.microsoft.com/office/powerpoint/2010/main" val="3538895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57647" y="274588"/>
            <a:ext cx="8228707" cy="1143000"/>
          </a:xfrm>
          <a:prstGeom prst="rect">
            <a:avLst/>
          </a:prstGeom>
        </p:spPr>
        <p:txBody>
          <a:bodyPr lIns="64291" tIns="32146" rIns="64291" bIns="32146"/>
          <a:lstStyle/>
          <a:p>
            <a:r>
              <a:rPr lang="it-IT"/>
              <a:t>Fare clic per modificare lo stile del titolo</a:t>
            </a:r>
          </a:p>
        </p:txBody>
      </p:sp>
      <p:sp>
        <p:nvSpPr>
          <p:cNvPr id="3" name="Segnaposto contenuto 2"/>
          <p:cNvSpPr>
            <a:spLocks noGrp="1"/>
          </p:cNvSpPr>
          <p:nvPr>
            <p:ph sz="half" idx="1"/>
          </p:nvPr>
        </p:nvSpPr>
        <p:spPr>
          <a:xfrm>
            <a:off x="457647" y="1600647"/>
            <a:ext cx="4060775" cy="4525119"/>
          </a:xfrm>
          <a:prstGeom prst="rect">
            <a:avLst/>
          </a:prstGeom>
        </p:spPr>
        <p:txBody>
          <a:bodyPr lIns="64291" tIns="32146" rIns="64291" bIns="32146"/>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25579" y="1600647"/>
            <a:ext cx="4060775" cy="4525119"/>
          </a:xfrm>
          <a:prstGeom prst="rect">
            <a:avLst/>
          </a:prstGeom>
        </p:spPr>
        <p:txBody>
          <a:bodyPr lIns="64291" tIns="32146" rIns="64291" bIns="32146"/>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26BAC617-2DFF-A33B-FF88-CE25459F52D5}"/>
              </a:ext>
            </a:extLst>
          </p:cNvPr>
          <p:cNvSpPr>
            <a:spLocks noGrp="1"/>
          </p:cNvSpPr>
          <p:nvPr>
            <p:ph type="dt" sz="half" idx="10"/>
          </p:nvPr>
        </p:nvSpPr>
        <p:spPr>
          <a:xfrm>
            <a:off x="457200" y="6356350"/>
            <a:ext cx="2133600" cy="365125"/>
          </a:xfrm>
          <a:prstGeom prst="rect">
            <a:avLst/>
          </a:prstGeom>
        </p:spPr>
        <p:txBody>
          <a:bodyPr lIns="64291" tIns="32146" rIns="64291" bIns="32146"/>
          <a:lstStyle>
            <a:lvl1pPr algn="ctr" eaLnBrk="1" hangingPunct="1">
              <a:defRPr sz="3000">
                <a:solidFill>
                  <a:srgbClr val="000000"/>
                </a:solidFill>
                <a:latin typeface="Gill Sans" charset="0"/>
                <a:ea typeface="ヒラギノ角ゴ ProN W3" charset="-128"/>
                <a:cs typeface="+mn-cs"/>
                <a:sym typeface="Gill Sans" charset="0"/>
              </a:defRPr>
            </a:lvl1pPr>
          </a:lstStyle>
          <a:p>
            <a:pPr>
              <a:defRPr/>
            </a:pPr>
            <a:fld id="{40107166-2D39-BA4A-91BA-0D19F4D7C407}" type="datetimeFigureOut">
              <a:rPr lang="it-IT"/>
              <a:pPr>
                <a:defRPr/>
              </a:pPr>
              <a:t>13/10/24</a:t>
            </a:fld>
            <a:endParaRPr lang="it-IT"/>
          </a:p>
        </p:txBody>
      </p:sp>
      <p:sp>
        <p:nvSpPr>
          <p:cNvPr id="6" name="Segnaposto piè di pagina 5">
            <a:extLst>
              <a:ext uri="{FF2B5EF4-FFF2-40B4-BE49-F238E27FC236}">
                <a16:creationId xmlns:a16="http://schemas.microsoft.com/office/drawing/2014/main" id="{CF81DA7F-73D9-8B7B-E796-EC0C1AD4411E}"/>
              </a:ext>
            </a:extLst>
          </p:cNvPr>
          <p:cNvSpPr>
            <a:spLocks noGrp="1"/>
          </p:cNvSpPr>
          <p:nvPr>
            <p:ph type="ftr" sz="quarter" idx="11"/>
          </p:nvPr>
        </p:nvSpPr>
        <p:spPr>
          <a:xfrm>
            <a:off x="3124200" y="6356350"/>
            <a:ext cx="2895600" cy="365125"/>
          </a:xfrm>
          <a:prstGeom prst="rect">
            <a:avLst/>
          </a:prstGeom>
        </p:spPr>
        <p:txBody>
          <a:bodyPr lIns="64291" tIns="32146" rIns="64291" bIns="32146"/>
          <a:lstStyle>
            <a:lvl1pPr algn="ctr" eaLnBrk="1" hangingPunct="1">
              <a:defRPr sz="3000">
                <a:solidFill>
                  <a:srgbClr val="000000"/>
                </a:solidFill>
                <a:latin typeface="Gill Sans" charset="0"/>
                <a:ea typeface="ヒラギノ角ゴ ProN W3" charset="-128"/>
                <a:cs typeface="+mn-cs"/>
                <a:sym typeface="Gill Sans" charset="0"/>
              </a:defRPr>
            </a:lvl1pPr>
          </a:lstStyle>
          <a:p>
            <a:pPr>
              <a:defRPr/>
            </a:pPr>
            <a:endParaRPr lang="it-IT"/>
          </a:p>
        </p:txBody>
      </p:sp>
      <p:sp>
        <p:nvSpPr>
          <p:cNvPr id="7" name="Segnaposto numero diapositiva 6">
            <a:extLst>
              <a:ext uri="{FF2B5EF4-FFF2-40B4-BE49-F238E27FC236}">
                <a16:creationId xmlns:a16="http://schemas.microsoft.com/office/drawing/2014/main" id="{445B117F-0AB0-950F-CDAA-DFCD4FBD75C3}"/>
              </a:ext>
            </a:extLst>
          </p:cNvPr>
          <p:cNvSpPr>
            <a:spLocks noGrp="1"/>
          </p:cNvSpPr>
          <p:nvPr>
            <p:ph type="sldNum" sz="quarter" idx="12"/>
          </p:nvPr>
        </p:nvSpPr>
        <p:spPr>
          <a:xfrm>
            <a:off x="6553200" y="6356350"/>
            <a:ext cx="2133600" cy="365125"/>
          </a:xfrm>
          <a:prstGeom prst="rect">
            <a:avLst/>
          </a:prstGeom>
        </p:spPr>
        <p:txBody>
          <a:bodyPr vert="horz" wrap="square" lIns="64291" tIns="32146" rIns="64291" bIns="32146" numCol="1" anchor="t" anchorCtr="0" compatLnSpc="1">
            <a:prstTxWarp prst="textNoShape">
              <a:avLst/>
            </a:prstTxWarp>
          </a:bodyPr>
          <a:lstStyle>
            <a:lvl1pPr algn="ctr" eaLnBrk="1" hangingPunct="1">
              <a:defRPr sz="30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stStyle>
          <a:p>
            <a:pPr>
              <a:defRPr/>
            </a:pPr>
            <a:fld id="{925BD61A-4295-634D-A33E-FA52BE0B39F1}" type="slidenum">
              <a:rPr lang="it-IT" altLang="it-IT"/>
              <a:pPr>
                <a:defRPr/>
              </a:pPr>
              <a:t>‹N›</a:t>
            </a:fld>
            <a:endParaRPr lang="it-IT" altLang="it-IT"/>
          </a:p>
        </p:txBody>
      </p:sp>
    </p:spTree>
    <p:extLst>
      <p:ext uri="{BB962C8B-B14F-4D97-AF65-F5344CB8AC3E}">
        <p14:creationId xmlns:p14="http://schemas.microsoft.com/office/powerpoint/2010/main" val="38104464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647" y="274588"/>
            <a:ext cx="8228707" cy="1143000"/>
          </a:xfrm>
          <a:prstGeom prst="rect">
            <a:avLst/>
          </a:prstGeom>
        </p:spPr>
        <p:txBody>
          <a:bodyPr lIns="64291" tIns="32146" rIns="64291" bIns="32146"/>
          <a:lstStyle>
            <a:lvl1pPr>
              <a:defRPr/>
            </a:lvl1pPr>
          </a:lstStyle>
          <a:p>
            <a:r>
              <a:rPr lang="it-IT"/>
              <a:t>Fare clic per modificare lo stile del titolo</a:t>
            </a:r>
          </a:p>
        </p:txBody>
      </p:sp>
      <p:sp>
        <p:nvSpPr>
          <p:cNvPr id="3" name="Segnaposto testo 2"/>
          <p:cNvSpPr>
            <a:spLocks noGrp="1"/>
          </p:cNvSpPr>
          <p:nvPr>
            <p:ph type="body" idx="1"/>
          </p:nvPr>
        </p:nvSpPr>
        <p:spPr>
          <a:xfrm>
            <a:off x="457647" y="1534791"/>
            <a:ext cx="4039568" cy="639589"/>
          </a:xfrm>
          <a:prstGeom prst="rect">
            <a:avLst/>
          </a:prstGeom>
        </p:spPr>
        <p:txBody>
          <a:bodyPr lIns="64291" tIns="32146" rIns="64291" bIns="32146" anchor="b"/>
          <a:lstStyle>
            <a:lvl1pPr marL="0" indent="0">
              <a:buNone/>
              <a:defRPr sz="1700" b="1"/>
            </a:lvl1pPr>
            <a:lvl2pPr marL="321457" indent="0">
              <a:buNone/>
              <a:defRPr sz="1400" b="1"/>
            </a:lvl2pPr>
            <a:lvl3pPr marL="642915" indent="0">
              <a:buNone/>
              <a:defRPr sz="1300" b="1"/>
            </a:lvl3pPr>
            <a:lvl4pPr marL="964372" indent="0">
              <a:buNone/>
              <a:defRPr sz="1100" b="1"/>
            </a:lvl4pPr>
            <a:lvl5pPr marL="1285829" indent="0">
              <a:buNone/>
              <a:defRPr sz="1100" b="1"/>
            </a:lvl5pPr>
            <a:lvl6pPr marL="1607287" indent="0">
              <a:buNone/>
              <a:defRPr sz="1100" b="1"/>
            </a:lvl6pPr>
            <a:lvl7pPr marL="1928744" indent="0">
              <a:buNone/>
              <a:defRPr sz="1100" b="1"/>
            </a:lvl7pPr>
            <a:lvl8pPr marL="2250201" indent="0">
              <a:buNone/>
              <a:defRPr sz="1100" b="1"/>
            </a:lvl8pPr>
            <a:lvl9pPr marL="2571659" indent="0">
              <a:buNone/>
              <a:defRPr sz="1100" b="1"/>
            </a:lvl9pPr>
          </a:lstStyle>
          <a:p>
            <a:pPr lvl="0"/>
            <a:r>
              <a:rPr lang="it-IT"/>
              <a:t>Fare clic per modificare stili del testo dello schema</a:t>
            </a:r>
          </a:p>
        </p:txBody>
      </p:sp>
      <p:sp>
        <p:nvSpPr>
          <p:cNvPr id="4" name="Segnaposto contenuto 3"/>
          <p:cNvSpPr>
            <a:spLocks noGrp="1"/>
          </p:cNvSpPr>
          <p:nvPr>
            <p:ph sz="half" idx="2"/>
          </p:nvPr>
        </p:nvSpPr>
        <p:spPr>
          <a:xfrm>
            <a:off x="457647" y="2174379"/>
            <a:ext cx="4039568" cy="3951387"/>
          </a:xfrm>
          <a:prstGeom prst="rect">
            <a:avLst/>
          </a:prstGeom>
        </p:spPr>
        <p:txBody>
          <a:bodyPr lIns="64291" tIns="32146" rIns="64291" bIns="32146"/>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4555" y="1534791"/>
            <a:ext cx="4041799" cy="639589"/>
          </a:xfrm>
          <a:prstGeom prst="rect">
            <a:avLst/>
          </a:prstGeom>
        </p:spPr>
        <p:txBody>
          <a:bodyPr lIns="64291" tIns="32146" rIns="64291" bIns="32146" anchor="b"/>
          <a:lstStyle>
            <a:lvl1pPr marL="0" indent="0">
              <a:buNone/>
              <a:defRPr sz="1700" b="1"/>
            </a:lvl1pPr>
            <a:lvl2pPr marL="321457" indent="0">
              <a:buNone/>
              <a:defRPr sz="1400" b="1"/>
            </a:lvl2pPr>
            <a:lvl3pPr marL="642915" indent="0">
              <a:buNone/>
              <a:defRPr sz="1300" b="1"/>
            </a:lvl3pPr>
            <a:lvl4pPr marL="964372" indent="0">
              <a:buNone/>
              <a:defRPr sz="1100" b="1"/>
            </a:lvl4pPr>
            <a:lvl5pPr marL="1285829" indent="0">
              <a:buNone/>
              <a:defRPr sz="1100" b="1"/>
            </a:lvl5pPr>
            <a:lvl6pPr marL="1607287" indent="0">
              <a:buNone/>
              <a:defRPr sz="1100" b="1"/>
            </a:lvl6pPr>
            <a:lvl7pPr marL="1928744" indent="0">
              <a:buNone/>
              <a:defRPr sz="1100" b="1"/>
            </a:lvl7pPr>
            <a:lvl8pPr marL="2250201" indent="0">
              <a:buNone/>
              <a:defRPr sz="1100" b="1"/>
            </a:lvl8pPr>
            <a:lvl9pPr marL="2571659" indent="0">
              <a:buNone/>
              <a:defRPr sz="1100" b="1"/>
            </a:lvl9pPr>
          </a:lstStyle>
          <a:p>
            <a:pPr lvl="0"/>
            <a:r>
              <a:rPr lang="it-IT"/>
              <a:t>Fare clic per modificare stili del testo dello schema</a:t>
            </a:r>
          </a:p>
        </p:txBody>
      </p:sp>
      <p:sp>
        <p:nvSpPr>
          <p:cNvPr id="6" name="Segnaposto contenuto 5"/>
          <p:cNvSpPr>
            <a:spLocks noGrp="1"/>
          </p:cNvSpPr>
          <p:nvPr>
            <p:ph sz="quarter" idx="4"/>
          </p:nvPr>
        </p:nvSpPr>
        <p:spPr>
          <a:xfrm>
            <a:off x="4644555" y="2174379"/>
            <a:ext cx="4041799" cy="3951387"/>
          </a:xfrm>
          <a:prstGeom prst="rect">
            <a:avLst/>
          </a:prstGeom>
        </p:spPr>
        <p:txBody>
          <a:bodyPr lIns="64291" tIns="32146" rIns="64291" bIns="32146"/>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FC62459D-5B64-2ABA-6261-B57076597075}"/>
              </a:ext>
            </a:extLst>
          </p:cNvPr>
          <p:cNvSpPr>
            <a:spLocks noGrp="1"/>
          </p:cNvSpPr>
          <p:nvPr>
            <p:ph type="dt" sz="half" idx="10"/>
          </p:nvPr>
        </p:nvSpPr>
        <p:spPr>
          <a:xfrm>
            <a:off x="457200" y="6356350"/>
            <a:ext cx="2133600" cy="365125"/>
          </a:xfrm>
          <a:prstGeom prst="rect">
            <a:avLst/>
          </a:prstGeom>
        </p:spPr>
        <p:txBody>
          <a:bodyPr lIns="64291" tIns="32146" rIns="64291" bIns="32146"/>
          <a:lstStyle>
            <a:lvl1pPr algn="ctr" eaLnBrk="1" hangingPunct="1">
              <a:defRPr sz="3000">
                <a:solidFill>
                  <a:srgbClr val="000000"/>
                </a:solidFill>
                <a:latin typeface="Gill Sans" charset="0"/>
                <a:ea typeface="ヒラギノ角ゴ ProN W3" charset="-128"/>
                <a:cs typeface="+mn-cs"/>
                <a:sym typeface="Gill Sans" charset="0"/>
              </a:defRPr>
            </a:lvl1pPr>
          </a:lstStyle>
          <a:p>
            <a:pPr>
              <a:defRPr/>
            </a:pPr>
            <a:fld id="{D7F36CE4-2CD3-3B4E-BB94-E75FC0DBE84C}" type="datetimeFigureOut">
              <a:rPr lang="it-IT"/>
              <a:pPr>
                <a:defRPr/>
              </a:pPr>
              <a:t>13/10/24</a:t>
            </a:fld>
            <a:endParaRPr lang="it-IT"/>
          </a:p>
        </p:txBody>
      </p:sp>
      <p:sp>
        <p:nvSpPr>
          <p:cNvPr id="8" name="Segnaposto piè di pagina 7">
            <a:extLst>
              <a:ext uri="{FF2B5EF4-FFF2-40B4-BE49-F238E27FC236}">
                <a16:creationId xmlns:a16="http://schemas.microsoft.com/office/drawing/2014/main" id="{348ED1EA-770B-C004-2E7E-C7FD608BCABE}"/>
              </a:ext>
            </a:extLst>
          </p:cNvPr>
          <p:cNvSpPr>
            <a:spLocks noGrp="1"/>
          </p:cNvSpPr>
          <p:nvPr>
            <p:ph type="ftr" sz="quarter" idx="11"/>
          </p:nvPr>
        </p:nvSpPr>
        <p:spPr>
          <a:xfrm>
            <a:off x="3124200" y="6356350"/>
            <a:ext cx="2895600" cy="365125"/>
          </a:xfrm>
          <a:prstGeom prst="rect">
            <a:avLst/>
          </a:prstGeom>
        </p:spPr>
        <p:txBody>
          <a:bodyPr lIns="64291" tIns="32146" rIns="64291" bIns="32146"/>
          <a:lstStyle>
            <a:lvl1pPr algn="ctr" eaLnBrk="1" hangingPunct="1">
              <a:defRPr sz="3000">
                <a:solidFill>
                  <a:srgbClr val="000000"/>
                </a:solidFill>
                <a:latin typeface="Gill Sans" charset="0"/>
                <a:ea typeface="ヒラギノ角ゴ ProN W3" charset="-128"/>
                <a:cs typeface="+mn-cs"/>
                <a:sym typeface="Gill Sans" charset="0"/>
              </a:defRPr>
            </a:lvl1pPr>
          </a:lstStyle>
          <a:p>
            <a:pPr>
              <a:defRPr/>
            </a:pPr>
            <a:endParaRPr lang="it-IT"/>
          </a:p>
        </p:txBody>
      </p:sp>
      <p:sp>
        <p:nvSpPr>
          <p:cNvPr id="9" name="Segnaposto numero diapositiva 8">
            <a:extLst>
              <a:ext uri="{FF2B5EF4-FFF2-40B4-BE49-F238E27FC236}">
                <a16:creationId xmlns:a16="http://schemas.microsoft.com/office/drawing/2014/main" id="{71751483-609D-D65F-E5D1-D9D3A6D66FD6}"/>
              </a:ext>
            </a:extLst>
          </p:cNvPr>
          <p:cNvSpPr>
            <a:spLocks noGrp="1"/>
          </p:cNvSpPr>
          <p:nvPr>
            <p:ph type="sldNum" sz="quarter" idx="12"/>
          </p:nvPr>
        </p:nvSpPr>
        <p:spPr>
          <a:xfrm>
            <a:off x="6553200" y="6356350"/>
            <a:ext cx="2133600" cy="365125"/>
          </a:xfrm>
          <a:prstGeom prst="rect">
            <a:avLst/>
          </a:prstGeom>
        </p:spPr>
        <p:txBody>
          <a:bodyPr vert="horz" wrap="square" lIns="64291" tIns="32146" rIns="64291" bIns="32146" numCol="1" anchor="t" anchorCtr="0" compatLnSpc="1">
            <a:prstTxWarp prst="textNoShape">
              <a:avLst/>
            </a:prstTxWarp>
          </a:bodyPr>
          <a:lstStyle>
            <a:lvl1pPr algn="ctr" eaLnBrk="1" hangingPunct="1">
              <a:defRPr sz="30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stStyle>
          <a:p>
            <a:pPr>
              <a:defRPr/>
            </a:pPr>
            <a:fld id="{CCB0888B-8640-D448-85D0-2B7CF95DE7C4}" type="slidenum">
              <a:rPr lang="it-IT" altLang="it-IT"/>
              <a:pPr>
                <a:defRPr/>
              </a:pPr>
              <a:t>‹N›</a:t>
            </a:fld>
            <a:endParaRPr lang="it-IT" altLang="it-IT"/>
          </a:p>
        </p:txBody>
      </p:sp>
    </p:spTree>
    <p:extLst>
      <p:ext uri="{BB962C8B-B14F-4D97-AF65-F5344CB8AC3E}">
        <p14:creationId xmlns:p14="http://schemas.microsoft.com/office/powerpoint/2010/main" val="1978924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69FB6A91-70C7-A438-D2AD-BDFD7062BD99}"/>
              </a:ext>
            </a:extLst>
          </p:cNvPr>
          <p:cNvSpPr>
            <a:spLocks noGrp="1" noChangeArrowheads="1"/>
          </p:cNvSpPr>
          <p:nvPr>
            <p:ph type="dt" sz="half" idx="10"/>
          </p:nvPr>
        </p:nvSpPr>
        <p:spPr>
          <a:ln/>
        </p:spPr>
        <p:txBody>
          <a:bodyPr/>
          <a:lstStyle>
            <a:lvl1pPr>
              <a:defRPr/>
            </a:lvl1pPr>
          </a:lstStyle>
          <a:p>
            <a:pPr>
              <a:defRPr/>
            </a:pPr>
            <a:endParaRPr lang="en-US" altLang="it-IT"/>
          </a:p>
        </p:txBody>
      </p:sp>
      <p:sp>
        <p:nvSpPr>
          <p:cNvPr id="5" name="Rectangle 5">
            <a:extLst>
              <a:ext uri="{FF2B5EF4-FFF2-40B4-BE49-F238E27FC236}">
                <a16:creationId xmlns:a16="http://schemas.microsoft.com/office/drawing/2014/main" id="{117F0BE8-BF5E-9430-D370-761F1ADB2AFA}"/>
              </a:ext>
            </a:extLst>
          </p:cNvPr>
          <p:cNvSpPr>
            <a:spLocks noGrp="1" noChangeArrowheads="1"/>
          </p:cNvSpPr>
          <p:nvPr>
            <p:ph type="ftr" sz="quarter" idx="11"/>
          </p:nvPr>
        </p:nvSpPr>
        <p:spPr>
          <a:ln/>
        </p:spPr>
        <p:txBody>
          <a:bodyPr/>
          <a:lstStyle>
            <a:lvl1pPr>
              <a:defRPr/>
            </a:lvl1pPr>
          </a:lstStyle>
          <a:p>
            <a:pPr>
              <a:defRPr/>
            </a:pPr>
            <a:endParaRPr lang="en-US" altLang="it-IT"/>
          </a:p>
        </p:txBody>
      </p:sp>
      <p:sp>
        <p:nvSpPr>
          <p:cNvPr id="6" name="Rectangle 6">
            <a:extLst>
              <a:ext uri="{FF2B5EF4-FFF2-40B4-BE49-F238E27FC236}">
                <a16:creationId xmlns:a16="http://schemas.microsoft.com/office/drawing/2014/main" id="{9971A01D-9C59-CC78-22A4-C8249ED83AAB}"/>
              </a:ext>
            </a:extLst>
          </p:cNvPr>
          <p:cNvSpPr>
            <a:spLocks noGrp="1" noChangeArrowheads="1"/>
          </p:cNvSpPr>
          <p:nvPr>
            <p:ph type="sldNum" sz="quarter" idx="12"/>
          </p:nvPr>
        </p:nvSpPr>
        <p:spPr>
          <a:ln/>
        </p:spPr>
        <p:txBody>
          <a:bodyPr/>
          <a:lstStyle>
            <a:lvl1pPr>
              <a:defRPr/>
            </a:lvl1pPr>
          </a:lstStyle>
          <a:p>
            <a:pPr>
              <a:defRPr/>
            </a:pPr>
            <a:fld id="{155F566C-091A-444E-88D1-07E458AAE260}" type="slidenum">
              <a:rPr lang="en-US" altLang="it-IT"/>
              <a:pPr>
                <a:defRPr/>
              </a:pPr>
              <a:t>‹N›</a:t>
            </a:fld>
            <a:endParaRPr lang="en-US" altLang="it-IT"/>
          </a:p>
        </p:txBody>
      </p:sp>
    </p:spTree>
    <p:extLst>
      <p:ext uri="{BB962C8B-B14F-4D97-AF65-F5344CB8AC3E}">
        <p14:creationId xmlns:p14="http://schemas.microsoft.com/office/powerpoint/2010/main" val="4292039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57647" y="274588"/>
            <a:ext cx="8228707" cy="1143000"/>
          </a:xfrm>
          <a:prstGeom prst="rect">
            <a:avLst/>
          </a:prstGeom>
        </p:spPr>
        <p:txBody>
          <a:bodyPr lIns="64291" tIns="32146" rIns="64291" bIns="32146"/>
          <a:lstStyle/>
          <a:p>
            <a:r>
              <a:rPr lang="it-IT"/>
              <a:t>Fare clic per modificare lo stile del titolo</a:t>
            </a:r>
          </a:p>
        </p:txBody>
      </p:sp>
      <p:sp>
        <p:nvSpPr>
          <p:cNvPr id="3" name="Segnaposto data 2">
            <a:extLst>
              <a:ext uri="{FF2B5EF4-FFF2-40B4-BE49-F238E27FC236}">
                <a16:creationId xmlns:a16="http://schemas.microsoft.com/office/drawing/2014/main" id="{8DC3D9A2-43BE-9925-DDB4-966903A6E91C}"/>
              </a:ext>
            </a:extLst>
          </p:cNvPr>
          <p:cNvSpPr>
            <a:spLocks noGrp="1"/>
          </p:cNvSpPr>
          <p:nvPr>
            <p:ph type="dt" sz="half" idx="10"/>
          </p:nvPr>
        </p:nvSpPr>
        <p:spPr>
          <a:xfrm>
            <a:off x="457200" y="6356350"/>
            <a:ext cx="2133600" cy="365125"/>
          </a:xfrm>
          <a:prstGeom prst="rect">
            <a:avLst/>
          </a:prstGeom>
        </p:spPr>
        <p:txBody>
          <a:bodyPr lIns="64291" tIns="32146" rIns="64291" bIns="32146"/>
          <a:lstStyle>
            <a:lvl1pPr algn="ctr" eaLnBrk="1" hangingPunct="1">
              <a:defRPr sz="3000">
                <a:solidFill>
                  <a:srgbClr val="000000"/>
                </a:solidFill>
                <a:latin typeface="Gill Sans" charset="0"/>
                <a:ea typeface="ヒラギノ角ゴ ProN W3" charset="-128"/>
                <a:cs typeface="+mn-cs"/>
                <a:sym typeface="Gill Sans" charset="0"/>
              </a:defRPr>
            </a:lvl1pPr>
          </a:lstStyle>
          <a:p>
            <a:pPr>
              <a:defRPr/>
            </a:pPr>
            <a:fld id="{474A6F59-16A3-3A45-A73F-D635EED0D457}" type="datetimeFigureOut">
              <a:rPr lang="it-IT"/>
              <a:pPr>
                <a:defRPr/>
              </a:pPr>
              <a:t>13/10/24</a:t>
            </a:fld>
            <a:endParaRPr lang="it-IT"/>
          </a:p>
        </p:txBody>
      </p:sp>
      <p:sp>
        <p:nvSpPr>
          <p:cNvPr id="4" name="Segnaposto piè di pagina 3">
            <a:extLst>
              <a:ext uri="{FF2B5EF4-FFF2-40B4-BE49-F238E27FC236}">
                <a16:creationId xmlns:a16="http://schemas.microsoft.com/office/drawing/2014/main" id="{37E92873-2CAD-68C5-0784-9C92670DDC44}"/>
              </a:ext>
            </a:extLst>
          </p:cNvPr>
          <p:cNvSpPr>
            <a:spLocks noGrp="1"/>
          </p:cNvSpPr>
          <p:nvPr>
            <p:ph type="ftr" sz="quarter" idx="11"/>
          </p:nvPr>
        </p:nvSpPr>
        <p:spPr>
          <a:xfrm>
            <a:off x="3124200" y="6356350"/>
            <a:ext cx="2895600" cy="365125"/>
          </a:xfrm>
          <a:prstGeom prst="rect">
            <a:avLst/>
          </a:prstGeom>
        </p:spPr>
        <p:txBody>
          <a:bodyPr lIns="64291" tIns="32146" rIns="64291" bIns="32146"/>
          <a:lstStyle>
            <a:lvl1pPr algn="ctr" eaLnBrk="1" hangingPunct="1">
              <a:defRPr sz="3000">
                <a:solidFill>
                  <a:srgbClr val="000000"/>
                </a:solidFill>
                <a:latin typeface="Gill Sans" charset="0"/>
                <a:ea typeface="ヒラギノ角ゴ ProN W3" charset="-128"/>
                <a:cs typeface="+mn-cs"/>
                <a:sym typeface="Gill Sans" charset="0"/>
              </a:defRPr>
            </a:lvl1pPr>
          </a:lstStyle>
          <a:p>
            <a:pPr>
              <a:defRPr/>
            </a:pPr>
            <a:endParaRPr lang="it-IT"/>
          </a:p>
        </p:txBody>
      </p:sp>
      <p:sp>
        <p:nvSpPr>
          <p:cNvPr id="5" name="Segnaposto numero diapositiva 4">
            <a:extLst>
              <a:ext uri="{FF2B5EF4-FFF2-40B4-BE49-F238E27FC236}">
                <a16:creationId xmlns:a16="http://schemas.microsoft.com/office/drawing/2014/main" id="{6F394FC3-0B2B-925C-C486-7699BD4E4F96}"/>
              </a:ext>
            </a:extLst>
          </p:cNvPr>
          <p:cNvSpPr>
            <a:spLocks noGrp="1"/>
          </p:cNvSpPr>
          <p:nvPr>
            <p:ph type="sldNum" sz="quarter" idx="12"/>
          </p:nvPr>
        </p:nvSpPr>
        <p:spPr>
          <a:xfrm>
            <a:off x="6553200" y="6356350"/>
            <a:ext cx="2133600" cy="365125"/>
          </a:xfrm>
          <a:prstGeom prst="rect">
            <a:avLst/>
          </a:prstGeom>
        </p:spPr>
        <p:txBody>
          <a:bodyPr vert="horz" wrap="square" lIns="64291" tIns="32146" rIns="64291" bIns="32146" numCol="1" anchor="t" anchorCtr="0" compatLnSpc="1">
            <a:prstTxWarp prst="textNoShape">
              <a:avLst/>
            </a:prstTxWarp>
          </a:bodyPr>
          <a:lstStyle>
            <a:lvl1pPr algn="ctr" eaLnBrk="1" hangingPunct="1">
              <a:defRPr sz="30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stStyle>
          <a:p>
            <a:pPr>
              <a:defRPr/>
            </a:pPr>
            <a:fld id="{E1FE7AE3-1355-D04A-8679-E5F6CA3CFBAB}" type="slidenum">
              <a:rPr lang="it-IT" altLang="it-IT"/>
              <a:pPr>
                <a:defRPr/>
              </a:pPr>
              <a:t>‹N›</a:t>
            </a:fld>
            <a:endParaRPr lang="it-IT" altLang="it-IT"/>
          </a:p>
        </p:txBody>
      </p:sp>
    </p:spTree>
    <p:extLst>
      <p:ext uri="{BB962C8B-B14F-4D97-AF65-F5344CB8AC3E}">
        <p14:creationId xmlns:p14="http://schemas.microsoft.com/office/powerpoint/2010/main" val="29182040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9A54CC6-9C0F-A551-858F-DA25E1D4FE49}"/>
              </a:ext>
            </a:extLst>
          </p:cNvPr>
          <p:cNvSpPr>
            <a:spLocks noGrp="1"/>
          </p:cNvSpPr>
          <p:nvPr>
            <p:ph type="dt" sz="half" idx="10"/>
          </p:nvPr>
        </p:nvSpPr>
        <p:spPr>
          <a:xfrm>
            <a:off x="457200" y="6356350"/>
            <a:ext cx="2133600" cy="365125"/>
          </a:xfrm>
          <a:prstGeom prst="rect">
            <a:avLst/>
          </a:prstGeom>
        </p:spPr>
        <p:txBody>
          <a:bodyPr lIns="64291" tIns="32146" rIns="64291" bIns="32146"/>
          <a:lstStyle>
            <a:lvl1pPr algn="ctr" eaLnBrk="1" hangingPunct="1">
              <a:defRPr sz="3000">
                <a:solidFill>
                  <a:srgbClr val="000000"/>
                </a:solidFill>
                <a:latin typeface="Gill Sans" charset="0"/>
                <a:ea typeface="ヒラギノ角ゴ ProN W3" charset="-128"/>
                <a:cs typeface="+mn-cs"/>
                <a:sym typeface="Gill Sans" charset="0"/>
              </a:defRPr>
            </a:lvl1pPr>
          </a:lstStyle>
          <a:p>
            <a:pPr>
              <a:defRPr/>
            </a:pPr>
            <a:fld id="{EEF4E05F-E450-7B40-99E7-830BC7743C70}" type="datetimeFigureOut">
              <a:rPr lang="it-IT"/>
              <a:pPr>
                <a:defRPr/>
              </a:pPr>
              <a:t>13/10/24</a:t>
            </a:fld>
            <a:endParaRPr lang="it-IT"/>
          </a:p>
        </p:txBody>
      </p:sp>
      <p:sp>
        <p:nvSpPr>
          <p:cNvPr id="3" name="Segnaposto piè di pagina 2">
            <a:extLst>
              <a:ext uri="{FF2B5EF4-FFF2-40B4-BE49-F238E27FC236}">
                <a16:creationId xmlns:a16="http://schemas.microsoft.com/office/drawing/2014/main" id="{B45CD8C1-1C86-3C1D-FCD0-6C8D24E73230}"/>
              </a:ext>
            </a:extLst>
          </p:cNvPr>
          <p:cNvSpPr>
            <a:spLocks noGrp="1"/>
          </p:cNvSpPr>
          <p:nvPr>
            <p:ph type="ftr" sz="quarter" idx="11"/>
          </p:nvPr>
        </p:nvSpPr>
        <p:spPr>
          <a:xfrm>
            <a:off x="3124200" y="6356350"/>
            <a:ext cx="2895600" cy="365125"/>
          </a:xfrm>
          <a:prstGeom prst="rect">
            <a:avLst/>
          </a:prstGeom>
        </p:spPr>
        <p:txBody>
          <a:bodyPr lIns="64291" tIns="32146" rIns="64291" bIns="32146"/>
          <a:lstStyle>
            <a:lvl1pPr algn="ctr" eaLnBrk="1" hangingPunct="1">
              <a:defRPr sz="3000">
                <a:solidFill>
                  <a:srgbClr val="000000"/>
                </a:solidFill>
                <a:latin typeface="Gill Sans" charset="0"/>
                <a:ea typeface="ヒラギノ角ゴ ProN W3" charset="-128"/>
                <a:cs typeface="+mn-cs"/>
                <a:sym typeface="Gill Sans" charset="0"/>
              </a:defRPr>
            </a:lvl1pPr>
          </a:lstStyle>
          <a:p>
            <a:pPr>
              <a:defRPr/>
            </a:pPr>
            <a:endParaRPr lang="it-IT"/>
          </a:p>
        </p:txBody>
      </p:sp>
      <p:sp>
        <p:nvSpPr>
          <p:cNvPr id="4" name="Segnaposto numero diapositiva 3">
            <a:extLst>
              <a:ext uri="{FF2B5EF4-FFF2-40B4-BE49-F238E27FC236}">
                <a16:creationId xmlns:a16="http://schemas.microsoft.com/office/drawing/2014/main" id="{A6D598B3-A959-2247-01F5-261ACF554D31}"/>
              </a:ext>
            </a:extLst>
          </p:cNvPr>
          <p:cNvSpPr>
            <a:spLocks noGrp="1"/>
          </p:cNvSpPr>
          <p:nvPr>
            <p:ph type="sldNum" sz="quarter" idx="12"/>
          </p:nvPr>
        </p:nvSpPr>
        <p:spPr>
          <a:xfrm>
            <a:off x="6553200" y="6356350"/>
            <a:ext cx="2133600" cy="365125"/>
          </a:xfrm>
          <a:prstGeom prst="rect">
            <a:avLst/>
          </a:prstGeom>
        </p:spPr>
        <p:txBody>
          <a:bodyPr vert="horz" wrap="square" lIns="64291" tIns="32146" rIns="64291" bIns="32146" numCol="1" anchor="t" anchorCtr="0" compatLnSpc="1">
            <a:prstTxWarp prst="textNoShape">
              <a:avLst/>
            </a:prstTxWarp>
          </a:bodyPr>
          <a:lstStyle>
            <a:lvl1pPr algn="ctr" eaLnBrk="1" hangingPunct="1">
              <a:defRPr sz="30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stStyle>
          <a:p>
            <a:pPr>
              <a:defRPr/>
            </a:pPr>
            <a:fld id="{FBF95F07-96C8-1042-8C16-4038BD59A7E2}" type="slidenum">
              <a:rPr lang="it-IT" altLang="it-IT"/>
              <a:pPr>
                <a:defRPr/>
              </a:pPr>
              <a:t>‹N›</a:t>
            </a:fld>
            <a:endParaRPr lang="it-IT" altLang="it-IT"/>
          </a:p>
        </p:txBody>
      </p:sp>
    </p:spTree>
    <p:extLst>
      <p:ext uri="{BB962C8B-B14F-4D97-AF65-F5344CB8AC3E}">
        <p14:creationId xmlns:p14="http://schemas.microsoft.com/office/powerpoint/2010/main" val="7112633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647" y="273473"/>
            <a:ext cx="3008189" cy="1161975"/>
          </a:xfrm>
          <a:prstGeom prst="rect">
            <a:avLst/>
          </a:prstGeom>
        </p:spPr>
        <p:txBody>
          <a:bodyPr lIns="64291" tIns="32146" rIns="64291" bIns="32146" anchor="b"/>
          <a:lstStyle>
            <a:lvl1pPr algn="l">
              <a:defRPr sz="1400" b="1"/>
            </a:lvl1pPr>
          </a:lstStyle>
          <a:p>
            <a:r>
              <a:rPr lang="it-IT"/>
              <a:t>Fare clic per modificare lo stile del titolo</a:t>
            </a:r>
          </a:p>
        </p:txBody>
      </p:sp>
      <p:sp>
        <p:nvSpPr>
          <p:cNvPr id="3" name="Segnaposto contenuto 2"/>
          <p:cNvSpPr>
            <a:spLocks noGrp="1"/>
          </p:cNvSpPr>
          <p:nvPr>
            <p:ph idx="1"/>
          </p:nvPr>
        </p:nvSpPr>
        <p:spPr>
          <a:xfrm>
            <a:off x="3575224" y="273472"/>
            <a:ext cx="5111130" cy="5852294"/>
          </a:xfrm>
          <a:prstGeom prst="rect">
            <a:avLst/>
          </a:prstGeom>
        </p:spPr>
        <p:txBody>
          <a:bodyPr lIns="64291" tIns="32146" rIns="64291" bIns="32146"/>
          <a:lstStyle>
            <a:lvl1pPr>
              <a:defRPr sz="2200"/>
            </a:lvl1pPr>
            <a:lvl2pPr>
              <a:defRPr sz="2000"/>
            </a:lvl2pPr>
            <a:lvl3pPr>
              <a:defRPr sz="1700"/>
            </a:lvl3pPr>
            <a:lvl4pPr>
              <a:defRPr sz="1400"/>
            </a:lvl4pPr>
            <a:lvl5pPr>
              <a:defRPr sz="1400"/>
            </a:lvl5pPr>
            <a:lvl6pPr>
              <a:defRPr sz="1400"/>
            </a:lvl6pPr>
            <a:lvl7pPr>
              <a:defRPr sz="1400"/>
            </a:lvl7pPr>
            <a:lvl8pPr>
              <a:defRPr sz="1400"/>
            </a:lvl8pPr>
            <a:lvl9pPr>
              <a:defRPr sz="14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647" y="1435448"/>
            <a:ext cx="3008189" cy="4690318"/>
          </a:xfrm>
          <a:prstGeom prst="rect">
            <a:avLst/>
          </a:prstGeom>
        </p:spPr>
        <p:txBody>
          <a:bodyPr lIns="64291" tIns="32146" rIns="64291" bIns="32146"/>
          <a:lstStyle>
            <a:lvl1pPr marL="0" indent="0">
              <a:buNone/>
              <a:defRPr sz="1000"/>
            </a:lvl1pPr>
            <a:lvl2pPr marL="321457" indent="0">
              <a:buNone/>
              <a:defRPr sz="800"/>
            </a:lvl2pPr>
            <a:lvl3pPr marL="642915" indent="0">
              <a:buNone/>
              <a:defRPr sz="700"/>
            </a:lvl3pPr>
            <a:lvl4pPr marL="964372" indent="0">
              <a:buNone/>
              <a:defRPr sz="600"/>
            </a:lvl4pPr>
            <a:lvl5pPr marL="1285829" indent="0">
              <a:buNone/>
              <a:defRPr sz="600"/>
            </a:lvl5pPr>
            <a:lvl6pPr marL="1607287" indent="0">
              <a:buNone/>
              <a:defRPr sz="600"/>
            </a:lvl6pPr>
            <a:lvl7pPr marL="1928744" indent="0">
              <a:buNone/>
              <a:defRPr sz="600"/>
            </a:lvl7pPr>
            <a:lvl8pPr marL="2250201" indent="0">
              <a:buNone/>
              <a:defRPr sz="600"/>
            </a:lvl8pPr>
            <a:lvl9pPr marL="2571659" indent="0">
              <a:buNone/>
              <a:defRPr sz="600"/>
            </a:lvl9pPr>
          </a:lstStyle>
          <a:p>
            <a:pPr lvl="0"/>
            <a:r>
              <a:rPr lang="it-IT"/>
              <a:t>Fare clic per modificare stili del testo dello schema</a:t>
            </a:r>
          </a:p>
        </p:txBody>
      </p:sp>
      <p:sp>
        <p:nvSpPr>
          <p:cNvPr id="5" name="Segnaposto data 4">
            <a:extLst>
              <a:ext uri="{FF2B5EF4-FFF2-40B4-BE49-F238E27FC236}">
                <a16:creationId xmlns:a16="http://schemas.microsoft.com/office/drawing/2014/main" id="{173E8914-4B42-E172-F19C-4AF20E299078}"/>
              </a:ext>
            </a:extLst>
          </p:cNvPr>
          <p:cNvSpPr>
            <a:spLocks noGrp="1"/>
          </p:cNvSpPr>
          <p:nvPr>
            <p:ph type="dt" sz="half" idx="10"/>
          </p:nvPr>
        </p:nvSpPr>
        <p:spPr>
          <a:xfrm>
            <a:off x="457200" y="6356350"/>
            <a:ext cx="2133600" cy="365125"/>
          </a:xfrm>
          <a:prstGeom prst="rect">
            <a:avLst/>
          </a:prstGeom>
        </p:spPr>
        <p:txBody>
          <a:bodyPr lIns="64291" tIns="32146" rIns="64291" bIns="32146"/>
          <a:lstStyle>
            <a:lvl1pPr algn="ctr" eaLnBrk="1" hangingPunct="1">
              <a:defRPr sz="3000">
                <a:solidFill>
                  <a:srgbClr val="000000"/>
                </a:solidFill>
                <a:latin typeface="Gill Sans" charset="0"/>
                <a:ea typeface="ヒラギノ角ゴ ProN W3" charset="-128"/>
                <a:cs typeface="+mn-cs"/>
                <a:sym typeface="Gill Sans" charset="0"/>
              </a:defRPr>
            </a:lvl1pPr>
          </a:lstStyle>
          <a:p>
            <a:pPr>
              <a:defRPr/>
            </a:pPr>
            <a:fld id="{2B3767AB-86BB-414A-9626-A8BB15A2A1BC}" type="datetimeFigureOut">
              <a:rPr lang="it-IT"/>
              <a:pPr>
                <a:defRPr/>
              </a:pPr>
              <a:t>13/10/24</a:t>
            </a:fld>
            <a:endParaRPr lang="it-IT"/>
          </a:p>
        </p:txBody>
      </p:sp>
      <p:sp>
        <p:nvSpPr>
          <p:cNvPr id="6" name="Segnaposto piè di pagina 5">
            <a:extLst>
              <a:ext uri="{FF2B5EF4-FFF2-40B4-BE49-F238E27FC236}">
                <a16:creationId xmlns:a16="http://schemas.microsoft.com/office/drawing/2014/main" id="{DB7AFFB4-82C8-B69D-9D21-BEE513C4B0DE}"/>
              </a:ext>
            </a:extLst>
          </p:cNvPr>
          <p:cNvSpPr>
            <a:spLocks noGrp="1"/>
          </p:cNvSpPr>
          <p:nvPr>
            <p:ph type="ftr" sz="quarter" idx="11"/>
          </p:nvPr>
        </p:nvSpPr>
        <p:spPr>
          <a:xfrm>
            <a:off x="3124200" y="6356350"/>
            <a:ext cx="2895600" cy="365125"/>
          </a:xfrm>
          <a:prstGeom prst="rect">
            <a:avLst/>
          </a:prstGeom>
        </p:spPr>
        <p:txBody>
          <a:bodyPr lIns="64291" tIns="32146" rIns="64291" bIns="32146"/>
          <a:lstStyle>
            <a:lvl1pPr algn="ctr" eaLnBrk="1" hangingPunct="1">
              <a:defRPr sz="3000">
                <a:solidFill>
                  <a:srgbClr val="000000"/>
                </a:solidFill>
                <a:latin typeface="Gill Sans" charset="0"/>
                <a:ea typeface="ヒラギノ角ゴ ProN W3" charset="-128"/>
                <a:cs typeface="+mn-cs"/>
                <a:sym typeface="Gill Sans" charset="0"/>
              </a:defRPr>
            </a:lvl1pPr>
          </a:lstStyle>
          <a:p>
            <a:pPr>
              <a:defRPr/>
            </a:pPr>
            <a:endParaRPr lang="it-IT"/>
          </a:p>
        </p:txBody>
      </p:sp>
      <p:sp>
        <p:nvSpPr>
          <p:cNvPr id="7" name="Segnaposto numero diapositiva 6">
            <a:extLst>
              <a:ext uri="{FF2B5EF4-FFF2-40B4-BE49-F238E27FC236}">
                <a16:creationId xmlns:a16="http://schemas.microsoft.com/office/drawing/2014/main" id="{4DED90F4-81A6-4A54-B48E-9E09EE424BFC}"/>
              </a:ext>
            </a:extLst>
          </p:cNvPr>
          <p:cNvSpPr>
            <a:spLocks noGrp="1"/>
          </p:cNvSpPr>
          <p:nvPr>
            <p:ph type="sldNum" sz="quarter" idx="12"/>
          </p:nvPr>
        </p:nvSpPr>
        <p:spPr>
          <a:xfrm>
            <a:off x="6553200" y="6356350"/>
            <a:ext cx="2133600" cy="365125"/>
          </a:xfrm>
          <a:prstGeom prst="rect">
            <a:avLst/>
          </a:prstGeom>
        </p:spPr>
        <p:txBody>
          <a:bodyPr vert="horz" wrap="square" lIns="64291" tIns="32146" rIns="64291" bIns="32146" numCol="1" anchor="t" anchorCtr="0" compatLnSpc="1">
            <a:prstTxWarp prst="textNoShape">
              <a:avLst/>
            </a:prstTxWarp>
          </a:bodyPr>
          <a:lstStyle>
            <a:lvl1pPr algn="ctr" eaLnBrk="1" hangingPunct="1">
              <a:defRPr sz="30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stStyle>
          <a:p>
            <a:pPr>
              <a:defRPr/>
            </a:pPr>
            <a:fld id="{A0569917-BDB2-4642-9CCD-4AF28FFED559}" type="slidenum">
              <a:rPr lang="it-IT" altLang="it-IT"/>
              <a:pPr>
                <a:defRPr/>
              </a:pPr>
              <a:t>‹N›</a:t>
            </a:fld>
            <a:endParaRPr lang="it-IT" altLang="it-IT"/>
          </a:p>
        </p:txBody>
      </p:sp>
    </p:spTree>
    <p:extLst>
      <p:ext uri="{BB962C8B-B14F-4D97-AF65-F5344CB8AC3E}">
        <p14:creationId xmlns:p14="http://schemas.microsoft.com/office/powerpoint/2010/main" val="16819114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635" y="4800824"/>
            <a:ext cx="5486177" cy="567035"/>
          </a:xfrm>
          <a:prstGeom prst="rect">
            <a:avLst/>
          </a:prstGeom>
        </p:spPr>
        <p:txBody>
          <a:bodyPr lIns="64291" tIns="32146" rIns="64291" bIns="32146" anchor="b"/>
          <a:lstStyle>
            <a:lvl1pPr algn="l">
              <a:defRPr sz="1400" b="1"/>
            </a:lvl1pPr>
          </a:lstStyle>
          <a:p>
            <a:r>
              <a:rPr lang="it-IT"/>
              <a:t>Fare clic per modificare lo stile del titolo</a:t>
            </a:r>
          </a:p>
        </p:txBody>
      </p:sp>
      <p:sp>
        <p:nvSpPr>
          <p:cNvPr id="3" name="Segnaposto immagine 2"/>
          <p:cNvSpPr>
            <a:spLocks noGrp="1"/>
          </p:cNvSpPr>
          <p:nvPr>
            <p:ph type="pic" idx="1"/>
          </p:nvPr>
        </p:nvSpPr>
        <p:spPr>
          <a:xfrm>
            <a:off x="1792635" y="612800"/>
            <a:ext cx="5486177" cy="4114354"/>
          </a:xfrm>
          <a:prstGeom prst="rect">
            <a:avLst/>
          </a:prstGeom>
        </p:spPr>
        <p:txBody>
          <a:bodyPr lIns="64291" tIns="32146" rIns="64291" bIns="32146"/>
          <a:lstStyle>
            <a:lvl1pPr marL="0" indent="0">
              <a:buNone/>
              <a:defRPr sz="2200"/>
            </a:lvl1pPr>
            <a:lvl2pPr marL="321457" indent="0">
              <a:buNone/>
              <a:defRPr sz="2000"/>
            </a:lvl2pPr>
            <a:lvl3pPr marL="642915" indent="0">
              <a:buNone/>
              <a:defRPr sz="1700"/>
            </a:lvl3pPr>
            <a:lvl4pPr marL="964372" indent="0">
              <a:buNone/>
              <a:defRPr sz="1400"/>
            </a:lvl4pPr>
            <a:lvl5pPr marL="1285829" indent="0">
              <a:buNone/>
              <a:defRPr sz="1400"/>
            </a:lvl5pPr>
            <a:lvl6pPr marL="1607287" indent="0">
              <a:buNone/>
              <a:defRPr sz="1400"/>
            </a:lvl6pPr>
            <a:lvl7pPr marL="1928744" indent="0">
              <a:buNone/>
              <a:defRPr sz="1400"/>
            </a:lvl7pPr>
            <a:lvl8pPr marL="2250201" indent="0">
              <a:buNone/>
              <a:defRPr sz="1400"/>
            </a:lvl8pPr>
            <a:lvl9pPr marL="2571659" indent="0">
              <a:buNone/>
              <a:defRPr sz="1400"/>
            </a:lvl9pPr>
          </a:lstStyle>
          <a:p>
            <a:pPr lvl="0"/>
            <a:endParaRPr lang="it-IT" noProof="0"/>
          </a:p>
        </p:txBody>
      </p:sp>
      <p:sp>
        <p:nvSpPr>
          <p:cNvPr id="4" name="Segnaposto testo 3"/>
          <p:cNvSpPr>
            <a:spLocks noGrp="1"/>
          </p:cNvSpPr>
          <p:nvPr>
            <p:ph type="body" sz="half" idx="2"/>
          </p:nvPr>
        </p:nvSpPr>
        <p:spPr>
          <a:xfrm>
            <a:off x="1792635" y="5367859"/>
            <a:ext cx="5486177" cy="804788"/>
          </a:xfrm>
          <a:prstGeom prst="rect">
            <a:avLst/>
          </a:prstGeom>
        </p:spPr>
        <p:txBody>
          <a:bodyPr lIns="64291" tIns="32146" rIns="64291" bIns="32146"/>
          <a:lstStyle>
            <a:lvl1pPr marL="0" indent="0">
              <a:buNone/>
              <a:defRPr sz="1000"/>
            </a:lvl1pPr>
            <a:lvl2pPr marL="321457" indent="0">
              <a:buNone/>
              <a:defRPr sz="800"/>
            </a:lvl2pPr>
            <a:lvl3pPr marL="642915" indent="0">
              <a:buNone/>
              <a:defRPr sz="700"/>
            </a:lvl3pPr>
            <a:lvl4pPr marL="964372" indent="0">
              <a:buNone/>
              <a:defRPr sz="600"/>
            </a:lvl4pPr>
            <a:lvl5pPr marL="1285829" indent="0">
              <a:buNone/>
              <a:defRPr sz="600"/>
            </a:lvl5pPr>
            <a:lvl6pPr marL="1607287" indent="0">
              <a:buNone/>
              <a:defRPr sz="600"/>
            </a:lvl6pPr>
            <a:lvl7pPr marL="1928744" indent="0">
              <a:buNone/>
              <a:defRPr sz="600"/>
            </a:lvl7pPr>
            <a:lvl8pPr marL="2250201" indent="0">
              <a:buNone/>
              <a:defRPr sz="600"/>
            </a:lvl8pPr>
            <a:lvl9pPr marL="2571659" indent="0">
              <a:buNone/>
              <a:defRPr sz="600"/>
            </a:lvl9pPr>
          </a:lstStyle>
          <a:p>
            <a:pPr lvl="0"/>
            <a:r>
              <a:rPr lang="it-IT"/>
              <a:t>Fare clic per modificare stili del testo dello schema</a:t>
            </a:r>
          </a:p>
        </p:txBody>
      </p:sp>
      <p:sp>
        <p:nvSpPr>
          <p:cNvPr id="5" name="Segnaposto data 4">
            <a:extLst>
              <a:ext uri="{FF2B5EF4-FFF2-40B4-BE49-F238E27FC236}">
                <a16:creationId xmlns:a16="http://schemas.microsoft.com/office/drawing/2014/main" id="{2BC134E2-0E70-1334-3CDB-E11AC5126FB3}"/>
              </a:ext>
            </a:extLst>
          </p:cNvPr>
          <p:cNvSpPr>
            <a:spLocks noGrp="1"/>
          </p:cNvSpPr>
          <p:nvPr>
            <p:ph type="dt" sz="half" idx="10"/>
          </p:nvPr>
        </p:nvSpPr>
        <p:spPr>
          <a:xfrm>
            <a:off x="457200" y="6356350"/>
            <a:ext cx="2133600" cy="365125"/>
          </a:xfrm>
          <a:prstGeom prst="rect">
            <a:avLst/>
          </a:prstGeom>
        </p:spPr>
        <p:txBody>
          <a:bodyPr lIns="64291" tIns="32146" rIns="64291" bIns="32146"/>
          <a:lstStyle>
            <a:lvl1pPr algn="ctr" eaLnBrk="1" hangingPunct="1">
              <a:defRPr sz="3000">
                <a:solidFill>
                  <a:srgbClr val="000000"/>
                </a:solidFill>
                <a:latin typeface="Gill Sans" charset="0"/>
                <a:ea typeface="ヒラギノ角ゴ ProN W3" charset="-128"/>
                <a:cs typeface="+mn-cs"/>
                <a:sym typeface="Gill Sans" charset="0"/>
              </a:defRPr>
            </a:lvl1pPr>
          </a:lstStyle>
          <a:p>
            <a:pPr>
              <a:defRPr/>
            </a:pPr>
            <a:fld id="{04263A92-F4B0-8F4D-A0C1-E48D05AB77FD}" type="datetimeFigureOut">
              <a:rPr lang="it-IT"/>
              <a:pPr>
                <a:defRPr/>
              </a:pPr>
              <a:t>13/10/24</a:t>
            </a:fld>
            <a:endParaRPr lang="it-IT"/>
          </a:p>
        </p:txBody>
      </p:sp>
      <p:sp>
        <p:nvSpPr>
          <p:cNvPr id="6" name="Segnaposto piè di pagina 5">
            <a:extLst>
              <a:ext uri="{FF2B5EF4-FFF2-40B4-BE49-F238E27FC236}">
                <a16:creationId xmlns:a16="http://schemas.microsoft.com/office/drawing/2014/main" id="{1EB26759-1448-3309-B6C5-F5A8962ECCCC}"/>
              </a:ext>
            </a:extLst>
          </p:cNvPr>
          <p:cNvSpPr>
            <a:spLocks noGrp="1"/>
          </p:cNvSpPr>
          <p:nvPr>
            <p:ph type="ftr" sz="quarter" idx="11"/>
          </p:nvPr>
        </p:nvSpPr>
        <p:spPr>
          <a:xfrm>
            <a:off x="3124200" y="6356350"/>
            <a:ext cx="2895600" cy="365125"/>
          </a:xfrm>
          <a:prstGeom prst="rect">
            <a:avLst/>
          </a:prstGeom>
        </p:spPr>
        <p:txBody>
          <a:bodyPr lIns="64291" tIns="32146" rIns="64291" bIns="32146"/>
          <a:lstStyle>
            <a:lvl1pPr algn="ctr" eaLnBrk="1" hangingPunct="1">
              <a:defRPr sz="3000">
                <a:solidFill>
                  <a:srgbClr val="000000"/>
                </a:solidFill>
                <a:latin typeface="Gill Sans" charset="0"/>
                <a:ea typeface="ヒラギノ角ゴ ProN W3" charset="-128"/>
                <a:cs typeface="+mn-cs"/>
                <a:sym typeface="Gill Sans" charset="0"/>
              </a:defRPr>
            </a:lvl1pPr>
          </a:lstStyle>
          <a:p>
            <a:pPr>
              <a:defRPr/>
            </a:pPr>
            <a:endParaRPr lang="it-IT"/>
          </a:p>
        </p:txBody>
      </p:sp>
      <p:sp>
        <p:nvSpPr>
          <p:cNvPr id="7" name="Segnaposto numero diapositiva 6">
            <a:extLst>
              <a:ext uri="{FF2B5EF4-FFF2-40B4-BE49-F238E27FC236}">
                <a16:creationId xmlns:a16="http://schemas.microsoft.com/office/drawing/2014/main" id="{0880A662-D5CA-6AFE-BE37-42F704163D55}"/>
              </a:ext>
            </a:extLst>
          </p:cNvPr>
          <p:cNvSpPr>
            <a:spLocks noGrp="1"/>
          </p:cNvSpPr>
          <p:nvPr>
            <p:ph type="sldNum" sz="quarter" idx="12"/>
          </p:nvPr>
        </p:nvSpPr>
        <p:spPr>
          <a:xfrm>
            <a:off x="6553200" y="6356350"/>
            <a:ext cx="2133600" cy="365125"/>
          </a:xfrm>
          <a:prstGeom prst="rect">
            <a:avLst/>
          </a:prstGeom>
        </p:spPr>
        <p:txBody>
          <a:bodyPr vert="horz" wrap="square" lIns="64291" tIns="32146" rIns="64291" bIns="32146" numCol="1" anchor="t" anchorCtr="0" compatLnSpc="1">
            <a:prstTxWarp prst="textNoShape">
              <a:avLst/>
            </a:prstTxWarp>
          </a:bodyPr>
          <a:lstStyle>
            <a:lvl1pPr algn="ctr" eaLnBrk="1" hangingPunct="1">
              <a:defRPr sz="30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stStyle>
          <a:p>
            <a:pPr>
              <a:defRPr/>
            </a:pPr>
            <a:fld id="{4472C897-0313-4B4A-9BBB-E1C8E5EEF557}" type="slidenum">
              <a:rPr lang="it-IT" altLang="it-IT"/>
              <a:pPr>
                <a:defRPr/>
              </a:pPr>
              <a:t>‹N›</a:t>
            </a:fld>
            <a:endParaRPr lang="it-IT" altLang="it-IT"/>
          </a:p>
        </p:txBody>
      </p:sp>
    </p:spTree>
    <p:extLst>
      <p:ext uri="{BB962C8B-B14F-4D97-AF65-F5344CB8AC3E}">
        <p14:creationId xmlns:p14="http://schemas.microsoft.com/office/powerpoint/2010/main" val="1426066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a:xfrm>
            <a:off x="457647" y="274588"/>
            <a:ext cx="8228707" cy="1143000"/>
          </a:xfrm>
          <a:prstGeom prst="rect">
            <a:avLst/>
          </a:prstGeom>
        </p:spPr>
        <p:txBody>
          <a:bodyPr lIns="64291" tIns="32146" rIns="64291" bIns="32146"/>
          <a:lstStyle/>
          <a:p>
            <a:r>
              <a:rPr lang="it-IT"/>
              <a:t>Fare clic per modificare lo stile del titolo</a:t>
            </a:r>
          </a:p>
        </p:txBody>
      </p:sp>
      <p:sp>
        <p:nvSpPr>
          <p:cNvPr id="3" name="Segnaposto testo verticale 2"/>
          <p:cNvSpPr>
            <a:spLocks noGrp="1"/>
          </p:cNvSpPr>
          <p:nvPr>
            <p:ph type="body" orient="vert" idx="1"/>
          </p:nvPr>
        </p:nvSpPr>
        <p:spPr>
          <a:xfrm>
            <a:off x="457647" y="1600647"/>
            <a:ext cx="8228707" cy="4525119"/>
          </a:xfrm>
          <a:prstGeom prst="rect">
            <a:avLst/>
          </a:prstGeom>
        </p:spPr>
        <p:txBody>
          <a:bodyPr vert="eaVert" lIns="64291" tIns="32146" rIns="64291" bIns="32146"/>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B9C2AE1-0068-8873-C487-E74B615386F7}"/>
              </a:ext>
            </a:extLst>
          </p:cNvPr>
          <p:cNvSpPr>
            <a:spLocks noGrp="1"/>
          </p:cNvSpPr>
          <p:nvPr>
            <p:ph type="dt" sz="half" idx="10"/>
          </p:nvPr>
        </p:nvSpPr>
        <p:spPr>
          <a:xfrm>
            <a:off x="457200" y="6356350"/>
            <a:ext cx="2133600" cy="365125"/>
          </a:xfrm>
          <a:prstGeom prst="rect">
            <a:avLst/>
          </a:prstGeom>
        </p:spPr>
        <p:txBody>
          <a:bodyPr lIns="64291" tIns="32146" rIns="64291" bIns="32146"/>
          <a:lstStyle>
            <a:lvl1pPr algn="ctr" eaLnBrk="1" hangingPunct="1">
              <a:defRPr sz="3000">
                <a:solidFill>
                  <a:srgbClr val="000000"/>
                </a:solidFill>
                <a:latin typeface="Gill Sans" charset="0"/>
                <a:ea typeface="ヒラギノ角ゴ ProN W3" charset="-128"/>
                <a:cs typeface="+mn-cs"/>
                <a:sym typeface="Gill Sans" charset="0"/>
              </a:defRPr>
            </a:lvl1pPr>
          </a:lstStyle>
          <a:p>
            <a:pPr>
              <a:defRPr/>
            </a:pPr>
            <a:fld id="{4E9080E8-F737-EE43-8224-F0556CC0FC67}" type="datetimeFigureOut">
              <a:rPr lang="it-IT"/>
              <a:pPr>
                <a:defRPr/>
              </a:pPr>
              <a:t>13/10/24</a:t>
            </a:fld>
            <a:endParaRPr lang="it-IT"/>
          </a:p>
        </p:txBody>
      </p:sp>
      <p:sp>
        <p:nvSpPr>
          <p:cNvPr id="5" name="Segnaposto piè di pagina 4">
            <a:extLst>
              <a:ext uri="{FF2B5EF4-FFF2-40B4-BE49-F238E27FC236}">
                <a16:creationId xmlns:a16="http://schemas.microsoft.com/office/drawing/2014/main" id="{64EE3516-0899-D29D-FBED-1197EA943172}"/>
              </a:ext>
            </a:extLst>
          </p:cNvPr>
          <p:cNvSpPr>
            <a:spLocks noGrp="1"/>
          </p:cNvSpPr>
          <p:nvPr>
            <p:ph type="ftr" sz="quarter" idx="11"/>
          </p:nvPr>
        </p:nvSpPr>
        <p:spPr>
          <a:xfrm>
            <a:off x="3124200" y="6356350"/>
            <a:ext cx="2895600" cy="365125"/>
          </a:xfrm>
          <a:prstGeom prst="rect">
            <a:avLst/>
          </a:prstGeom>
        </p:spPr>
        <p:txBody>
          <a:bodyPr lIns="64291" tIns="32146" rIns="64291" bIns="32146"/>
          <a:lstStyle>
            <a:lvl1pPr algn="ctr" eaLnBrk="1" hangingPunct="1">
              <a:defRPr sz="3000">
                <a:solidFill>
                  <a:srgbClr val="000000"/>
                </a:solidFill>
                <a:latin typeface="Gill Sans" charset="0"/>
                <a:ea typeface="ヒラギノ角ゴ ProN W3" charset="-128"/>
                <a:cs typeface="+mn-cs"/>
                <a:sym typeface="Gill Sans" charset="0"/>
              </a:defRPr>
            </a:lvl1pPr>
          </a:lstStyle>
          <a:p>
            <a:pPr>
              <a:defRPr/>
            </a:pPr>
            <a:endParaRPr lang="it-IT"/>
          </a:p>
        </p:txBody>
      </p:sp>
      <p:sp>
        <p:nvSpPr>
          <p:cNvPr id="6" name="Segnaposto numero diapositiva 5">
            <a:extLst>
              <a:ext uri="{FF2B5EF4-FFF2-40B4-BE49-F238E27FC236}">
                <a16:creationId xmlns:a16="http://schemas.microsoft.com/office/drawing/2014/main" id="{2C07E7BE-7355-0BF0-9509-6EE91CAB6FA4}"/>
              </a:ext>
            </a:extLst>
          </p:cNvPr>
          <p:cNvSpPr>
            <a:spLocks noGrp="1"/>
          </p:cNvSpPr>
          <p:nvPr>
            <p:ph type="sldNum" sz="quarter" idx="12"/>
          </p:nvPr>
        </p:nvSpPr>
        <p:spPr>
          <a:xfrm>
            <a:off x="6553200" y="6356350"/>
            <a:ext cx="2133600" cy="365125"/>
          </a:xfrm>
          <a:prstGeom prst="rect">
            <a:avLst/>
          </a:prstGeom>
        </p:spPr>
        <p:txBody>
          <a:bodyPr vert="horz" wrap="square" lIns="64291" tIns="32146" rIns="64291" bIns="32146" numCol="1" anchor="t" anchorCtr="0" compatLnSpc="1">
            <a:prstTxWarp prst="textNoShape">
              <a:avLst/>
            </a:prstTxWarp>
          </a:bodyPr>
          <a:lstStyle>
            <a:lvl1pPr algn="ctr" eaLnBrk="1" hangingPunct="1">
              <a:defRPr sz="30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stStyle>
          <a:p>
            <a:pPr>
              <a:defRPr/>
            </a:pPr>
            <a:fld id="{C3AFFDCE-3C0C-274E-84D2-3BD4754A696B}" type="slidenum">
              <a:rPr lang="it-IT" altLang="it-IT"/>
              <a:pPr>
                <a:defRPr/>
              </a:pPr>
              <a:t>‹N›</a:t>
            </a:fld>
            <a:endParaRPr lang="it-IT" altLang="it-IT"/>
          </a:p>
        </p:txBody>
      </p:sp>
    </p:spTree>
    <p:extLst>
      <p:ext uri="{BB962C8B-B14F-4D97-AF65-F5344CB8AC3E}">
        <p14:creationId xmlns:p14="http://schemas.microsoft.com/office/powerpoint/2010/main" val="21692999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177" y="274588"/>
            <a:ext cx="2057176" cy="5851178"/>
          </a:xfrm>
          <a:prstGeom prst="rect">
            <a:avLst/>
          </a:prstGeom>
        </p:spPr>
        <p:txBody>
          <a:bodyPr vert="eaVert" lIns="64291" tIns="32146" rIns="64291" bIns="32146"/>
          <a:lstStyle/>
          <a:p>
            <a:r>
              <a:rPr lang="it-IT"/>
              <a:t>Fare clic per modificare lo stile del titolo</a:t>
            </a:r>
          </a:p>
        </p:txBody>
      </p:sp>
      <p:sp>
        <p:nvSpPr>
          <p:cNvPr id="3" name="Segnaposto testo verticale 2"/>
          <p:cNvSpPr>
            <a:spLocks noGrp="1"/>
          </p:cNvSpPr>
          <p:nvPr>
            <p:ph type="body" orient="vert" idx="1"/>
          </p:nvPr>
        </p:nvSpPr>
        <p:spPr>
          <a:xfrm>
            <a:off x="457647" y="274588"/>
            <a:ext cx="6064374" cy="5851178"/>
          </a:xfrm>
          <a:prstGeom prst="rect">
            <a:avLst/>
          </a:prstGeom>
        </p:spPr>
        <p:txBody>
          <a:bodyPr vert="eaVert" lIns="64291" tIns="32146" rIns="64291" bIns="32146"/>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34690FD-FDB6-7EEF-01C3-41CCBDE679A8}"/>
              </a:ext>
            </a:extLst>
          </p:cNvPr>
          <p:cNvSpPr>
            <a:spLocks noGrp="1"/>
          </p:cNvSpPr>
          <p:nvPr>
            <p:ph type="dt" sz="half" idx="10"/>
          </p:nvPr>
        </p:nvSpPr>
        <p:spPr>
          <a:xfrm>
            <a:off x="457200" y="6356350"/>
            <a:ext cx="2133600" cy="365125"/>
          </a:xfrm>
          <a:prstGeom prst="rect">
            <a:avLst/>
          </a:prstGeom>
        </p:spPr>
        <p:txBody>
          <a:bodyPr lIns="64291" tIns="32146" rIns="64291" bIns="32146"/>
          <a:lstStyle>
            <a:lvl1pPr algn="ctr" eaLnBrk="1" hangingPunct="1">
              <a:defRPr sz="3000">
                <a:solidFill>
                  <a:srgbClr val="000000"/>
                </a:solidFill>
                <a:latin typeface="Gill Sans" charset="0"/>
                <a:ea typeface="ヒラギノ角ゴ ProN W3" charset="-128"/>
                <a:cs typeface="+mn-cs"/>
                <a:sym typeface="Gill Sans" charset="0"/>
              </a:defRPr>
            </a:lvl1pPr>
          </a:lstStyle>
          <a:p>
            <a:pPr>
              <a:defRPr/>
            </a:pPr>
            <a:fld id="{48E73B57-E3A1-4743-9C09-59D6B03DB208}" type="datetimeFigureOut">
              <a:rPr lang="it-IT"/>
              <a:pPr>
                <a:defRPr/>
              </a:pPr>
              <a:t>13/10/24</a:t>
            </a:fld>
            <a:endParaRPr lang="it-IT"/>
          </a:p>
        </p:txBody>
      </p:sp>
      <p:sp>
        <p:nvSpPr>
          <p:cNvPr id="5" name="Segnaposto piè di pagina 4">
            <a:extLst>
              <a:ext uri="{FF2B5EF4-FFF2-40B4-BE49-F238E27FC236}">
                <a16:creationId xmlns:a16="http://schemas.microsoft.com/office/drawing/2014/main" id="{BF6E7C29-1943-518E-88D0-6B11CBD70BC0}"/>
              </a:ext>
            </a:extLst>
          </p:cNvPr>
          <p:cNvSpPr>
            <a:spLocks noGrp="1"/>
          </p:cNvSpPr>
          <p:nvPr>
            <p:ph type="ftr" sz="quarter" idx="11"/>
          </p:nvPr>
        </p:nvSpPr>
        <p:spPr>
          <a:xfrm>
            <a:off x="3124200" y="6356350"/>
            <a:ext cx="2895600" cy="365125"/>
          </a:xfrm>
          <a:prstGeom prst="rect">
            <a:avLst/>
          </a:prstGeom>
        </p:spPr>
        <p:txBody>
          <a:bodyPr lIns="64291" tIns="32146" rIns="64291" bIns="32146"/>
          <a:lstStyle>
            <a:lvl1pPr algn="ctr" eaLnBrk="1" hangingPunct="1">
              <a:defRPr sz="3000">
                <a:solidFill>
                  <a:srgbClr val="000000"/>
                </a:solidFill>
                <a:latin typeface="Gill Sans" charset="0"/>
                <a:ea typeface="ヒラギノ角ゴ ProN W3" charset="-128"/>
                <a:cs typeface="+mn-cs"/>
                <a:sym typeface="Gill Sans" charset="0"/>
              </a:defRPr>
            </a:lvl1pPr>
          </a:lstStyle>
          <a:p>
            <a:pPr>
              <a:defRPr/>
            </a:pPr>
            <a:endParaRPr lang="it-IT"/>
          </a:p>
        </p:txBody>
      </p:sp>
      <p:sp>
        <p:nvSpPr>
          <p:cNvPr id="6" name="Segnaposto numero diapositiva 5">
            <a:extLst>
              <a:ext uri="{FF2B5EF4-FFF2-40B4-BE49-F238E27FC236}">
                <a16:creationId xmlns:a16="http://schemas.microsoft.com/office/drawing/2014/main" id="{9C54F42C-3A67-17FD-32C8-3221D975A3E5}"/>
              </a:ext>
            </a:extLst>
          </p:cNvPr>
          <p:cNvSpPr>
            <a:spLocks noGrp="1"/>
          </p:cNvSpPr>
          <p:nvPr>
            <p:ph type="sldNum" sz="quarter" idx="12"/>
          </p:nvPr>
        </p:nvSpPr>
        <p:spPr>
          <a:xfrm>
            <a:off x="6553200" y="6356350"/>
            <a:ext cx="2133600" cy="365125"/>
          </a:xfrm>
          <a:prstGeom prst="rect">
            <a:avLst/>
          </a:prstGeom>
        </p:spPr>
        <p:txBody>
          <a:bodyPr vert="horz" wrap="square" lIns="64291" tIns="32146" rIns="64291" bIns="32146" numCol="1" anchor="t" anchorCtr="0" compatLnSpc="1">
            <a:prstTxWarp prst="textNoShape">
              <a:avLst/>
            </a:prstTxWarp>
          </a:bodyPr>
          <a:lstStyle>
            <a:lvl1pPr algn="ctr" eaLnBrk="1" hangingPunct="1">
              <a:defRPr sz="30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stStyle>
          <a:p>
            <a:pPr>
              <a:defRPr/>
            </a:pPr>
            <a:fld id="{043F4992-09EC-6B4C-90A9-8953831BE8E4}" type="slidenum">
              <a:rPr lang="it-IT" altLang="it-IT"/>
              <a:pPr>
                <a:defRPr/>
              </a:pPr>
              <a:t>‹N›</a:t>
            </a:fld>
            <a:endParaRPr lang="it-IT" altLang="it-IT"/>
          </a:p>
        </p:txBody>
      </p:sp>
    </p:spTree>
    <p:extLst>
      <p:ext uri="{BB962C8B-B14F-4D97-AF65-F5344CB8AC3E}">
        <p14:creationId xmlns:p14="http://schemas.microsoft.com/office/powerpoint/2010/main" val="21129012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lo stile del titolo</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79B060C-8E19-38F6-2220-5E87F6B9BEC2}"/>
              </a:ext>
            </a:extLst>
          </p:cNvPr>
          <p:cNvSpPr>
            <a:spLocks noGrp="1"/>
          </p:cNvSpPr>
          <p:nvPr>
            <p:ph type="dt" sz="half" idx="10"/>
          </p:nvPr>
        </p:nvSpPr>
        <p:spPr/>
        <p:txBody>
          <a:bodyPr/>
          <a:lstStyle>
            <a:lvl1pPr>
              <a:defRPr/>
            </a:lvl1pPr>
          </a:lstStyle>
          <a:p>
            <a:pPr>
              <a:defRPr/>
            </a:pPr>
            <a:endParaRPr lang="it-IT"/>
          </a:p>
        </p:txBody>
      </p:sp>
      <p:sp>
        <p:nvSpPr>
          <p:cNvPr id="5" name="Segnaposto piè di pagina 4">
            <a:extLst>
              <a:ext uri="{FF2B5EF4-FFF2-40B4-BE49-F238E27FC236}">
                <a16:creationId xmlns:a16="http://schemas.microsoft.com/office/drawing/2014/main" id="{A106E9A9-18A2-2F19-FC47-420EF1F345A3}"/>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FC838F92-B12B-B9BE-2955-DEAC33422AE1}"/>
              </a:ext>
            </a:extLst>
          </p:cNvPr>
          <p:cNvSpPr>
            <a:spLocks noGrp="1"/>
          </p:cNvSpPr>
          <p:nvPr>
            <p:ph type="sldNum" sz="quarter" idx="12"/>
          </p:nvPr>
        </p:nvSpPr>
        <p:spPr/>
        <p:txBody>
          <a:bodyPr/>
          <a:lstStyle>
            <a:lvl1pPr>
              <a:defRPr/>
            </a:lvl1pPr>
          </a:lstStyle>
          <a:p>
            <a:pPr>
              <a:defRPr/>
            </a:pPr>
            <a:fld id="{CC8D3057-BB95-E441-A4B2-249C445877BF}" type="slidenum">
              <a:rPr lang="it-IT" altLang="it-IT"/>
              <a:pPr>
                <a:defRPr/>
              </a:pPr>
              <a:t>‹N›</a:t>
            </a:fld>
            <a:endParaRPr lang="it-IT" altLang="it-IT"/>
          </a:p>
        </p:txBody>
      </p:sp>
    </p:spTree>
    <p:extLst>
      <p:ext uri="{BB962C8B-B14F-4D97-AF65-F5344CB8AC3E}">
        <p14:creationId xmlns:p14="http://schemas.microsoft.com/office/powerpoint/2010/main" val="37168464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3B3CF00-6D6A-62BB-87EB-28263D80806F}"/>
              </a:ext>
            </a:extLst>
          </p:cNvPr>
          <p:cNvSpPr>
            <a:spLocks noGrp="1"/>
          </p:cNvSpPr>
          <p:nvPr>
            <p:ph type="dt" sz="half" idx="10"/>
          </p:nvPr>
        </p:nvSpPr>
        <p:spPr/>
        <p:txBody>
          <a:bodyPr/>
          <a:lstStyle>
            <a:lvl1pPr>
              <a:defRPr/>
            </a:lvl1pPr>
          </a:lstStyle>
          <a:p>
            <a:pPr>
              <a:defRPr/>
            </a:pPr>
            <a:endParaRPr lang="it-IT"/>
          </a:p>
        </p:txBody>
      </p:sp>
      <p:sp>
        <p:nvSpPr>
          <p:cNvPr id="5" name="Segnaposto piè di pagina 4">
            <a:extLst>
              <a:ext uri="{FF2B5EF4-FFF2-40B4-BE49-F238E27FC236}">
                <a16:creationId xmlns:a16="http://schemas.microsoft.com/office/drawing/2014/main" id="{3E19BB7D-0108-E18E-A066-4F77E1FAF62B}"/>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9298472A-D01B-76CF-75D4-48D4DFC3B4FB}"/>
              </a:ext>
            </a:extLst>
          </p:cNvPr>
          <p:cNvSpPr>
            <a:spLocks noGrp="1"/>
          </p:cNvSpPr>
          <p:nvPr>
            <p:ph type="sldNum" sz="quarter" idx="12"/>
          </p:nvPr>
        </p:nvSpPr>
        <p:spPr/>
        <p:txBody>
          <a:bodyPr/>
          <a:lstStyle>
            <a:lvl1pPr>
              <a:defRPr/>
            </a:lvl1pPr>
          </a:lstStyle>
          <a:p>
            <a:pPr>
              <a:defRPr/>
            </a:pPr>
            <a:fld id="{E5F54E5C-E8E6-5C43-8462-CCAD35898148}" type="slidenum">
              <a:rPr lang="it-IT" altLang="it-IT"/>
              <a:pPr>
                <a:defRPr/>
              </a:pPr>
              <a:t>‹N›</a:t>
            </a:fld>
            <a:endParaRPr lang="it-IT" altLang="it-IT"/>
          </a:p>
        </p:txBody>
      </p:sp>
    </p:spTree>
    <p:extLst>
      <p:ext uri="{BB962C8B-B14F-4D97-AF65-F5344CB8AC3E}">
        <p14:creationId xmlns:p14="http://schemas.microsoft.com/office/powerpoint/2010/main" val="35068639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a:extLst>
              <a:ext uri="{FF2B5EF4-FFF2-40B4-BE49-F238E27FC236}">
                <a16:creationId xmlns:a16="http://schemas.microsoft.com/office/drawing/2014/main" id="{CCAC080C-C798-3097-430F-5596FBF05568}"/>
              </a:ext>
            </a:extLst>
          </p:cNvPr>
          <p:cNvSpPr>
            <a:spLocks noGrp="1"/>
          </p:cNvSpPr>
          <p:nvPr>
            <p:ph type="dt" sz="half" idx="10"/>
          </p:nvPr>
        </p:nvSpPr>
        <p:spPr/>
        <p:txBody>
          <a:bodyPr/>
          <a:lstStyle>
            <a:lvl1pPr>
              <a:defRPr/>
            </a:lvl1pPr>
          </a:lstStyle>
          <a:p>
            <a:pPr>
              <a:defRPr/>
            </a:pPr>
            <a:endParaRPr lang="it-IT"/>
          </a:p>
        </p:txBody>
      </p:sp>
      <p:sp>
        <p:nvSpPr>
          <p:cNvPr id="5" name="Segnaposto piè di pagina 4">
            <a:extLst>
              <a:ext uri="{FF2B5EF4-FFF2-40B4-BE49-F238E27FC236}">
                <a16:creationId xmlns:a16="http://schemas.microsoft.com/office/drawing/2014/main" id="{61E671C8-0C39-8071-C729-D2E7F2551213}"/>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CCC946C2-1BB6-01F4-67DB-FFC216A7CA48}"/>
              </a:ext>
            </a:extLst>
          </p:cNvPr>
          <p:cNvSpPr>
            <a:spLocks noGrp="1"/>
          </p:cNvSpPr>
          <p:nvPr>
            <p:ph type="sldNum" sz="quarter" idx="12"/>
          </p:nvPr>
        </p:nvSpPr>
        <p:spPr/>
        <p:txBody>
          <a:bodyPr/>
          <a:lstStyle>
            <a:lvl1pPr>
              <a:defRPr/>
            </a:lvl1pPr>
          </a:lstStyle>
          <a:p>
            <a:pPr>
              <a:defRPr/>
            </a:pPr>
            <a:fld id="{3B8F9A04-0E53-024F-9F58-851FCB0A1B29}" type="slidenum">
              <a:rPr lang="it-IT" altLang="it-IT"/>
              <a:pPr>
                <a:defRPr/>
              </a:pPr>
              <a:t>‹N›</a:t>
            </a:fld>
            <a:endParaRPr lang="it-IT" altLang="it-IT"/>
          </a:p>
        </p:txBody>
      </p:sp>
    </p:spTree>
    <p:extLst>
      <p:ext uri="{BB962C8B-B14F-4D97-AF65-F5344CB8AC3E}">
        <p14:creationId xmlns:p14="http://schemas.microsoft.com/office/powerpoint/2010/main" val="30511761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238DB7AD-9FE2-25F4-7357-D061EBDC0535}"/>
              </a:ext>
            </a:extLst>
          </p:cNvPr>
          <p:cNvSpPr>
            <a:spLocks noGrp="1"/>
          </p:cNvSpPr>
          <p:nvPr>
            <p:ph type="dt" sz="half" idx="10"/>
          </p:nvPr>
        </p:nvSpPr>
        <p:spPr/>
        <p:txBody>
          <a:bodyPr/>
          <a:lstStyle>
            <a:lvl1pPr>
              <a:defRPr/>
            </a:lvl1pPr>
          </a:lstStyle>
          <a:p>
            <a:pPr>
              <a:defRPr/>
            </a:pPr>
            <a:endParaRPr lang="it-IT"/>
          </a:p>
        </p:txBody>
      </p:sp>
      <p:sp>
        <p:nvSpPr>
          <p:cNvPr id="6" name="Segnaposto piè di pagina 5">
            <a:extLst>
              <a:ext uri="{FF2B5EF4-FFF2-40B4-BE49-F238E27FC236}">
                <a16:creationId xmlns:a16="http://schemas.microsoft.com/office/drawing/2014/main" id="{36056FE8-6829-C81F-58FD-61DF1FC30EDB}"/>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6">
            <a:extLst>
              <a:ext uri="{FF2B5EF4-FFF2-40B4-BE49-F238E27FC236}">
                <a16:creationId xmlns:a16="http://schemas.microsoft.com/office/drawing/2014/main" id="{4EAFD784-EE96-01DD-B0C6-5E883BD2E10C}"/>
              </a:ext>
            </a:extLst>
          </p:cNvPr>
          <p:cNvSpPr>
            <a:spLocks noGrp="1"/>
          </p:cNvSpPr>
          <p:nvPr>
            <p:ph type="sldNum" sz="quarter" idx="12"/>
          </p:nvPr>
        </p:nvSpPr>
        <p:spPr/>
        <p:txBody>
          <a:bodyPr/>
          <a:lstStyle>
            <a:lvl1pPr>
              <a:defRPr/>
            </a:lvl1pPr>
          </a:lstStyle>
          <a:p>
            <a:pPr>
              <a:defRPr/>
            </a:pPr>
            <a:fld id="{13B1505B-728B-D44B-B86F-09B13F0456AD}" type="slidenum">
              <a:rPr lang="it-IT" altLang="it-IT"/>
              <a:pPr>
                <a:defRPr/>
              </a:pPr>
              <a:t>‹N›</a:t>
            </a:fld>
            <a:endParaRPr lang="it-IT" altLang="it-IT"/>
          </a:p>
        </p:txBody>
      </p:sp>
    </p:spTree>
    <p:extLst>
      <p:ext uri="{BB962C8B-B14F-4D97-AF65-F5344CB8AC3E}">
        <p14:creationId xmlns:p14="http://schemas.microsoft.com/office/powerpoint/2010/main" val="4184437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623888" y="1709738"/>
            <a:ext cx="7886700" cy="2852737"/>
          </a:xfrm>
        </p:spPr>
        <p:txBody>
          <a:bodyPr anchor="b"/>
          <a:lstStyle>
            <a:lvl1pPr>
              <a:defRPr sz="6000"/>
            </a:lvl1pPr>
          </a:lstStyle>
          <a:p>
            <a:r>
              <a:rPr lang="it-IT"/>
              <a:t>Fare clic per modificare lo stile del titolo</a:t>
            </a:r>
          </a:p>
        </p:txBody>
      </p:sp>
      <p:sp>
        <p:nvSpPr>
          <p:cNvPr id="3" name="Segnaposto tes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it-IT"/>
              <a:t>Fare clic per modificare stili del testo dello schema</a:t>
            </a:r>
          </a:p>
        </p:txBody>
      </p:sp>
      <p:sp>
        <p:nvSpPr>
          <p:cNvPr id="4" name="Rectangle 4">
            <a:extLst>
              <a:ext uri="{FF2B5EF4-FFF2-40B4-BE49-F238E27FC236}">
                <a16:creationId xmlns:a16="http://schemas.microsoft.com/office/drawing/2014/main" id="{49465D24-8AAA-5E5C-ED0C-B77B26B0D3B0}"/>
              </a:ext>
            </a:extLst>
          </p:cNvPr>
          <p:cNvSpPr>
            <a:spLocks noGrp="1" noChangeArrowheads="1"/>
          </p:cNvSpPr>
          <p:nvPr>
            <p:ph type="dt" sz="half" idx="10"/>
          </p:nvPr>
        </p:nvSpPr>
        <p:spPr>
          <a:ln/>
        </p:spPr>
        <p:txBody>
          <a:bodyPr/>
          <a:lstStyle>
            <a:lvl1pPr>
              <a:defRPr/>
            </a:lvl1pPr>
          </a:lstStyle>
          <a:p>
            <a:pPr>
              <a:defRPr/>
            </a:pPr>
            <a:endParaRPr lang="en-US" altLang="it-IT"/>
          </a:p>
        </p:txBody>
      </p:sp>
      <p:sp>
        <p:nvSpPr>
          <p:cNvPr id="5" name="Rectangle 5">
            <a:extLst>
              <a:ext uri="{FF2B5EF4-FFF2-40B4-BE49-F238E27FC236}">
                <a16:creationId xmlns:a16="http://schemas.microsoft.com/office/drawing/2014/main" id="{D584415E-84B6-61F1-1D63-799AFD44C5AB}"/>
              </a:ext>
            </a:extLst>
          </p:cNvPr>
          <p:cNvSpPr>
            <a:spLocks noGrp="1" noChangeArrowheads="1"/>
          </p:cNvSpPr>
          <p:nvPr>
            <p:ph type="ftr" sz="quarter" idx="11"/>
          </p:nvPr>
        </p:nvSpPr>
        <p:spPr>
          <a:ln/>
        </p:spPr>
        <p:txBody>
          <a:bodyPr/>
          <a:lstStyle>
            <a:lvl1pPr>
              <a:defRPr/>
            </a:lvl1pPr>
          </a:lstStyle>
          <a:p>
            <a:pPr>
              <a:defRPr/>
            </a:pPr>
            <a:endParaRPr lang="en-US" altLang="it-IT"/>
          </a:p>
        </p:txBody>
      </p:sp>
      <p:sp>
        <p:nvSpPr>
          <p:cNvPr id="6" name="Rectangle 6">
            <a:extLst>
              <a:ext uri="{FF2B5EF4-FFF2-40B4-BE49-F238E27FC236}">
                <a16:creationId xmlns:a16="http://schemas.microsoft.com/office/drawing/2014/main" id="{19193BC0-E800-3252-A67E-6E14E306AFEC}"/>
              </a:ext>
            </a:extLst>
          </p:cNvPr>
          <p:cNvSpPr>
            <a:spLocks noGrp="1" noChangeArrowheads="1"/>
          </p:cNvSpPr>
          <p:nvPr>
            <p:ph type="sldNum" sz="quarter" idx="12"/>
          </p:nvPr>
        </p:nvSpPr>
        <p:spPr>
          <a:ln/>
        </p:spPr>
        <p:txBody>
          <a:bodyPr/>
          <a:lstStyle>
            <a:lvl1pPr>
              <a:defRPr/>
            </a:lvl1pPr>
          </a:lstStyle>
          <a:p>
            <a:pPr>
              <a:defRPr/>
            </a:pPr>
            <a:fld id="{D761D714-B093-5948-9B04-BA0E20F2DA69}" type="slidenum">
              <a:rPr lang="en-US" altLang="it-IT"/>
              <a:pPr>
                <a:defRPr/>
              </a:pPr>
              <a:t>‹N›</a:t>
            </a:fld>
            <a:endParaRPr lang="en-US" altLang="it-IT"/>
          </a:p>
        </p:txBody>
      </p:sp>
    </p:spTree>
    <p:extLst>
      <p:ext uri="{BB962C8B-B14F-4D97-AF65-F5344CB8AC3E}">
        <p14:creationId xmlns:p14="http://schemas.microsoft.com/office/powerpoint/2010/main" val="19168695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C56B10E6-DA56-A337-1D0F-2B147D87526B}"/>
              </a:ext>
            </a:extLst>
          </p:cNvPr>
          <p:cNvSpPr>
            <a:spLocks noGrp="1"/>
          </p:cNvSpPr>
          <p:nvPr>
            <p:ph type="dt" sz="half" idx="10"/>
          </p:nvPr>
        </p:nvSpPr>
        <p:spPr/>
        <p:txBody>
          <a:bodyPr/>
          <a:lstStyle>
            <a:lvl1pPr>
              <a:defRPr/>
            </a:lvl1pPr>
          </a:lstStyle>
          <a:p>
            <a:pPr>
              <a:defRPr/>
            </a:pPr>
            <a:endParaRPr lang="it-IT"/>
          </a:p>
        </p:txBody>
      </p:sp>
      <p:sp>
        <p:nvSpPr>
          <p:cNvPr id="8" name="Segnaposto piè di pagina 7">
            <a:extLst>
              <a:ext uri="{FF2B5EF4-FFF2-40B4-BE49-F238E27FC236}">
                <a16:creationId xmlns:a16="http://schemas.microsoft.com/office/drawing/2014/main" id="{694E391F-AC98-5468-1CDF-7314BF44B46C}"/>
              </a:ext>
            </a:extLst>
          </p:cNvPr>
          <p:cNvSpPr>
            <a:spLocks noGrp="1"/>
          </p:cNvSpPr>
          <p:nvPr>
            <p:ph type="ftr" sz="quarter" idx="11"/>
          </p:nvPr>
        </p:nvSpPr>
        <p:spPr/>
        <p:txBody>
          <a:bodyPr/>
          <a:lstStyle>
            <a:lvl1pPr>
              <a:defRPr/>
            </a:lvl1pPr>
          </a:lstStyle>
          <a:p>
            <a:pPr>
              <a:defRPr/>
            </a:pPr>
            <a:endParaRPr lang="it-IT"/>
          </a:p>
        </p:txBody>
      </p:sp>
      <p:sp>
        <p:nvSpPr>
          <p:cNvPr id="9" name="Segnaposto numero diapositiva 8">
            <a:extLst>
              <a:ext uri="{FF2B5EF4-FFF2-40B4-BE49-F238E27FC236}">
                <a16:creationId xmlns:a16="http://schemas.microsoft.com/office/drawing/2014/main" id="{925645C1-AFBE-12CC-F7BF-7BF9FD4CF2AE}"/>
              </a:ext>
            </a:extLst>
          </p:cNvPr>
          <p:cNvSpPr>
            <a:spLocks noGrp="1"/>
          </p:cNvSpPr>
          <p:nvPr>
            <p:ph type="sldNum" sz="quarter" idx="12"/>
          </p:nvPr>
        </p:nvSpPr>
        <p:spPr/>
        <p:txBody>
          <a:bodyPr/>
          <a:lstStyle>
            <a:lvl1pPr>
              <a:defRPr/>
            </a:lvl1pPr>
          </a:lstStyle>
          <a:p>
            <a:pPr>
              <a:defRPr/>
            </a:pPr>
            <a:fld id="{AE03CD12-81EB-7B4C-B3B4-983AED7C7336}" type="slidenum">
              <a:rPr lang="it-IT" altLang="it-IT"/>
              <a:pPr>
                <a:defRPr/>
              </a:pPr>
              <a:t>‹N›</a:t>
            </a:fld>
            <a:endParaRPr lang="it-IT" altLang="it-IT"/>
          </a:p>
        </p:txBody>
      </p:sp>
    </p:spTree>
    <p:extLst>
      <p:ext uri="{BB962C8B-B14F-4D97-AF65-F5344CB8AC3E}">
        <p14:creationId xmlns:p14="http://schemas.microsoft.com/office/powerpoint/2010/main" val="37298168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a:extLst>
              <a:ext uri="{FF2B5EF4-FFF2-40B4-BE49-F238E27FC236}">
                <a16:creationId xmlns:a16="http://schemas.microsoft.com/office/drawing/2014/main" id="{F09A21B3-F2E0-E442-DAF0-AAE334142E91}"/>
              </a:ext>
            </a:extLst>
          </p:cNvPr>
          <p:cNvSpPr>
            <a:spLocks noGrp="1"/>
          </p:cNvSpPr>
          <p:nvPr>
            <p:ph type="dt" sz="half" idx="10"/>
          </p:nvPr>
        </p:nvSpPr>
        <p:spPr/>
        <p:txBody>
          <a:bodyPr/>
          <a:lstStyle>
            <a:lvl1pPr>
              <a:defRPr/>
            </a:lvl1pPr>
          </a:lstStyle>
          <a:p>
            <a:pPr>
              <a:defRPr/>
            </a:pPr>
            <a:endParaRPr lang="it-IT"/>
          </a:p>
        </p:txBody>
      </p:sp>
      <p:sp>
        <p:nvSpPr>
          <p:cNvPr id="4" name="Segnaposto piè di pagina 3">
            <a:extLst>
              <a:ext uri="{FF2B5EF4-FFF2-40B4-BE49-F238E27FC236}">
                <a16:creationId xmlns:a16="http://schemas.microsoft.com/office/drawing/2014/main" id="{2B943D42-A2A3-8AA4-31E3-632808563F0F}"/>
              </a:ext>
            </a:extLst>
          </p:cNvPr>
          <p:cNvSpPr>
            <a:spLocks noGrp="1"/>
          </p:cNvSpPr>
          <p:nvPr>
            <p:ph type="ftr" sz="quarter" idx="11"/>
          </p:nvPr>
        </p:nvSpPr>
        <p:spPr/>
        <p:txBody>
          <a:bodyPr/>
          <a:lstStyle>
            <a:lvl1pPr>
              <a:defRPr/>
            </a:lvl1pPr>
          </a:lstStyle>
          <a:p>
            <a:pPr>
              <a:defRPr/>
            </a:pPr>
            <a:endParaRPr lang="it-IT"/>
          </a:p>
        </p:txBody>
      </p:sp>
      <p:sp>
        <p:nvSpPr>
          <p:cNvPr id="5" name="Segnaposto numero diapositiva 4">
            <a:extLst>
              <a:ext uri="{FF2B5EF4-FFF2-40B4-BE49-F238E27FC236}">
                <a16:creationId xmlns:a16="http://schemas.microsoft.com/office/drawing/2014/main" id="{10C0A649-2950-452E-69DD-0926257C3CD9}"/>
              </a:ext>
            </a:extLst>
          </p:cNvPr>
          <p:cNvSpPr>
            <a:spLocks noGrp="1"/>
          </p:cNvSpPr>
          <p:nvPr>
            <p:ph type="sldNum" sz="quarter" idx="12"/>
          </p:nvPr>
        </p:nvSpPr>
        <p:spPr/>
        <p:txBody>
          <a:bodyPr/>
          <a:lstStyle>
            <a:lvl1pPr>
              <a:defRPr/>
            </a:lvl1pPr>
          </a:lstStyle>
          <a:p>
            <a:pPr>
              <a:defRPr/>
            </a:pPr>
            <a:fld id="{5760CF6A-0D34-794F-86B7-D8A41B98724D}" type="slidenum">
              <a:rPr lang="it-IT" altLang="it-IT"/>
              <a:pPr>
                <a:defRPr/>
              </a:pPr>
              <a:t>‹N›</a:t>
            </a:fld>
            <a:endParaRPr lang="it-IT" altLang="it-IT"/>
          </a:p>
        </p:txBody>
      </p:sp>
    </p:spTree>
    <p:extLst>
      <p:ext uri="{BB962C8B-B14F-4D97-AF65-F5344CB8AC3E}">
        <p14:creationId xmlns:p14="http://schemas.microsoft.com/office/powerpoint/2010/main" val="31110820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A88A524-1451-0680-2DE1-0C008CB2263D}"/>
              </a:ext>
            </a:extLst>
          </p:cNvPr>
          <p:cNvSpPr>
            <a:spLocks noGrp="1"/>
          </p:cNvSpPr>
          <p:nvPr>
            <p:ph type="dt" sz="half" idx="10"/>
          </p:nvPr>
        </p:nvSpPr>
        <p:spPr/>
        <p:txBody>
          <a:bodyPr/>
          <a:lstStyle>
            <a:lvl1pPr>
              <a:defRPr/>
            </a:lvl1pPr>
          </a:lstStyle>
          <a:p>
            <a:pPr>
              <a:defRPr/>
            </a:pPr>
            <a:endParaRPr lang="it-IT"/>
          </a:p>
        </p:txBody>
      </p:sp>
      <p:sp>
        <p:nvSpPr>
          <p:cNvPr id="3" name="Segnaposto piè di pagina 2">
            <a:extLst>
              <a:ext uri="{FF2B5EF4-FFF2-40B4-BE49-F238E27FC236}">
                <a16:creationId xmlns:a16="http://schemas.microsoft.com/office/drawing/2014/main" id="{B707BAD7-16A5-9C16-3656-B268635FDE8D}"/>
              </a:ext>
            </a:extLst>
          </p:cNvPr>
          <p:cNvSpPr>
            <a:spLocks noGrp="1"/>
          </p:cNvSpPr>
          <p:nvPr>
            <p:ph type="ftr" sz="quarter" idx="11"/>
          </p:nvPr>
        </p:nvSpPr>
        <p:spPr/>
        <p:txBody>
          <a:bodyPr/>
          <a:lstStyle>
            <a:lvl1pPr>
              <a:defRPr/>
            </a:lvl1pPr>
          </a:lstStyle>
          <a:p>
            <a:pPr>
              <a:defRPr/>
            </a:pPr>
            <a:endParaRPr lang="it-IT"/>
          </a:p>
        </p:txBody>
      </p:sp>
      <p:sp>
        <p:nvSpPr>
          <p:cNvPr id="4" name="Segnaposto numero diapositiva 3">
            <a:extLst>
              <a:ext uri="{FF2B5EF4-FFF2-40B4-BE49-F238E27FC236}">
                <a16:creationId xmlns:a16="http://schemas.microsoft.com/office/drawing/2014/main" id="{003E834F-2B76-1397-6757-8025EBFE8970}"/>
              </a:ext>
            </a:extLst>
          </p:cNvPr>
          <p:cNvSpPr>
            <a:spLocks noGrp="1"/>
          </p:cNvSpPr>
          <p:nvPr>
            <p:ph type="sldNum" sz="quarter" idx="12"/>
          </p:nvPr>
        </p:nvSpPr>
        <p:spPr/>
        <p:txBody>
          <a:bodyPr/>
          <a:lstStyle>
            <a:lvl1pPr>
              <a:defRPr/>
            </a:lvl1pPr>
          </a:lstStyle>
          <a:p>
            <a:pPr>
              <a:defRPr/>
            </a:pPr>
            <a:fld id="{39446E57-D534-B14C-AEC1-234152025D6C}" type="slidenum">
              <a:rPr lang="it-IT" altLang="it-IT"/>
              <a:pPr>
                <a:defRPr/>
              </a:pPr>
              <a:t>‹N›</a:t>
            </a:fld>
            <a:endParaRPr lang="it-IT" altLang="it-IT"/>
          </a:p>
        </p:txBody>
      </p:sp>
    </p:spTree>
    <p:extLst>
      <p:ext uri="{BB962C8B-B14F-4D97-AF65-F5344CB8AC3E}">
        <p14:creationId xmlns:p14="http://schemas.microsoft.com/office/powerpoint/2010/main" val="28552240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a:extLst>
              <a:ext uri="{FF2B5EF4-FFF2-40B4-BE49-F238E27FC236}">
                <a16:creationId xmlns:a16="http://schemas.microsoft.com/office/drawing/2014/main" id="{DEAB57A8-7829-7C65-F678-485187183030}"/>
              </a:ext>
            </a:extLst>
          </p:cNvPr>
          <p:cNvSpPr>
            <a:spLocks noGrp="1"/>
          </p:cNvSpPr>
          <p:nvPr>
            <p:ph type="dt" sz="half" idx="10"/>
          </p:nvPr>
        </p:nvSpPr>
        <p:spPr/>
        <p:txBody>
          <a:bodyPr/>
          <a:lstStyle>
            <a:lvl1pPr>
              <a:defRPr/>
            </a:lvl1pPr>
          </a:lstStyle>
          <a:p>
            <a:pPr>
              <a:defRPr/>
            </a:pPr>
            <a:endParaRPr lang="it-IT"/>
          </a:p>
        </p:txBody>
      </p:sp>
      <p:sp>
        <p:nvSpPr>
          <p:cNvPr id="6" name="Segnaposto piè di pagina 5">
            <a:extLst>
              <a:ext uri="{FF2B5EF4-FFF2-40B4-BE49-F238E27FC236}">
                <a16:creationId xmlns:a16="http://schemas.microsoft.com/office/drawing/2014/main" id="{F41AD06D-CFB3-FFC7-1B76-3DCA132690F9}"/>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6">
            <a:extLst>
              <a:ext uri="{FF2B5EF4-FFF2-40B4-BE49-F238E27FC236}">
                <a16:creationId xmlns:a16="http://schemas.microsoft.com/office/drawing/2014/main" id="{22A7ECF5-EB49-EA75-33EA-A363DAA323ED}"/>
              </a:ext>
            </a:extLst>
          </p:cNvPr>
          <p:cNvSpPr>
            <a:spLocks noGrp="1"/>
          </p:cNvSpPr>
          <p:nvPr>
            <p:ph type="sldNum" sz="quarter" idx="12"/>
          </p:nvPr>
        </p:nvSpPr>
        <p:spPr/>
        <p:txBody>
          <a:bodyPr/>
          <a:lstStyle>
            <a:lvl1pPr>
              <a:defRPr/>
            </a:lvl1pPr>
          </a:lstStyle>
          <a:p>
            <a:pPr>
              <a:defRPr/>
            </a:pPr>
            <a:fld id="{769ABBB0-AC36-F346-B818-A7F3A27E9219}" type="slidenum">
              <a:rPr lang="it-IT" altLang="it-IT"/>
              <a:pPr>
                <a:defRPr/>
              </a:pPr>
              <a:t>‹N›</a:t>
            </a:fld>
            <a:endParaRPr lang="it-IT" altLang="it-IT"/>
          </a:p>
        </p:txBody>
      </p:sp>
    </p:spTree>
    <p:extLst>
      <p:ext uri="{BB962C8B-B14F-4D97-AF65-F5344CB8AC3E}">
        <p14:creationId xmlns:p14="http://schemas.microsoft.com/office/powerpoint/2010/main" val="36333400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a:extLst>
              <a:ext uri="{FF2B5EF4-FFF2-40B4-BE49-F238E27FC236}">
                <a16:creationId xmlns:a16="http://schemas.microsoft.com/office/drawing/2014/main" id="{B4DC7EF9-C00C-8074-A9BD-A1557EC3DF3A}"/>
              </a:ext>
            </a:extLst>
          </p:cNvPr>
          <p:cNvSpPr>
            <a:spLocks noGrp="1"/>
          </p:cNvSpPr>
          <p:nvPr>
            <p:ph type="dt" sz="half" idx="10"/>
          </p:nvPr>
        </p:nvSpPr>
        <p:spPr/>
        <p:txBody>
          <a:bodyPr/>
          <a:lstStyle>
            <a:lvl1pPr>
              <a:defRPr/>
            </a:lvl1pPr>
          </a:lstStyle>
          <a:p>
            <a:pPr>
              <a:defRPr/>
            </a:pPr>
            <a:endParaRPr lang="it-IT"/>
          </a:p>
        </p:txBody>
      </p:sp>
      <p:sp>
        <p:nvSpPr>
          <p:cNvPr id="6" name="Segnaposto piè di pagina 5">
            <a:extLst>
              <a:ext uri="{FF2B5EF4-FFF2-40B4-BE49-F238E27FC236}">
                <a16:creationId xmlns:a16="http://schemas.microsoft.com/office/drawing/2014/main" id="{6D04EDCA-D702-6D6D-3E26-78F9EFED4E05}"/>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6">
            <a:extLst>
              <a:ext uri="{FF2B5EF4-FFF2-40B4-BE49-F238E27FC236}">
                <a16:creationId xmlns:a16="http://schemas.microsoft.com/office/drawing/2014/main" id="{A2CA96DD-687D-F343-B90E-7E2E27160601}"/>
              </a:ext>
            </a:extLst>
          </p:cNvPr>
          <p:cNvSpPr>
            <a:spLocks noGrp="1"/>
          </p:cNvSpPr>
          <p:nvPr>
            <p:ph type="sldNum" sz="quarter" idx="12"/>
          </p:nvPr>
        </p:nvSpPr>
        <p:spPr/>
        <p:txBody>
          <a:bodyPr/>
          <a:lstStyle>
            <a:lvl1pPr>
              <a:defRPr/>
            </a:lvl1pPr>
          </a:lstStyle>
          <a:p>
            <a:pPr>
              <a:defRPr/>
            </a:pPr>
            <a:fld id="{A831636F-2FB7-DD4D-9A1F-F9575E0A2EE6}" type="slidenum">
              <a:rPr lang="it-IT" altLang="it-IT"/>
              <a:pPr>
                <a:defRPr/>
              </a:pPr>
              <a:t>‹N›</a:t>
            </a:fld>
            <a:endParaRPr lang="it-IT" altLang="it-IT"/>
          </a:p>
        </p:txBody>
      </p:sp>
    </p:spTree>
    <p:extLst>
      <p:ext uri="{BB962C8B-B14F-4D97-AF65-F5344CB8AC3E}">
        <p14:creationId xmlns:p14="http://schemas.microsoft.com/office/powerpoint/2010/main" val="10120455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4285F02-CCD2-6DCE-467D-FDA0C1C87E81}"/>
              </a:ext>
            </a:extLst>
          </p:cNvPr>
          <p:cNvSpPr>
            <a:spLocks noGrp="1"/>
          </p:cNvSpPr>
          <p:nvPr>
            <p:ph type="dt" sz="half" idx="10"/>
          </p:nvPr>
        </p:nvSpPr>
        <p:spPr/>
        <p:txBody>
          <a:bodyPr/>
          <a:lstStyle>
            <a:lvl1pPr>
              <a:defRPr/>
            </a:lvl1pPr>
          </a:lstStyle>
          <a:p>
            <a:pPr>
              <a:defRPr/>
            </a:pPr>
            <a:endParaRPr lang="it-IT"/>
          </a:p>
        </p:txBody>
      </p:sp>
      <p:sp>
        <p:nvSpPr>
          <p:cNvPr id="5" name="Segnaposto piè di pagina 4">
            <a:extLst>
              <a:ext uri="{FF2B5EF4-FFF2-40B4-BE49-F238E27FC236}">
                <a16:creationId xmlns:a16="http://schemas.microsoft.com/office/drawing/2014/main" id="{C64143B0-3B0C-7F25-EDE1-1A67C62191D0}"/>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14B615F4-6199-FAB4-3725-9DA5D8F2AB77}"/>
              </a:ext>
            </a:extLst>
          </p:cNvPr>
          <p:cNvSpPr>
            <a:spLocks noGrp="1"/>
          </p:cNvSpPr>
          <p:nvPr>
            <p:ph type="sldNum" sz="quarter" idx="12"/>
          </p:nvPr>
        </p:nvSpPr>
        <p:spPr/>
        <p:txBody>
          <a:bodyPr/>
          <a:lstStyle>
            <a:lvl1pPr>
              <a:defRPr/>
            </a:lvl1pPr>
          </a:lstStyle>
          <a:p>
            <a:pPr>
              <a:defRPr/>
            </a:pPr>
            <a:fld id="{C27C2BF4-533F-9245-845F-934D785376DF}" type="slidenum">
              <a:rPr lang="it-IT" altLang="it-IT"/>
              <a:pPr>
                <a:defRPr/>
              </a:pPr>
              <a:t>‹N›</a:t>
            </a:fld>
            <a:endParaRPr lang="it-IT" altLang="it-IT"/>
          </a:p>
        </p:txBody>
      </p:sp>
    </p:spTree>
    <p:extLst>
      <p:ext uri="{BB962C8B-B14F-4D97-AF65-F5344CB8AC3E}">
        <p14:creationId xmlns:p14="http://schemas.microsoft.com/office/powerpoint/2010/main" val="36281942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925FA70-6EB1-4BA8-92B5-262C1DD700D5}"/>
              </a:ext>
            </a:extLst>
          </p:cNvPr>
          <p:cNvSpPr>
            <a:spLocks noGrp="1"/>
          </p:cNvSpPr>
          <p:nvPr>
            <p:ph type="dt" sz="half" idx="10"/>
          </p:nvPr>
        </p:nvSpPr>
        <p:spPr/>
        <p:txBody>
          <a:bodyPr/>
          <a:lstStyle>
            <a:lvl1pPr>
              <a:defRPr/>
            </a:lvl1pPr>
          </a:lstStyle>
          <a:p>
            <a:pPr>
              <a:defRPr/>
            </a:pPr>
            <a:endParaRPr lang="it-IT"/>
          </a:p>
        </p:txBody>
      </p:sp>
      <p:sp>
        <p:nvSpPr>
          <p:cNvPr id="5" name="Segnaposto piè di pagina 4">
            <a:extLst>
              <a:ext uri="{FF2B5EF4-FFF2-40B4-BE49-F238E27FC236}">
                <a16:creationId xmlns:a16="http://schemas.microsoft.com/office/drawing/2014/main" id="{2DF8E755-8FED-CEF9-72C0-D9471DFDB025}"/>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9A944ABC-2E8B-DB6A-2EFA-3D5ED02B2FB7}"/>
              </a:ext>
            </a:extLst>
          </p:cNvPr>
          <p:cNvSpPr>
            <a:spLocks noGrp="1"/>
          </p:cNvSpPr>
          <p:nvPr>
            <p:ph type="sldNum" sz="quarter" idx="12"/>
          </p:nvPr>
        </p:nvSpPr>
        <p:spPr/>
        <p:txBody>
          <a:bodyPr/>
          <a:lstStyle>
            <a:lvl1pPr>
              <a:defRPr/>
            </a:lvl1pPr>
          </a:lstStyle>
          <a:p>
            <a:pPr>
              <a:defRPr/>
            </a:pPr>
            <a:fld id="{D8793BE7-5D63-9E46-BB69-5130B74982FB}" type="slidenum">
              <a:rPr lang="it-IT" altLang="it-IT"/>
              <a:pPr>
                <a:defRPr/>
              </a:pPr>
              <a:t>‹N›</a:t>
            </a:fld>
            <a:endParaRPr lang="it-IT" altLang="it-IT"/>
          </a:p>
        </p:txBody>
      </p:sp>
    </p:spTree>
    <p:extLst>
      <p:ext uri="{BB962C8B-B14F-4D97-AF65-F5344CB8AC3E}">
        <p14:creationId xmlns:p14="http://schemas.microsoft.com/office/powerpoint/2010/main" val="36853262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ClipArt">
  <p:cSld name="Titolo, testo e ClipArt">
    <p:spTree>
      <p:nvGrpSpPr>
        <p:cNvPr id="1" name=""/>
        <p:cNvGrpSpPr/>
        <p:nvPr/>
      </p:nvGrpSpPr>
      <p:grpSpPr>
        <a:xfrm>
          <a:off x="0" y="0"/>
          <a:ext cx="0" cy="0"/>
          <a:chOff x="0" y="0"/>
          <a:chExt cx="0" cy="0"/>
        </a:xfrm>
      </p:grpSpPr>
      <p:sp>
        <p:nvSpPr>
          <p:cNvPr id="2" name="Titolo 1"/>
          <p:cNvSpPr>
            <a:spLocks noGrp="1"/>
          </p:cNvSpPr>
          <p:nvPr>
            <p:ph type="title"/>
          </p:nvPr>
        </p:nvSpPr>
        <p:spPr>
          <a:xfrm>
            <a:off x="685800" y="381000"/>
            <a:ext cx="7772400" cy="1143000"/>
          </a:xfrm>
        </p:spPr>
        <p:txBody>
          <a:bodyPr/>
          <a:lstStyle/>
          <a:p>
            <a:r>
              <a:rPr lang="it-IT"/>
              <a:t>Fare clic per modificare lo stile del titolo</a:t>
            </a:r>
          </a:p>
        </p:txBody>
      </p:sp>
      <p:sp>
        <p:nvSpPr>
          <p:cNvPr id="3" name="Segnaposto testo 2"/>
          <p:cNvSpPr>
            <a:spLocks noGrp="1"/>
          </p:cNvSpPr>
          <p:nvPr>
            <p:ph type="body" sz="half" idx="1"/>
          </p:nvPr>
        </p:nvSpPr>
        <p:spPr>
          <a:xfrm>
            <a:off x="685800" y="2057400"/>
            <a:ext cx="3810000" cy="41148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lipArt 3"/>
          <p:cNvSpPr>
            <a:spLocks noGrp="1"/>
          </p:cNvSpPr>
          <p:nvPr>
            <p:ph type="clipArt" sz="half" idx="2"/>
          </p:nvPr>
        </p:nvSpPr>
        <p:spPr>
          <a:xfrm>
            <a:off x="4648200" y="2057400"/>
            <a:ext cx="3810000" cy="4114800"/>
          </a:xfrm>
        </p:spPr>
        <p:txBody>
          <a:bodyPr/>
          <a:lstStyle/>
          <a:p>
            <a:pPr lvl="0"/>
            <a:endParaRPr lang="it-IT" noProof="0"/>
          </a:p>
        </p:txBody>
      </p:sp>
      <p:sp>
        <p:nvSpPr>
          <p:cNvPr id="5" name="Segnaposto data 4">
            <a:extLst>
              <a:ext uri="{FF2B5EF4-FFF2-40B4-BE49-F238E27FC236}">
                <a16:creationId xmlns:a16="http://schemas.microsoft.com/office/drawing/2014/main" id="{D1DBC651-DCDB-98D2-7350-AF77C289312B}"/>
              </a:ext>
            </a:extLst>
          </p:cNvPr>
          <p:cNvSpPr>
            <a:spLocks noGrp="1"/>
          </p:cNvSpPr>
          <p:nvPr>
            <p:ph type="dt" sz="half" idx="10"/>
          </p:nvPr>
        </p:nvSpPr>
        <p:spPr>
          <a:xfrm>
            <a:off x="685800" y="6324600"/>
            <a:ext cx="1905000" cy="457200"/>
          </a:xfrm>
        </p:spPr>
        <p:txBody>
          <a:bodyPr/>
          <a:lstStyle>
            <a:lvl1pPr>
              <a:defRPr/>
            </a:lvl1pPr>
          </a:lstStyle>
          <a:p>
            <a:pPr>
              <a:defRPr/>
            </a:pPr>
            <a:endParaRPr lang="en-US"/>
          </a:p>
        </p:txBody>
      </p:sp>
      <p:sp>
        <p:nvSpPr>
          <p:cNvPr id="6" name="Segnaposto numero diapositiva 5">
            <a:extLst>
              <a:ext uri="{FF2B5EF4-FFF2-40B4-BE49-F238E27FC236}">
                <a16:creationId xmlns:a16="http://schemas.microsoft.com/office/drawing/2014/main" id="{6FAB51B8-0107-2131-7829-1E853EDD6B71}"/>
              </a:ext>
            </a:extLst>
          </p:cNvPr>
          <p:cNvSpPr>
            <a:spLocks noGrp="1"/>
          </p:cNvSpPr>
          <p:nvPr>
            <p:ph type="sldNum" sz="quarter" idx="11"/>
          </p:nvPr>
        </p:nvSpPr>
        <p:spPr>
          <a:xfrm>
            <a:off x="6553200" y="6324600"/>
            <a:ext cx="1905000" cy="457200"/>
          </a:xfrm>
        </p:spPr>
        <p:txBody>
          <a:bodyPr/>
          <a:lstStyle>
            <a:lvl1pPr>
              <a:defRPr/>
            </a:lvl1pPr>
          </a:lstStyle>
          <a:p>
            <a:pPr>
              <a:defRPr/>
            </a:pPr>
            <a:fld id="{D76A9B9E-67F7-FE43-BAD2-B45782B4DE8E}" type="slidenum">
              <a:rPr lang="en-US" altLang="it-IT"/>
              <a:pPr>
                <a:defRPr/>
              </a:pPr>
              <a:t>‹N›</a:t>
            </a:fld>
            <a:endParaRPr lang="en-US" altLang="it-IT"/>
          </a:p>
        </p:txBody>
      </p:sp>
    </p:spTree>
    <p:extLst>
      <p:ext uri="{BB962C8B-B14F-4D97-AF65-F5344CB8AC3E}">
        <p14:creationId xmlns:p14="http://schemas.microsoft.com/office/powerpoint/2010/main" val="17705735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TwoObj">
  <p:cSld name="Titolo, testo e contenuto 2">
    <p:spTree>
      <p:nvGrpSpPr>
        <p:cNvPr id="1" name=""/>
        <p:cNvGrpSpPr/>
        <p:nvPr/>
      </p:nvGrpSpPr>
      <p:grpSpPr>
        <a:xfrm>
          <a:off x="0" y="0"/>
          <a:ext cx="0" cy="0"/>
          <a:chOff x="0" y="0"/>
          <a:chExt cx="0" cy="0"/>
        </a:xfrm>
      </p:grpSpPr>
      <p:sp>
        <p:nvSpPr>
          <p:cNvPr id="2" name="Titolo 1"/>
          <p:cNvSpPr>
            <a:spLocks noGrp="1"/>
          </p:cNvSpPr>
          <p:nvPr>
            <p:ph type="title"/>
          </p:nvPr>
        </p:nvSpPr>
        <p:spPr>
          <a:xfrm>
            <a:off x="457200" y="457200"/>
            <a:ext cx="8229600" cy="1371600"/>
          </a:xfrm>
        </p:spPr>
        <p:txBody>
          <a:bodyPr/>
          <a:lstStyle/>
          <a:p>
            <a:r>
              <a:rPr lang="it-IT"/>
              <a:t>Fare clic per modificare lo stile del titolo</a:t>
            </a:r>
          </a:p>
        </p:txBody>
      </p:sp>
      <p:sp>
        <p:nvSpPr>
          <p:cNvPr id="3" name="Segnaposto testo 2"/>
          <p:cNvSpPr>
            <a:spLocks noGrp="1"/>
          </p:cNvSpPr>
          <p:nvPr>
            <p:ph type="body" sz="half" idx="1"/>
          </p:nvPr>
        </p:nvSpPr>
        <p:spPr>
          <a:xfrm>
            <a:off x="457200" y="1981200"/>
            <a:ext cx="4038600" cy="38862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quarter" idx="2"/>
          </p:nvPr>
        </p:nvSpPr>
        <p:spPr>
          <a:xfrm>
            <a:off x="4648200" y="1981200"/>
            <a:ext cx="4038600" cy="18669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contenuto 4"/>
          <p:cNvSpPr>
            <a:spLocks noGrp="1"/>
          </p:cNvSpPr>
          <p:nvPr>
            <p:ph sz="quarter" idx="3"/>
          </p:nvPr>
        </p:nvSpPr>
        <p:spPr>
          <a:xfrm>
            <a:off x="4648200" y="4000500"/>
            <a:ext cx="4038600" cy="18669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F41C6272-9B8B-A033-2B3A-B0591C4BFD23}"/>
              </a:ext>
            </a:extLst>
          </p:cNvPr>
          <p:cNvSpPr>
            <a:spLocks noGrp="1"/>
          </p:cNvSpPr>
          <p:nvPr>
            <p:ph type="ftr" sz="quarter" idx="10"/>
          </p:nvPr>
        </p:nvSpPr>
        <p:spPr>
          <a:xfrm>
            <a:off x="3124200" y="6248400"/>
            <a:ext cx="2895600" cy="457200"/>
          </a:xfrm>
        </p:spPr>
        <p:txBody>
          <a:bodyPr/>
          <a:lstStyle>
            <a:lvl1pPr>
              <a:defRPr/>
            </a:lvl1pPr>
          </a:lstStyle>
          <a:p>
            <a:pPr>
              <a:defRPr/>
            </a:pPr>
            <a:endParaRPr lang="it-IT"/>
          </a:p>
        </p:txBody>
      </p:sp>
      <p:sp>
        <p:nvSpPr>
          <p:cNvPr id="7" name="Segnaposto numero diapositiva 6">
            <a:extLst>
              <a:ext uri="{FF2B5EF4-FFF2-40B4-BE49-F238E27FC236}">
                <a16:creationId xmlns:a16="http://schemas.microsoft.com/office/drawing/2014/main" id="{89AEAC45-F9C3-72A8-72F8-ED772BD89F86}"/>
              </a:ext>
            </a:extLst>
          </p:cNvPr>
          <p:cNvSpPr>
            <a:spLocks noGrp="1"/>
          </p:cNvSpPr>
          <p:nvPr>
            <p:ph type="sldNum" sz="quarter" idx="11"/>
          </p:nvPr>
        </p:nvSpPr>
        <p:spPr>
          <a:xfrm>
            <a:off x="6553200" y="6248400"/>
            <a:ext cx="2133600" cy="457200"/>
          </a:xfrm>
        </p:spPr>
        <p:txBody>
          <a:bodyPr/>
          <a:lstStyle>
            <a:lvl1pPr>
              <a:defRPr/>
            </a:lvl1pPr>
          </a:lstStyle>
          <a:p>
            <a:pPr>
              <a:defRPr/>
            </a:pPr>
            <a:fld id="{7CFC0A34-E0DE-264F-BD15-C4B1379915C1}" type="slidenum">
              <a:rPr lang="it-IT" altLang="it-IT"/>
              <a:pPr>
                <a:defRPr/>
              </a:pPr>
              <a:t>‹N›</a:t>
            </a:fld>
            <a:endParaRPr lang="it-IT" altLang="it-IT"/>
          </a:p>
        </p:txBody>
      </p:sp>
      <p:sp>
        <p:nvSpPr>
          <p:cNvPr id="8" name="Segnaposto data 7">
            <a:extLst>
              <a:ext uri="{FF2B5EF4-FFF2-40B4-BE49-F238E27FC236}">
                <a16:creationId xmlns:a16="http://schemas.microsoft.com/office/drawing/2014/main" id="{671C89D8-9611-2F60-DE21-FB8652E2DB57}"/>
              </a:ext>
            </a:extLst>
          </p:cNvPr>
          <p:cNvSpPr>
            <a:spLocks noGrp="1"/>
          </p:cNvSpPr>
          <p:nvPr>
            <p:ph type="dt" sz="half" idx="12"/>
          </p:nvPr>
        </p:nvSpPr>
        <p:spPr>
          <a:xfrm>
            <a:off x="457200" y="6245225"/>
            <a:ext cx="2133600" cy="476250"/>
          </a:xfrm>
        </p:spPr>
        <p:txBody>
          <a:bodyPr/>
          <a:lstStyle>
            <a:lvl1pPr>
              <a:defRPr/>
            </a:lvl1pPr>
          </a:lstStyle>
          <a:p>
            <a:pPr>
              <a:defRPr/>
            </a:pPr>
            <a:endParaRPr lang="it-IT"/>
          </a:p>
        </p:txBody>
      </p:sp>
    </p:spTree>
    <p:extLst>
      <p:ext uri="{BB962C8B-B14F-4D97-AF65-F5344CB8AC3E}">
        <p14:creationId xmlns:p14="http://schemas.microsoft.com/office/powerpoint/2010/main" val="2317708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85800" y="1981200"/>
            <a:ext cx="3810000" cy="41148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981200"/>
            <a:ext cx="3810000" cy="41148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6487DED1-BD90-4B55-097D-83C8A6FB4E17}"/>
              </a:ext>
            </a:extLst>
          </p:cNvPr>
          <p:cNvSpPr>
            <a:spLocks noGrp="1" noChangeArrowheads="1"/>
          </p:cNvSpPr>
          <p:nvPr>
            <p:ph type="dt" sz="half" idx="10"/>
          </p:nvPr>
        </p:nvSpPr>
        <p:spPr>
          <a:ln/>
        </p:spPr>
        <p:txBody>
          <a:bodyPr/>
          <a:lstStyle>
            <a:lvl1pPr>
              <a:defRPr/>
            </a:lvl1pPr>
          </a:lstStyle>
          <a:p>
            <a:pPr>
              <a:defRPr/>
            </a:pPr>
            <a:endParaRPr lang="en-US" altLang="it-IT"/>
          </a:p>
        </p:txBody>
      </p:sp>
      <p:sp>
        <p:nvSpPr>
          <p:cNvPr id="6" name="Rectangle 5">
            <a:extLst>
              <a:ext uri="{FF2B5EF4-FFF2-40B4-BE49-F238E27FC236}">
                <a16:creationId xmlns:a16="http://schemas.microsoft.com/office/drawing/2014/main" id="{BBE5C716-6C49-6107-5887-55F431F3BF9B}"/>
              </a:ext>
            </a:extLst>
          </p:cNvPr>
          <p:cNvSpPr>
            <a:spLocks noGrp="1" noChangeArrowheads="1"/>
          </p:cNvSpPr>
          <p:nvPr>
            <p:ph type="ftr" sz="quarter" idx="11"/>
          </p:nvPr>
        </p:nvSpPr>
        <p:spPr>
          <a:ln/>
        </p:spPr>
        <p:txBody>
          <a:bodyPr/>
          <a:lstStyle>
            <a:lvl1pPr>
              <a:defRPr/>
            </a:lvl1pPr>
          </a:lstStyle>
          <a:p>
            <a:pPr>
              <a:defRPr/>
            </a:pPr>
            <a:endParaRPr lang="en-US" altLang="it-IT"/>
          </a:p>
        </p:txBody>
      </p:sp>
      <p:sp>
        <p:nvSpPr>
          <p:cNvPr id="7" name="Rectangle 6">
            <a:extLst>
              <a:ext uri="{FF2B5EF4-FFF2-40B4-BE49-F238E27FC236}">
                <a16:creationId xmlns:a16="http://schemas.microsoft.com/office/drawing/2014/main" id="{9B49AF59-2CB3-4536-370C-C3823CE46D96}"/>
              </a:ext>
            </a:extLst>
          </p:cNvPr>
          <p:cNvSpPr>
            <a:spLocks noGrp="1" noChangeArrowheads="1"/>
          </p:cNvSpPr>
          <p:nvPr>
            <p:ph type="sldNum" sz="quarter" idx="12"/>
          </p:nvPr>
        </p:nvSpPr>
        <p:spPr>
          <a:ln/>
        </p:spPr>
        <p:txBody>
          <a:bodyPr/>
          <a:lstStyle>
            <a:lvl1pPr>
              <a:defRPr/>
            </a:lvl1pPr>
          </a:lstStyle>
          <a:p>
            <a:pPr>
              <a:defRPr/>
            </a:pPr>
            <a:fld id="{74C837AC-9F06-F24D-9747-E3F538A6F72A}" type="slidenum">
              <a:rPr lang="en-US" altLang="it-IT"/>
              <a:pPr>
                <a:defRPr/>
              </a:pPr>
              <a:t>‹N›</a:t>
            </a:fld>
            <a:endParaRPr lang="en-US" altLang="it-IT"/>
          </a:p>
        </p:txBody>
      </p:sp>
    </p:spTree>
    <p:extLst>
      <p:ext uri="{BB962C8B-B14F-4D97-AF65-F5344CB8AC3E}">
        <p14:creationId xmlns:p14="http://schemas.microsoft.com/office/powerpoint/2010/main" val="4278515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630238" y="365125"/>
            <a:ext cx="7886700" cy="1325563"/>
          </a:xfrm>
        </p:spPr>
        <p:txBody>
          <a:bodyPr/>
          <a:lstStyle/>
          <a:p>
            <a:r>
              <a:rPr lang="it-IT"/>
              <a:t>Fare clic per modificare lo stile del titolo</a:t>
            </a:r>
          </a:p>
        </p:txBody>
      </p:sp>
      <p:sp>
        <p:nvSpPr>
          <p:cNvPr id="3" name="Segnaposto tes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630238" y="2505075"/>
            <a:ext cx="3868737"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29150" y="2505075"/>
            <a:ext cx="3887788"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4">
            <a:extLst>
              <a:ext uri="{FF2B5EF4-FFF2-40B4-BE49-F238E27FC236}">
                <a16:creationId xmlns:a16="http://schemas.microsoft.com/office/drawing/2014/main" id="{3BF64783-B619-C134-B750-D2A168945552}"/>
              </a:ext>
            </a:extLst>
          </p:cNvPr>
          <p:cNvSpPr>
            <a:spLocks noGrp="1" noChangeArrowheads="1"/>
          </p:cNvSpPr>
          <p:nvPr>
            <p:ph type="dt" sz="half" idx="10"/>
          </p:nvPr>
        </p:nvSpPr>
        <p:spPr>
          <a:ln/>
        </p:spPr>
        <p:txBody>
          <a:bodyPr/>
          <a:lstStyle>
            <a:lvl1pPr>
              <a:defRPr/>
            </a:lvl1pPr>
          </a:lstStyle>
          <a:p>
            <a:pPr>
              <a:defRPr/>
            </a:pPr>
            <a:endParaRPr lang="en-US" altLang="it-IT"/>
          </a:p>
        </p:txBody>
      </p:sp>
      <p:sp>
        <p:nvSpPr>
          <p:cNvPr id="8" name="Rectangle 5">
            <a:extLst>
              <a:ext uri="{FF2B5EF4-FFF2-40B4-BE49-F238E27FC236}">
                <a16:creationId xmlns:a16="http://schemas.microsoft.com/office/drawing/2014/main" id="{D847760C-8C16-3A22-554C-B79620EAD518}"/>
              </a:ext>
            </a:extLst>
          </p:cNvPr>
          <p:cNvSpPr>
            <a:spLocks noGrp="1" noChangeArrowheads="1"/>
          </p:cNvSpPr>
          <p:nvPr>
            <p:ph type="ftr" sz="quarter" idx="11"/>
          </p:nvPr>
        </p:nvSpPr>
        <p:spPr>
          <a:ln/>
        </p:spPr>
        <p:txBody>
          <a:bodyPr/>
          <a:lstStyle>
            <a:lvl1pPr>
              <a:defRPr/>
            </a:lvl1pPr>
          </a:lstStyle>
          <a:p>
            <a:pPr>
              <a:defRPr/>
            </a:pPr>
            <a:endParaRPr lang="en-US" altLang="it-IT"/>
          </a:p>
        </p:txBody>
      </p:sp>
      <p:sp>
        <p:nvSpPr>
          <p:cNvPr id="9" name="Rectangle 6">
            <a:extLst>
              <a:ext uri="{FF2B5EF4-FFF2-40B4-BE49-F238E27FC236}">
                <a16:creationId xmlns:a16="http://schemas.microsoft.com/office/drawing/2014/main" id="{D6BB9865-D5BC-1CAF-32EB-6C381992037B}"/>
              </a:ext>
            </a:extLst>
          </p:cNvPr>
          <p:cNvSpPr>
            <a:spLocks noGrp="1" noChangeArrowheads="1"/>
          </p:cNvSpPr>
          <p:nvPr>
            <p:ph type="sldNum" sz="quarter" idx="12"/>
          </p:nvPr>
        </p:nvSpPr>
        <p:spPr>
          <a:ln/>
        </p:spPr>
        <p:txBody>
          <a:bodyPr/>
          <a:lstStyle>
            <a:lvl1pPr>
              <a:defRPr/>
            </a:lvl1pPr>
          </a:lstStyle>
          <a:p>
            <a:pPr>
              <a:defRPr/>
            </a:pPr>
            <a:fld id="{F57512C0-7541-4542-9456-8AC0FB094EBD}" type="slidenum">
              <a:rPr lang="en-US" altLang="it-IT"/>
              <a:pPr>
                <a:defRPr/>
              </a:pPr>
              <a:t>‹N›</a:t>
            </a:fld>
            <a:endParaRPr lang="en-US" altLang="it-IT"/>
          </a:p>
        </p:txBody>
      </p:sp>
    </p:spTree>
    <p:extLst>
      <p:ext uri="{BB962C8B-B14F-4D97-AF65-F5344CB8AC3E}">
        <p14:creationId xmlns:p14="http://schemas.microsoft.com/office/powerpoint/2010/main" val="320380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F4CDD459-6C59-5FA6-ED9E-AA061703C447}"/>
              </a:ext>
            </a:extLst>
          </p:cNvPr>
          <p:cNvSpPr>
            <a:spLocks noGrp="1" noChangeArrowheads="1"/>
          </p:cNvSpPr>
          <p:nvPr>
            <p:ph type="dt" sz="half" idx="10"/>
          </p:nvPr>
        </p:nvSpPr>
        <p:spPr>
          <a:ln/>
        </p:spPr>
        <p:txBody>
          <a:bodyPr/>
          <a:lstStyle>
            <a:lvl1pPr>
              <a:defRPr/>
            </a:lvl1pPr>
          </a:lstStyle>
          <a:p>
            <a:pPr>
              <a:defRPr/>
            </a:pPr>
            <a:endParaRPr lang="en-US" altLang="it-IT"/>
          </a:p>
        </p:txBody>
      </p:sp>
      <p:sp>
        <p:nvSpPr>
          <p:cNvPr id="4" name="Rectangle 5">
            <a:extLst>
              <a:ext uri="{FF2B5EF4-FFF2-40B4-BE49-F238E27FC236}">
                <a16:creationId xmlns:a16="http://schemas.microsoft.com/office/drawing/2014/main" id="{A0E9D909-330B-2BCD-621F-859C27D118B0}"/>
              </a:ext>
            </a:extLst>
          </p:cNvPr>
          <p:cNvSpPr>
            <a:spLocks noGrp="1" noChangeArrowheads="1"/>
          </p:cNvSpPr>
          <p:nvPr>
            <p:ph type="ftr" sz="quarter" idx="11"/>
          </p:nvPr>
        </p:nvSpPr>
        <p:spPr>
          <a:ln/>
        </p:spPr>
        <p:txBody>
          <a:bodyPr/>
          <a:lstStyle>
            <a:lvl1pPr>
              <a:defRPr/>
            </a:lvl1pPr>
          </a:lstStyle>
          <a:p>
            <a:pPr>
              <a:defRPr/>
            </a:pPr>
            <a:endParaRPr lang="en-US" altLang="it-IT"/>
          </a:p>
        </p:txBody>
      </p:sp>
      <p:sp>
        <p:nvSpPr>
          <p:cNvPr id="5" name="Rectangle 6">
            <a:extLst>
              <a:ext uri="{FF2B5EF4-FFF2-40B4-BE49-F238E27FC236}">
                <a16:creationId xmlns:a16="http://schemas.microsoft.com/office/drawing/2014/main" id="{139870D6-8E23-F5A3-FE62-C38626A51F23}"/>
              </a:ext>
            </a:extLst>
          </p:cNvPr>
          <p:cNvSpPr>
            <a:spLocks noGrp="1" noChangeArrowheads="1"/>
          </p:cNvSpPr>
          <p:nvPr>
            <p:ph type="sldNum" sz="quarter" idx="12"/>
          </p:nvPr>
        </p:nvSpPr>
        <p:spPr>
          <a:ln/>
        </p:spPr>
        <p:txBody>
          <a:bodyPr/>
          <a:lstStyle>
            <a:lvl1pPr>
              <a:defRPr/>
            </a:lvl1pPr>
          </a:lstStyle>
          <a:p>
            <a:pPr>
              <a:defRPr/>
            </a:pPr>
            <a:fld id="{CF62FFD5-1EFF-534F-8462-D0A04834E8AD}" type="slidenum">
              <a:rPr lang="en-US" altLang="it-IT"/>
              <a:pPr>
                <a:defRPr/>
              </a:pPr>
              <a:t>‹N›</a:t>
            </a:fld>
            <a:endParaRPr lang="en-US" altLang="it-IT"/>
          </a:p>
        </p:txBody>
      </p:sp>
    </p:spTree>
    <p:extLst>
      <p:ext uri="{BB962C8B-B14F-4D97-AF65-F5344CB8AC3E}">
        <p14:creationId xmlns:p14="http://schemas.microsoft.com/office/powerpoint/2010/main" val="3924101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BA2CF82-A84C-FC2F-5BD2-70B79D67333F}"/>
              </a:ext>
            </a:extLst>
          </p:cNvPr>
          <p:cNvSpPr>
            <a:spLocks noGrp="1" noChangeArrowheads="1"/>
          </p:cNvSpPr>
          <p:nvPr>
            <p:ph type="dt" sz="half" idx="10"/>
          </p:nvPr>
        </p:nvSpPr>
        <p:spPr>
          <a:ln/>
        </p:spPr>
        <p:txBody>
          <a:bodyPr/>
          <a:lstStyle>
            <a:lvl1pPr>
              <a:defRPr/>
            </a:lvl1pPr>
          </a:lstStyle>
          <a:p>
            <a:pPr>
              <a:defRPr/>
            </a:pPr>
            <a:endParaRPr lang="en-US" altLang="it-IT"/>
          </a:p>
        </p:txBody>
      </p:sp>
      <p:sp>
        <p:nvSpPr>
          <p:cNvPr id="3" name="Rectangle 5">
            <a:extLst>
              <a:ext uri="{FF2B5EF4-FFF2-40B4-BE49-F238E27FC236}">
                <a16:creationId xmlns:a16="http://schemas.microsoft.com/office/drawing/2014/main" id="{85E8F3E0-FE1B-69E8-8439-C03586156A24}"/>
              </a:ext>
            </a:extLst>
          </p:cNvPr>
          <p:cNvSpPr>
            <a:spLocks noGrp="1" noChangeArrowheads="1"/>
          </p:cNvSpPr>
          <p:nvPr>
            <p:ph type="ftr" sz="quarter" idx="11"/>
          </p:nvPr>
        </p:nvSpPr>
        <p:spPr>
          <a:ln/>
        </p:spPr>
        <p:txBody>
          <a:bodyPr/>
          <a:lstStyle>
            <a:lvl1pPr>
              <a:defRPr/>
            </a:lvl1pPr>
          </a:lstStyle>
          <a:p>
            <a:pPr>
              <a:defRPr/>
            </a:pPr>
            <a:endParaRPr lang="en-US" altLang="it-IT"/>
          </a:p>
        </p:txBody>
      </p:sp>
      <p:sp>
        <p:nvSpPr>
          <p:cNvPr id="4" name="Rectangle 6">
            <a:extLst>
              <a:ext uri="{FF2B5EF4-FFF2-40B4-BE49-F238E27FC236}">
                <a16:creationId xmlns:a16="http://schemas.microsoft.com/office/drawing/2014/main" id="{6A84EC63-17E2-690B-3220-76B52CEE4628}"/>
              </a:ext>
            </a:extLst>
          </p:cNvPr>
          <p:cNvSpPr>
            <a:spLocks noGrp="1" noChangeArrowheads="1"/>
          </p:cNvSpPr>
          <p:nvPr>
            <p:ph type="sldNum" sz="quarter" idx="12"/>
          </p:nvPr>
        </p:nvSpPr>
        <p:spPr>
          <a:ln/>
        </p:spPr>
        <p:txBody>
          <a:bodyPr/>
          <a:lstStyle>
            <a:lvl1pPr>
              <a:defRPr/>
            </a:lvl1pPr>
          </a:lstStyle>
          <a:p>
            <a:pPr>
              <a:defRPr/>
            </a:pPr>
            <a:fld id="{06BC79AC-CC85-C543-897A-A312F7D2798E}" type="slidenum">
              <a:rPr lang="en-US" altLang="it-IT"/>
              <a:pPr>
                <a:defRPr/>
              </a:pPr>
              <a:t>‹N›</a:t>
            </a:fld>
            <a:endParaRPr lang="en-US" altLang="it-IT"/>
          </a:p>
        </p:txBody>
      </p:sp>
    </p:spTree>
    <p:extLst>
      <p:ext uri="{BB962C8B-B14F-4D97-AF65-F5344CB8AC3E}">
        <p14:creationId xmlns:p14="http://schemas.microsoft.com/office/powerpoint/2010/main" val="2601836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Rectangle 4">
            <a:extLst>
              <a:ext uri="{FF2B5EF4-FFF2-40B4-BE49-F238E27FC236}">
                <a16:creationId xmlns:a16="http://schemas.microsoft.com/office/drawing/2014/main" id="{32E8E37A-F2DD-85A9-73B0-929871DD8327}"/>
              </a:ext>
            </a:extLst>
          </p:cNvPr>
          <p:cNvSpPr>
            <a:spLocks noGrp="1" noChangeArrowheads="1"/>
          </p:cNvSpPr>
          <p:nvPr>
            <p:ph type="dt" sz="half" idx="10"/>
          </p:nvPr>
        </p:nvSpPr>
        <p:spPr>
          <a:ln/>
        </p:spPr>
        <p:txBody>
          <a:bodyPr/>
          <a:lstStyle>
            <a:lvl1pPr>
              <a:defRPr/>
            </a:lvl1pPr>
          </a:lstStyle>
          <a:p>
            <a:pPr>
              <a:defRPr/>
            </a:pPr>
            <a:endParaRPr lang="en-US" altLang="it-IT"/>
          </a:p>
        </p:txBody>
      </p:sp>
      <p:sp>
        <p:nvSpPr>
          <p:cNvPr id="6" name="Rectangle 5">
            <a:extLst>
              <a:ext uri="{FF2B5EF4-FFF2-40B4-BE49-F238E27FC236}">
                <a16:creationId xmlns:a16="http://schemas.microsoft.com/office/drawing/2014/main" id="{383456A5-B754-A741-428F-5CDFF417D7FD}"/>
              </a:ext>
            </a:extLst>
          </p:cNvPr>
          <p:cNvSpPr>
            <a:spLocks noGrp="1" noChangeArrowheads="1"/>
          </p:cNvSpPr>
          <p:nvPr>
            <p:ph type="ftr" sz="quarter" idx="11"/>
          </p:nvPr>
        </p:nvSpPr>
        <p:spPr>
          <a:ln/>
        </p:spPr>
        <p:txBody>
          <a:bodyPr/>
          <a:lstStyle>
            <a:lvl1pPr>
              <a:defRPr/>
            </a:lvl1pPr>
          </a:lstStyle>
          <a:p>
            <a:pPr>
              <a:defRPr/>
            </a:pPr>
            <a:endParaRPr lang="en-US" altLang="it-IT"/>
          </a:p>
        </p:txBody>
      </p:sp>
      <p:sp>
        <p:nvSpPr>
          <p:cNvPr id="7" name="Rectangle 6">
            <a:extLst>
              <a:ext uri="{FF2B5EF4-FFF2-40B4-BE49-F238E27FC236}">
                <a16:creationId xmlns:a16="http://schemas.microsoft.com/office/drawing/2014/main" id="{C07BDE78-0F7F-9C6E-6C33-7886FD227F42}"/>
              </a:ext>
            </a:extLst>
          </p:cNvPr>
          <p:cNvSpPr>
            <a:spLocks noGrp="1" noChangeArrowheads="1"/>
          </p:cNvSpPr>
          <p:nvPr>
            <p:ph type="sldNum" sz="quarter" idx="12"/>
          </p:nvPr>
        </p:nvSpPr>
        <p:spPr>
          <a:ln/>
        </p:spPr>
        <p:txBody>
          <a:bodyPr/>
          <a:lstStyle>
            <a:lvl1pPr>
              <a:defRPr/>
            </a:lvl1pPr>
          </a:lstStyle>
          <a:p>
            <a:pPr>
              <a:defRPr/>
            </a:pPr>
            <a:fld id="{5F21AB34-BCA1-C24A-8AE8-01AB82C22023}" type="slidenum">
              <a:rPr lang="en-US" altLang="it-IT"/>
              <a:pPr>
                <a:defRPr/>
              </a:pPr>
              <a:t>‹N›</a:t>
            </a:fld>
            <a:endParaRPr lang="en-US" altLang="it-IT"/>
          </a:p>
        </p:txBody>
      </p:sp>
    </p:spTree>
    <p:extLst>
      <p:ext uri="{BB962C8B-B14F-4D97-AF65-F5344CB8AC3E}">
        <p14:creationId xmlns:p14="http://schemas.microsoft.com/office/powerpoint/2010/main" val="3438675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Rectangle 4">
            <a:extLst>
              <a:ext uri="{FF2B5EF4-FFF2-40B4-BE49-F238E27FC236}">
                <a16:creationId xmlns:a16="http://schemas.microsoft.com/office/drawing/2014/main" id="{D2DBE23C-BBED-AB54-4B6E-A36CAAA92B25}"/>
              </a:ext>
            </a:extLst>
          </p:cNvPr>
          <p:cNvSpPr>
            <a:spLocks noGrp="1" noChangeArrowheads="1"/>
          </p:cNvSpPr>
          <p:nvPr>
            <p:ph type="dt" sz="half" idx="10"/>
          </p:nvPr>
        </p:nvSpPr>
        <p:spPr>
          <a:ln/>
        </p:spPr>
        <p:txBody>
          <a:bodyPr/>
          <a:lstStyle>
            <a:lvl1pPr>
              <a:defRPr/>
            </a:lvl1pPr>
          </a:lstStyle>
          <a:p>
            <a:pPr>
              <a:defRPr/>
            </a:pPr>
            <a:endParaRPr lang="en-US" altLang="it-IT"/>
          </a:p>
        </p:txBody>
      </p:sp>
      <p:sp>
        <p:nvSpPr>
          <p:cNvPr id="6" name="Rectangle 5">
            <a:extLst>
              <a:ext uri="{FF2B5EF4-FFF2-40B4-BE49-F238E27FC236}">
                <a16:creationId xmlns:a16="http://schemas.microsoft.com/office/drawing/2014/main" id="{930D83E0-8251-1C1A-3BF8-B073D2A3AB58}"/>
              </a:ext>
            </a:extLst>
          </p:cNvPr>
          <p:cNvSpPr>
            <a:spLocks noGrp="1" noChangeArrowheads="1"/>
          </p:cNvSpPr>
          <p:nvPr>
            <p:ph type="ftr" sz="quarter" idx="11"/>
          </p:nvPr>
        </p:nvSpPr>
        <p:spPr>
          <a:ln/>
        </p:spPr>
        <p:txBody>
          <a:bodyPr/>
          <a:lstStyle>
            <a:lvl1pPr>
              <a:defRPr/>
            </a:lvl1pPr>
          </a:lstStyle>
          <a:p>
            <a:pPr>
              <a:defRPr/>
            </a:pPr>
            <a:endParaRPr lang="en-US" altLang="it-IT"/>
          </a:p>
        </p:txBody>
      </p:sp>
      <p:sp>
        <p:nvSpPr>
          <p:cNvPr id="7" name="Rectangle 6">
            <a:extLst>
              <a:ext uri="{FF2B5EF4-FFF2-40B4-BE49-F238E27FC236}">
                <a16:creationId xmlns:a16="http://schemas.microsoft.com/office/drawing/2014/main" id="{D4BA6F2B-67E7-7E0A-8731-BA769F84F709}"/>
              </a:ext>
            </a:extLst>
          </p:cNvPr>
          <p:cNvSpPr>
            <a:spLocks noGrp="1" noChangeArrowheads="1"/>
          </p:cNvSpPr>
          <p:nvPr>
            <p:ph type="sldNum" sz="quarter" idx="12"/>
          </p:nvPr>
        </p:nvSpPr>
        <p:spPr>
          <a:ln/>
        </p:spPr>
        <p:txBody>
          <a:bodyPr/>
          <a:lstStyle>
            <a:lvl1pPr>
              <a:defRPr/>
            </a:lvl1pPr>
          </a:lstStyle>
          <a:p>
            <a:pPr>
              <a:defRPr/>
            </a:pPr>
            <a:fld id="{DB436C0A-81FA-C747-B865-383602EFD4B9}" type="slidenum">
              <a:rPr lang="en-US" altLang="it-IT"/>
              <a:pPr>
                <a:defRPr/>
              </a:pPr>
              <a:t>‹N›</a:t>
            </a:fld>
            <a:endParaRPr lang="en-US" altLang="it-IT"/>
          </a:p>
        </p:txBody>
      </p:sp>
    </p:spTree>
    <p:extLst>
      <p:ext uri="{BB962C8B-B14F-4D97-AF65-F5344CB8AC3E}">
        <p14:creationId xmlns:p14="http://schemas.microsoft.com/office/powerpoint/2010/main" val="1537394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3.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EEEA373-4C5B-AC0A-6973-F6BCBBDEC100}"/>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it-IT"/>
              <a:t>Click to edit Master title style</a:t>
            </a:r>
          </a:p>
        </p:txBody>
      </p:sp>
      <p:sp>
        <p:nvSpPr>
          <p:cNvPr id="1027" name="Rectangle 3">
            <a:extLst>
              <a:ext uri="{FF2B5EF4-FFF2-40B4-BE49-F238E27FC236}">
                <a16:creationId xmlns:a16="http://schemas.microsoft.com/office/drawing/2014/main" id="{37F4698D-A18B-1FE6-25F4-7652B6EDACCB}"/>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Click to 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p>
        </p:txBody>
      </p:sp>
      <p:sp>
        <p:nvSpPr>
          <p:cNvPr id="1028" name="Rectangle 4">
            <a:extLst>
              <a:ext uri="{FF2B5EF4-FFF2-40B4-BE49-F238E27FC236}">
                <a16:creationId xmlns:a16="http://schemas.microsoft.com/office/drawing/2014/main" id="{33FFEB05-5047-BE27-3F96-282C7C00DE9C}"/>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a:latin typeface="Times New Roman" panose="02020603050405020304" pitchFamily="18" charset="0"/>
              </a:defRPr>
            </a:lvl1pPr>
          </a:lstStyle>
          <a:p>
            <a:pPr>
              <a:defRPr/>
            </a:pPr>
            <a:endParaRPr lang="en-US" altLang="it-IT"/>
          </a:p>
        </p:txBody>
      </p:sp>
      <p:sp>
        <p:nvSpPr>
          <p:cNvPr id="1029" name="Rectangle 5">
            <a:extLst>
              <a:ext uri="{FF2B5EF4-FFF2-40B4-BE49-F238E27FC236}">
                <a16:creationId xmlns:a16="http://schemas.microsoft.com/office/drawing/2014/main" id="{7BAD6683-4664-9575-30FE-8175F7B44F1A}"/>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a:latin typeface="Times New Roman" panose="02020603050405020304" pitchFamily="18" charset="0"/>
              </a:defRPr>
            </a:lvl1pPr>
          </a:lstStyle>
          <a:p>
            <a:pPr>
              <a:defRPr/>
            </a:pPr>
            <a:endParaRPr lang="en-US" altLang="it-IT"/>
          </a:p>
        </p:txBody>
      </p:sp>
      <p:sp>
        <p:nvSpPr>
          <p:cNvPr id="1030" name="Rectangle 6">
            <a:extLst>
              <a:ext uri="{FF2B5EF4-FFF2-40B4-BE49-F238E27FC236}">
                <a16:creationId xmlns:a16="http://schemas.microsoft.com/office/drawing/2014/main" id="{C55FDB90-B858-64B4-3830-829D99107E68}"/>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a:latin typeface="Times New Roman" panose="02020603050405020304" pitchFamily="18" charset="0"/>
              </a:defRPr>
            </a:lvl1pPr>
          </a:lstStyle>
          <a:p>
            <a:pPr>
              <a:defRPr/>
            </a:pPr>
            <a:fld id="{E10DBA51-4261-DE40-901A-03FE35633A5A}" type="slidenum">
              <a:rPr lang="en-US" altLang="it-IT"/>
              <a:pPr>
                <a:defRPr/>
              </a:pPr>
              <a:t>‹N›</a:t>
            </a:fld>
            <a:endParaRPr lang="en-US" altLang="it-IT"/>
          </a:p>
        </p:txBody>
      </p:sp>
    </p:spTree>
  </p:cSld>
  <p:clrMap bg1="lt1" tx1="dk1" bg2="lt2" tx2="dk2" accent1="accent1" accent2="accent2" accent3="accent3" accent4="accent4" accent5="accent5" accent6="accent6" hlink="hlink" folHlink="folHlink"/>
  <p:sldLayoutIdLst>
    <p:sldLayoutId id="2147485515" r:id="rId1"/>
    <p:sldLayoutId id="2147485516" r:id="rId2"/>
    <p:sldLayoutId id="2147485517" r:id="rId3"/>
    <p:sldLayoutId id="2147485518" r:id="rId4"/>
    <p:sldLayoutId id="2147485519" r:id="rId5"/>
    <p:sldLayoutId id="2147485520" r:id="rId6"/>
    <p:sldLayoutId id="2147485521" r:id="rId7"/>
    <p:sldLayoutId id="2147485522" r:id="rId8"/>
    <p:sldLayoutId id="2147485523" r:id="rId9"/>
    <p:sldLayoutId id="2147485524" r:id="rId10"/>
    <p:sldLayoutId id="2147485525" r:id="rId11"/>
    <p:sldLayoutId id="2147485527" r:id="rId12"/>
    <p:sldLayoutId id="2147485526" r:id="rId13"/>
    <p:sldLayoutId id="2147485528" r:id="rId14"/>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3C660A47-EA06-9E86-C38A-6BCA199AC8F9}"/>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053263" y="1757363"/>
            <a:ext cx="2090737" cy="465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6387" name="Picture 3" descr="C:\Users\Gaetano\Desktop\Varie\Loghi\idm_ita.png">
            <a:extLst>
              <a:ext uri="{FF2B5EF4-FFF2-40B4-BE49-F238E27FC236}">
                <a16:creationId xmlns:a16="http://schemas.microsoft.com/office/drawing/2014/main" id="{978151A5-DFDC-90BF-723A-E26F7A31CDB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573088" y="339725"/>
            <a:ext cx="3036887"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descr="C:\Users\Gaetano\Desktop\Varie\Loghi\mes.png">
            <a:extLst>
              <a:ext uri="{FF2B5EF4-FFF2-40B4-BE49-F238E27FC236}">
                <a16:creationId xmlns:a16="http://schemas.microsoft.com/office/drawing/2014/main" id="{704714F3-7A95-BCB9-1CFE-9125BE548F38}"/>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976813" y="593725"/>
            <a:ext cx="3644900"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529" r:id="rId1"/>
    <p:sldLayoutId id="2147485530" r:id="rId2"/>
    <p:sldLayoutId id="2147485531" r:id="rId3"/>
    <p:sldLayoutId id="2147485532" r:id="rId4"/>
    <p:sldLayoutId id="2147485533" r:id="rId5"/>
    <p:sldLayoutId id="2147485534" r:id="rId6"/>
    <p:sldLayoutId id="2147485535" r:id="rId7"/>
    <p:sldLayoutId id="2147485536" r:id="rId8"/>
    <p:sldLayoutId id="2147485537" r:id="rId9"/>
    <p:sldLayoutId id="2147485538" r:id="rId10"/>
    <p:sldLayoutId id="2147485539" r:id="rId11"/>
  </p:sldLayoutIdLst>
  <p:txStyles>
    <p:titleStyle>
      <a:lvl1pPr algn="ctr" rtl="0" eaLnBrk="0" fontAlgn="base" hangingPunct="0">
        <a:spcBef>
          <a:spcPct val="0"/>
        </a:spcBef>
        <a:spcAft>
          <a:spcPct val="0"/>
        </a:spcAft>
        <a:defRPr sz="3100" kern="1200">
          <a:solidFill>
            <a:schemeClr val="tx1"/>
          </a:solidFill>
          <a:latin typeface="+mj-lt"/>
          <a:ea typeface="+mj-ea"/>
          <a:cs typeface="+mj-cs"/>
        </a:defRPr>
      </a:lvl1pPr>
      <a:lvl2pPr algn="ctr" rtl="0" eaLnBrk="0" fontAlgn="base" hangingPunct="0">
        <a:spcBef>
          <a:spcPct val="0"/>
        </a:spcBef>
        <a:spcAft>
          <a:spcPct val="0"/>
        </a:spcAft>
        <a:defRPr sz="3100">
          <a:solidFill>
            <a:schemeClr val="tx1"/>
          </a:solidFill>
          <a:latin typeface="Calibri" pitchFamily="34" charset="0"/>
        </a:defRPr>
      </a:lvl2pPr>
      <a:lvl3pPr algn="ctr" rtl="0" eaLnBrk="0" fontAlgn="base" hangingPunct="0">
        <a:spcBef>
          <a:spcPct val="0"/>
        </a:spcBef>
        <a:spcAft>
          <a:spcPct val="0"/>
        </a:spcAft>
        <a:defRPr sz="3100">
          <a:solidFill>
            <a:schemeClr val="tx1"/>
          </a:solidFill>
          <a:latin typeface="Calibri" pitchFamily="34" charset="0"/>
        </a:defRPr>
      </a:lvl3pPr>
      <a:lvl4pPr algn="ctr" rtl="0" eaLnBrk="0" fontAlgn="base" hangingPunct="0">
        <a:spcBef>
          <a:spcPct val="0"/>
        </a:spcBef>
        <a:spcAft>
          <a:spcPct val="0"/>
        </a:spcAft>
        <a:defRPr sz="3100">
          <a:solidFill>
            <a:schemeClr val="tx1"/>
          </a:solidFill>
          <a:latin typeface="Calibri" pitchFamily="34" charset="0"/>
        </a:defRPr>
      </a:lvl4pPr>
      <a:lvl5pPr algn="ctr" rtl="0" eaLnBrk="0" fontAlgn="base" hangingPunct="0">
        <a:spcBef>
          <a:spcPct val="0"/>
        </a:spcBef>
        <a:spcAft>
          <a:spcPct val="0"/>
        </a:spcAft>
        <a:defRPr sz="3100">
          <a:solidFill>
            <a:schemeClr val="tx1"/>
          </a:solidFill>
          <a:latin typeface="Calibri" pitchFamily="34" charset="0"/>
        </a:defRPr>
      </a:lvl5pPr>
      <a:lvl6pPr marL="321457" algn="ctr" rtl="0" fontAlgn="base">
        <a:spcBef>
          <a:spcPct val="0"/>
        </a:spcBef>
        <a:spcAft>
          <a:spcPct val="0"/>
        </a:spcAft>
        <a:defRPr sz="3100">
          <a:solidFill>
            <a:schemeClr val="tx1"/>
          </a:solidFill>
          <a:latin typeface="Calibri" pitchFamily="34" charset="0"/>
        </a:defRPr>
      </a:lvl6pPr>
      <a:lvl7pPr marL="642915" algn="ctr" rtl="0" fontAlgn="base">
        <a:spcBef>
          <a:spcPct val="0"/>
        </a:spcBef>
        <a:spcAft>
          <a:spcPct val="0"/>
        </a:spcAft>
        <a:defRPr sz="3100">
          <a:solidFill>
            <a:schemeClr val="tx1"/>
          </a:solidFill>
          <a:latin typeface="Calibri" pitchFamily="34" charset="0"/>
        </a:defRPr>
      </a:lvl7pPr>
      <a:lvl8pPr marL="964372" algn="ctr" rtl="0" fontAlgn="base">
        <a:spcBef>
          <a:spcPct val="0"/>
        </a:spcBef>
        <a:spcAft>
          <a:spcPct val="0"/>
        </a:spcAft>
        <a:defRPr sz="3100">
          <a:solidFill>
            <a:schemeClr val="tx1"/>
          </a:solidFill>
          <a:latin typeface="Calibri" pitchFamily="34" charset="0"/>
        </a:defRPr>
      </a:lvl8pPr>
      <a:lvl9pPr marL="1285829" algn="ctr" rtl="0" fontAlgn="base">
        <a:spcBef>
          <a:spcPct val="0"/>
        </a:spcBef>
        <a:spcAft>
          <a:spcPct val="0"/>
        </a:spcAft>
        <a:defRPr sz="3100">
          <a:solidFill>
            <a:schemeClr val="tx1"/>
          </a:solidFill>
          <a:latin typeface="Calibri" pitchFamily="34" charset="0"/>
        </a:defRPr>
      </a:lvl9pPr>
    </p:titleStyle>
    <p:bodyStyle>
      <a:lvl1pPr marL="239713" indent="-239713" algn="l"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n-ea"/>
          <a:cs typeface="+mn-cs"/>
        </a:defRPr>
      </a:lvl1pPr>
      <a:lvl2pPr marL="522288" indent="-200025"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2pPr>
      <a:lvl3pPr marL="803275" indent="-160338" algn="l" rtl="0" eaLnBrk="0" fontAlgn="base" hangingPunct="0">
        <a:spcBef>
          <a:spcPct val="20000"/>
        </a:spcBef>
        <a:spcAft>
          <a:spcPct val="0"/>
        </a:spcAft>
        <a:buFont typeface="Arial" panose="020B0604020202020204" pitchFamily="34" charset="0"/>
        <a:buChar char="•"/>
        <a:defRPr sz="1700" kern="1200">
          <a:solidFill>
            <a:schemeClr val="tx1"/>
          </a:solidFill>
          <a:latin typeface="+mn-lt"/>
          <a:ea typeface="+mn-ea"/>
          <a:cs typeface="+mn-cs"/>
        </a:defRPr>
      </a:lvl3pPr>
      <a:lvl4pPr marL="1123950" indent="-160338"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1446213" indent="-160338"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1768015" indent="-160729" algn="l" defTabSz="64291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89473" indent="-160729" algn="l" defTabSz="64291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10930" indent="-160729" algn="l" defTabSz="64291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32387" indent="-160729" algn="l" defTabSz="642915"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it-IT"/>
      </a:defPPr>
      <a:lvl1pPr marL="0" algn="l" defTabSz="642915" rtl="0" eaLnBrk="1" latinLnBrk="0" hangingPunct="1">
        <a:defRPr sz="1300" kern="1200">
          <a:solidFill>
            <a:schemeClr val="tx1"/>
          </a:solidFill>
          <a:latin typeface="+mn-lt"/>
          <a:ea typeface="+mn-ea"/>
          <a:cs typeface="+mn-cs"/>
        </a:defRPr>
      </a:lvl1pPr>
      <a:lvl2pPr marL="321457" algn="l" defTabSz="642915" rtl="0" eaLnBrk="1" latinLnBrk="0" hangingPunct="1">
        <a:defRPr sz="1300" kern="1200">
          <a:solidFill>
            <a:schemeClr val="tx1"/>
          </a:solidFill>
          <a:latin typeface="+mn-lt"/>
          <a:ea typeface="+mn-ea"/>
          <a:cs typeface="+mn-cs"/>
        </a:defRPr>
      </a:lvl2pPr>
      <a:lvl3pPr marL="642915" algn="l" defTabSz="642915" rtl="0" eaLnBrk="1" latinLnBrk="0" hangingPunct="1">
        <a:defRPr sz="1300" kern="1200">
          <a:solidFill>
            <a:schemeClr val="tx1"/>
          </a:solidFill>
          <a:latin typeface="+mn-lt"/>
          <a:ea typeface="+mn-ea"/>
          <a:cs typeface="+mn-cs"/>
        </a:defRPr>
      </a:lvl3pPr>
      <a:lvl4pPr marL="964372" algn="l" defTabSz="642915" rtl="0" eaLnBrk="1" latinLnBrk="0" hangingPunct="1">
        <a:defRPr sz="1300" kern="1200">
          <a:solidFill>
            <a:schemeClr val="tx1"/>
          </a:solidFill>
          <a:latin typeface="+mn-lt"/>
          <a:ea typeface="+mn-ea"/>
          <a:cs typeface="+mn-cs"/>
        </a:defRPr>
      </a:lvl4pPr>
      <a:lvl5pPr marL="1285829" algn="l" defTabSz="642915" rtl="0" eaLnBrk="1" latinLnBrk="0" hangingPunct="1">
        <a:defRPr sz="1300" kern="1200">
          <a:solidFill>
            <a:schemeClr val="tx1"/>
          </a:solidFill>
          <a:latin typeface="+mn-lt"/>
          <a:ea typeface="+mn-ea"/>
          <a:cs typeface="+mn-cs"/>
        </a:defRPr>
      </a:lvl5pPr>
      <a:lvl6pPr marL="1607287" algn="l" defTabSz="642915" rtl="0" eaLnBrk="1" latinLnBrk="0" hangingPunct="1">
        <a:defRPr sz="1300" kern="1200">
          <a:solidFill>
            <a:schemeClr val="tx1"/>
          </a:solidFill>
          <a:latin typeface="+mn-lt"/>
          <a:ea typeface="+mn-ea"/>
          <a:cs typeface="+mn-cs"/>
        </a:defRPr>
      </a:lvl6pPr>
      <a:lvl7pPr marL="1928744" algn="l" defTabSz="642915" rtl="0" eaLnBrk="1" latinLnBrk="0" hangingPunct="1">
        <a:defRPr sz="1300" kern="1200">
          <a:solidFill>
            <a:schemeClr val="tx1"/>
          </a:solidFill>
          <a:latin typeface="+mn-lt"/>
          <a:ea typeface="+mn-ea"/>
          <a:cs typeface="+mn-cs"/>
        </a:defRPr>
      </a:lvl7pPr>
      <a:lvl8pPr marL="2250201" algn="l" defTabSz="642915" rtl="0" eaLnBrk="1" latinLnBrk="0" hangingPunct="1">
        <a:defRPr sz="1300" kern="1200">
          <a:solidFill>
            <a:schemeClr val="tx1"/>
          </a:solidFill>
          <a:latin typeface="+mn-lt"/>
          <a:ea typeface="+mn-ea"/>
          <a:cs typeface="+mn-cs"/>
        </a:defRPr>
      </a:lvl8pPr>
      <a:lvl9pPr marL="2571659" algn="l" defTabSz="642915"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Segnaposto titolo 1">
            <a:extLst>
              <a:ext uri="{FF2B5EF4-FFF2-40B4-BE49-F238E27FC236}">
                <a16:creationId xmlns:a16="http://schemas.microsoft.com/office/drawing/2014/main" id="{5E37E012-F88F-9D8C-58AF-788A73906B7E}"/>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28675" name="Segnaposto testo 2">
            <a:extLst>
              <a:ext uri="{FF2B5EF4-FFF2-40B4-BE49-F238E27FC236}">
                <a16:creationId xmlns:a16="http://schemas.microsoft.com/office/drawing/2014/main" id="{0F0F0709-E787-0EF3-E5D6-92E6DBF5D809}"/>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4" name="Segnaposto data 3">
            <a:extLst>
              <a:ext uri="{FF2B5EF4-FFF2-40B4-BE49-F238E27FC236}">
                <a16:creationId xmlns:a16="http://schemas.microsoft.com/office/drawing/2014/main" id="{F9349EAE-27FB-16FA-F6E1-064486A132CF}"/>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spcBef>
                <a:spcPct val="20000"/>
              </a:spcBef>
              <a:buClr>
                <a:schemeClr val="accent1"/>
              </a:buClr>
              <a:buFont typeface="Symbol" pitchFamily="18" charset="2"/>
              <a:buNone/>
              <a:defRPr sz="1200">
                <a:solidFill>
                  <a:schemeClr val="tx1">
                    <a:tint val="75000"/>
                  </a:schemeClr>
                </a:solidFill>
                <a:latin typeface="Arial" charset="0"/>
                <a:sym typeface="Symbol" pitchFamily="18" charset="2"/>
              </a:defRPr>
            </a:lvl1pPr>
          </a:lstStyle>
          <a:p>
            <a:pPr>
              <a:defRPr/>
            </a:pPr>
            <a:endParaRPr lang="en-GB"/>
          </a:p>
        </p:txBody>
      </p:sp>
      <p:sp>
        <p:nvSpPr>
          <p:cNvPr id="5" name="Segnaposto piè di pagina 4">
            <a:extLst>
              <a:ext uri="{FF2B5EF4-FFF2-40B4-BE49-F238E27FC236}">
                <a16:creationId xmlns:a16="http://schemas.microsoft.com/office/drawing/2014/main" id="{3CAC4021-13B0-14C8-4D4C-0A75BD14EF8D}"/>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spcBef>
                <a:spcPct val="20000"/>
              </a:spcBef>
              <a:buClr>
                <a:schemeClr val="accent1"/>
              </a:buClr>
              <a:buFont typeface="Symbol" pitchFamily="18" charset="2"/>
              <a:buNone/>
              <a:defRPr sz="1200">
                <a:solidFill>
                  <a:schemeClr val="tx1">
                    <a:tint val="75000"/>
                  </a:schemeClr>
                </a:solidFill>
                <a:latin typeface="Arial" charset="0"/>
                <a:sym typeface="Symbol" pitchFamily="18" charset="2"/>
              </a:defRPr>
            </a:lvl1pPr>
          </a:lstStyle>
          <a:p>
            <a:pPr>
              <a:defRPr/>
            </a:pPr>
            <a:endParaRPr lang="en-GB"/>
          </a:p>
        </p:txBody>
      </p:sp>
      <p:sp>
        <p:nvSpPr>
          <p:cNvPr id="6" name="Segnaposto numero diapositiva 5">
            <a:extLst>
              <a:ext uri="{FF2B5EF4-FFF2-40B4-BE49-F238E27FC236}">
                <a16:creationId xmlns:a16="http://schemas.microsoft.com/office/drawing/2014/main" id="{CBCBDD4A-0AA9-3401-84B6-D934297CCA14}"/>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spcBef>
                <a:spcPct val="20000"/>
              </a:spcBef>
              <a:buClr>
                <a:schemeClr val="accent1"/>
              </a:buClr>
              <a:buFont typeface="Symbol" pitchFamily="2" charset="2"/>
              <a:buNone/>
              <a:defRPr sz="1200">
                <a:solidFill>
                  <a:srgbClr val="898989"/>
                </a:solidFill>
              </a:defRPr>
            </a:lvl1pPr>
          </a:lstStyle>
          <a:p>
            <a:pPr>
              <a:defRPr/>
            </a:pPr>
            <a:fld id="{4F57F4D4-6577-CC4D-905C-78F16AA51304}" type="slidenum">
              <a:rPr lang="en-GB" altLang="it-IT"/>
              <a:pPr>
                <a:defRPr/>
              </a:pPr>
              <a:t>‹N›</a:t>
            </a:fld>
            <a:endParaRPr lang="en-GB" altLang="it-IT"/>
          </a:p>
        </p:txBody>
      </p:sp>
    </p:spTree>
  </p:cSld>
  <p:clrMap bg1="lt1" tx1="dk1" bg2="lt2" tx2="dk2" accent1="accent1" accent2="accent2" accent3="accent3" accent4="accent4" accent5="accent5" accent6="accent6" hlink="hlink" folHlink="folHlink"/>
  <p:sldLayoutIdLst>
    <p:sldLayoutId id="2147485540" r:id="rId1"/>
    <p:sldLayoutId id="2147485541" r:id="rId2"/>
    <p:sldLayoutId id="2147485542" r:id="rId3"/>
    <p:sldLayoutId id="2147485543" r:id="rId4"/>
    <p:sldLayoutId id="2147485544" r:id="rId5"/>
    <p:sldLayoutId id="2147485545" r:id="rId6"/>
    <p:sldLayoutId id="2147485546" r:id="rId7"/>
    <p:sldLayoutId id="2147485547" r:id="rId8"/>
    <p:sldLayoutId id="2147485548" r:id="rId9"/>
    <p:sldLayoutId id="2147485549" r:id="rId10"/>
    <p:sldLayoutId id="2147485550" r:id="rId11"/>
    <p:sldLayoutId id="2147485551" r:id="rId12"/>
    <p:sldLayoutId id="2147485552" r:id="rId1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c.seghieri@santannapisa.it" TargetMode="Externa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3.emf"/><Relationship Id="rId5" Type="http://schemas.openxmlformats.org/officeDocument/2006/relationships/oleObject" Target="../embeddings/oleObject4.bin"/><Relationship Id="rId4" Type="http://schemas.openxmlformats.org/officeDocument/2006/relationships/image" Target="../media/image12.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6.emf"/><Relationship Id="rId4"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5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16.emf"/><Relationship Id="rId4" Type="http://schemas.openxmlformats.org/officeDocument/2006/relationships/oleObject" Target="../embeddings/oleObject8.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9.bin"/><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oleObject" Target="../embeddings/oleObject10.bin"/><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oleObject" Target="../embeddings/oleObject11.bin"/><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oleObject" Target="../embeddings/oleObject12.bin"/><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oleObject" Target="../embeddings/oleObject13.bin"/><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oleObject" Target="../embeddings/oleObject14.bin"/><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oleObject" Target="../embeddings/oleObject15.bin"/><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3">
            <a:extLst>
              <a:ext uri="{FF2B5EF4-FFF2-40B4-BE49-F238E27FC236}">
                <a16:creationId xmlns:a16="http://schemas.microsoft.com/office/drawing/2014/main" id="{B0C91EDE-97C5-9127-994A-DAFC569F922B}"/>
              </a:ext>
            </a:extLst>
          </p:cNvPr>
          <p:cNvSpPr>
            <a:spLocks/>
          </p:cNvSpPr>
          <p:nvPr/>
        </p:nvSpPr>
        <p:spPr bwMode="auto">
          <a:xfrm>
            <a:off x="1281113" y="1003300"/>
            <a:ext cx="684530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4288" tIns="32144" rIns="64288" bIns="32144"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Clr>
                <a:srgbClr val="4F81BD"/>
              </a:buClr>
              <a:buFont typeface="Symbol" pitchFamily="2" charset="2"/>
              <a:buNone/>
            </a:pPr>
            <a:r>
              <a:rPr lang="en-CA" altLang="it-IT" sz="4000" b="1" dirty="0">
                <a:solidFill>
                  <a:srgbClr val="0070C0"/>
                </a:solidFill>
                <a:latin typeface="Avenir" panose="02000503020000020003" pitchFamily="2" charset="0"/>
                <a:sym typeface="Symbol" pitchFamily="2" charset="2"/>
              </a:rPr>
              <a:t>Applied Statistical Modelling 1</a:t>
            </a:r>
          </a:p>
          <a:p>
            <a:pPr algn="ctr" eaLnBrk="1" hangingPunct="1">
              <a:spcBef>
                <a:spcPct val="0"/>
              </a:spcBef>
              <a:buClr>
                <a:srgbClr val="4F81BD"/>
              </a:buClr>
              <a:buFont typeface="Symbol" pitchFamily="2" charset="2"/>
              <a:buNone/>
            </a:pPr>
            <a:r>
              <a:rPr lang="en-CA" altLang="it-IT" sz="4000" b="1" dirty="0">
                <a:solidFill>
                  <a:srgbClr val="0070C0"/>
                </a:solidFill>
                <a:latin typeface="Avenir" panose="02000503020000020003" pitchFamily="2" charset="0"/>
                <a:sym typeface="Symbol" pitchFamily="2" charset="2"/>
              </a:rPr>
              <a:t> </a:t>
            </a:r>
          </a:p>
          <a:p>
            <a:pPr algn="ctr" eaLnBrk="1" hangingPunct="1">
              <a:spcBef>
                <a:spcPct val="0"/>
              </a:spcBef>
              <a:buClr>
                <a:srgbClr val="4F81BD"/>
              </a:buClr>
              <a:buFont typeface="Symbol" pitchFamily="2" charset="2"/>
              <a:buNone/>
            </a:pPr>
            <a:r>
              <a:rPr lang="en-CA" altLang="it-IT" sz="4000" b="1" dirty="0">
                <a:solidFill>
                  <a:srgbClr val="0070C0"/>
                </a:solidFill>
                <a:latin typeface="Avenir" panose="02000503020000020003" pitchFamily="2" charset="0"/>
                <a:sym typeface="Symbol" pitchFamily="2" charset="2"/>
              </a:rPr>
              <a:t>Linear Regression</a:t>
            </a:r>
          </a:p>
        </p:txBody>
      </p:sp>
      <p:sp>
        <p:nvSpPr>
          <p:cNvPr id="45058" name="CasellaDiTesto 2">
            <a:extLst>
              <a:ext uri="{FF2B5EF4-FFF2-40B4-BE49-F238E27FC236}">
                <a16:creationId xmlns:a16="http://schemas.microsoft.com/office/drawing/2014/main" id="{89E795DF-74E2-B74F-7C7E-7B80E3056979}"/>
              </a:ext>
            </a:extLst>
          </p:cNvPr>
          <p:cNvSpPr txBox="1">
            <a:spLocks noChangeArrowheads="1"/>
          </p:cNvSpPr>
          <p:nvPr/>
        </p:nvSpPr>
        <p:spPr bwMode="auto">
          <a:xfrm>
            <a:off x="614363" y="4532313"/>
            <a:ext cx="71008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it-IT" altLang="it-IT" sz="1600" dirty="0">
                <a:solidFill>
                  <a:schemeClr val="tx2"/>
                </a:solidFill>
                <a:latin typeface="Avenir" panose="02000503020000020003" pitchFamily="2" charset="0"/>
                <a:cs typeface="Tahoma" panose="020B0604030504040204" pitchFamily="34" charset="0"/>
              </a:rPr>
              <a:t>Prof.ssa Chiara Seghieri</a:t>
            </a:r>
          </a:p>
          <a:p>
            <a:pPr eaLnBrk="1" hangingPunct="1">
              <a:spcBef>
                <a:spcPct val="0"/>
              </a:spcBef>
              <a:buFontTx/>
              <a:buNone/>
            </a:pPr>
            <a:endParaRPr lang="it-IT" altLang="it-IT" sz="1600" dirty="0">
              <a:solidFill>
                <a:schemeClr val="tx2"/>
              </a:solidFill>
              <a:latin typeface="Avenir" panose="02000503020000020003" pitchFamily="2" charset="0"/>
              <a:cs typeface="Tahoma" panose="020B0604030504040204" pitchFamily="34" charset="0"/>
            </a:endParaRPr>
          </a:p>
          <a:p>
            <a:pPr eaLnBrk="1" hangingPunct="1">
              <a:spcBef>
                <a:spcPct val="0"/>
              </a:spcBef>
              <a:buFontTx/>
              <a:buNone/>
            </a:pPr>
            <a:r>
              <a:rPr lang="it-IT" altLang="it-IT" sz="1600" dirty="0">
                <a:solidFill>
                  <a:schemeClr val="tx2"/>
                </a:solidFill>
                <a:latin typeface="Avenir" panose="02000503020000020003" pitchFamily="2" charset="0"/>
                <a:cs typeface="Tahoma" panose="020B0604030504040204" pitchFamily="34" charset="0"/>
              </a:rPr>
              <a:t>Laboratorio di Management e Sanità, Istituto di Management, L’</a:t>
            </a:r>
            <a:r>
              <a:rPr lang="it-IT" altLang="it-IT" sz="1600" dirty="0" err="1">
                <a:solidFill>
                  <a:schemeClr val="tx2"/>
                </a:solidFill>
                <a:latin typeface="Avenir" panose="02000503020000020003" pitchFamily="2" charset="0"/>
                <a:cs typeface="Tahoma" panose="020B0604030504040204" pitchFamily="34" charset="0"/>
              </a:rPr>
              <a:t>EMbeDS</a:t>
            </a:r>
            <a:endParaRPr lang="it-IT" altLang="it-IT" sz="1600" dirty="0">
              <a:solidFill>
                <a:schemeClr val="tx2"/>
              </a:solidFill>
              <a:latin typeface="Avenir" panose="02000503020000020003" pitchFamily="2" charset="0"/>
              <a:cs typeface="Tahoma" panose="020B0604030504040204" pitchFamily="34" charset="0"/>
            </a:endParaRPr>
          </a:p>
          <a:p>
            <a:pPr eaLnBrk="1" hangingPunct="1">
              <a:spcBef>
                <a:spcPct val="0"/>
              </a:spcBef>
              <a:buFontTx/>
              <a:buNone/>
            </a:pPr>
            <a:r>
              <a:rPr lang="it-IT" altLang="it-IT" sz="1600" dirty="0">
                <a:solidFill>
                  <a:schemeClr val="tx2"/>
                </a:solidFill>
                <a:latin typeface="Avenir" panose="02000503020000020003" pitchFamily="2" charset="0"/>
                <a:cs typeface="Tahoma" panose="020B0604030504040204" pitchFamily="34" charset="0"/>
              </a:rPr>
              <a:t>Scuola Superiore Sant’Anna, Pisa</a:t>
            </a:r>
          </a:p>
          <a:p>
            <a:pPr eaLnBrk="1" hangingPunct="1">
              <a:spcBef>
                <a:spcPct val="0"/>
              </a:spcBef>
              <a:buFontTx/>
              <a:buNone/>
            </a:pPr>
            <a:r>
              <a:rPr lang="it-IT" altLang="it-IT" sz="1600" dirty="0">
                <a:solidFill>
                  <a:schemeClr val="tx2"/>
                </a:solidFill>
                <a:latin typeface="Avenir" panose="02000503020000020003" pitchFamily="2" charset="0"/>
                <a:cs typeface="Tahoma" panose="020B0604030504040204" pitchFamily="34" charset="0"/>
                <a:hlinkClick r:id="rId2"/>
              </a:rPr>
              <a:t>c.seghieri@santannapisa.it</a:t>
            </a:r>
            <a:endParaRPr lang="it-IT" altLang="it-IT" sz="1600" dirty="0">
              <a:solidFill>
                <a:schemeClr val="tx2"/>
              </a:solidFill>
              <a:latin typeface="Avenir" panose="02000503020000020003" pitchFamily="2" charset="0"/>
              <a:cs typeface="Tahoma" panose="020B0604030504040204" pitchFamily="34" charset="0"/>
            </a:endParaRPr>
          </a:p>
          <a:p>
            <a:pPr eaLnBrk="1" hangingPunct="1">
              <a:spcBef>
                <a:spcPct val="0"/>
              </a:spcBef>
              <a:buFontTx/>
              <a:buNone/>
            </a:pPr>
            <a:r>
              <a:rPr lang="it-IT" altLang="it-IT" sz="1600" dirty="0" err="1">
                <a:solidFill>
                  <a:schemeClr val="tx2"/>
                </a:solidFill>
                <a:latin typeface="Avenir" panose="02000503020000020003" pitchFamily="2" charset="0"/>
                <a:cs typeface="Tahoma" panose="020B0604030504040204" pitchFamily="34" charset="0"/>
              </a:rPr>
              <a:t>c.tortu@santannapisa.it</a:t>
            </a:r>
            <a:endParaRPr lang="it-IT" altLang="it-IT" sz="1600" dirty="0">
              <a:solidFill>
                <a:schemeClr val="tx2"/>
              </a:solidFill>
              <a:latin typeface="Avenir" panose="02000503020000020003" pitchFamily="2" charset="0"/>
              <a:cs typeface="Tahom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4F1965AC-44C2-9EE2-9DC7-FE0ED6FCAF64}"/>
              </a:ext>
            </a:extLst>
          </p:cNvPr>
          <p:cNvSpPr>
            <a:spLocks noGrp="1" noChangeArrowheads="1"/>
          </p:cNvSpPr>
          <p:nvPr>
            <p:ph type="ctrTitle"/>
          </p:nvPr>
        </p:nvSpPr>
        <p:spPr>
          <a:xfrm>
            <a:off x="685800" y="1874838"/>
            <a:ext cx="7772400" cy="1352550"/>
          </a:xfrm>
        </p:spPr>
        <p:txBody>
          <a:bodyPr lIns="90488" tIns="44450" rIns="90488" bIns="44450" anchor="ctr"/>
          <a:lstStyle/>
          <a:p>
            <a:r>
              <a:rPr lang="en-US" altLang="it-IT" sz="3600">
                <a:latin typeface="Avenir Book" panose="02000503020000020003" pitchFamily="2" charset="0"/>
                <a:cs typeface="Calibri" panose="020F0502020204030204" pitchFamily="34" charset="0"/>
              </a:rPr>
              <a:t>2) Simple Linear Regression Model</a:t>
            </a:r>
          </a:p>
        </p:txBody>
      </p:sp>
      <p:sp>
        <p:nvSpPr>
          <p:cNvPr id="58370" name="CasellaDiTesto 2">
            <a:extLst>
              <a:ext uri="{FF2B5EF4-FFF2-40B4-BE49-F238E27FC236}">
                <a16:creationId xmlns:a16="http://schemas.microsoft.com/office/drawing/2014/main" id="{074FE10F-8CAE-E380-399F-8A9586942CBD}"/>
              </a:ext>
            </a:extLst>
          </p:cNvPr>
          <p:cNvSpPr txBox="1">
            <a:spLocks noChangeArrowheads="1"/>
          </p:cNvSpPr>
          <p:nvPr/>
        </p:nvSpPr>
        <p:spPr bwMode="auto">
          <a:xfrm>
            <a:off x="1403350" y="3059113"/>
            <a:ext cx="5454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GB" altLang="it-IT" sz="1800" dirty="0">
                <a:latin typeface="Calibri" panose="020F0502020204030204" pitchFamily="34" charset="0"/>
                <a:cs typeface="Calibri" panose="020F0502020204030204" pitchFamily="34" charset="0"/>
              </a:rPr>
              <a:t>Let’s start from an analysis for a quantitative response and a single quantitative explanatory variable.</a:t>
            </a:r>
          </a:p>
        </p:txBody>
      </p:sp>
    </p:spTree>
  </p:cSld>
  <p:clrMapOvr>
    <a:masterClrMapping/>
  </p:clrMapOvr>
  <p:transition>
    <p:zoom/>
  </p:transition>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3777" name="Rectangle 3">
            <a:extLst>
              <a:ext uri="{FF2B5EF4-FFF2-40B4-BE49-F238E27FC236}">
                <a16:creationId xmlns:a16="http://schemas.microsoft.com/office/drawing/2014/main" id="{A1F07D16-29F3-54B2-076E-DAA42702964F}"/>
              </a:ext>
            </a:extLst>
          </p:cNvPr>
          <p:cNvSpPr>
            <a:spLocks noGrp="1" noChangeArrowheads="1"/>
          </p:cNvSpPr>
          <p:nvPr>
            <p:ph idx="4294967295"/>
          </p:nvPr>
        </p:nvSpPr>
        <p:spPr>
          <a:xfrm>
            <a:off x="342900" y="1558925"/>
            <a:ext cx="8229600" cy="4525963"/>
          </a:xfrm>
        </p:spPr>
        <p:txBody>
          <a:bodyPr/>
          <a:lstStyle/>
          <a:p>
            <a:pPr eaLnBrk="1" hangingPunct="1"/>
            <a:r>
              <a:rPr lang="en-US" altLang="it-IT" sz="2800">
                <a:latin typeface="Calibri" panose="020F0502020204030204" pitchFamily="34" charset="0"/>
                <a:cs typeface="Calibri" panose="020F0502020204030204" pitchFamily="34" charset="0"/>
              </a:rPr>
              <a:t>Interpreting interaction terms:</a:t>
            </a:r>
          </a:p>
          <a:p>
            <a:pPr eaLnBrk="1" hangingPunct="1"/>
            <a:r>
              <a:rPr lang="en-US" altLang="it-IT" sz="2800">
                <a:latin typeface="Calibri" panose="020F0502020204030204" pitchFamily="34" charset="0"/>
                <a:cs typeface="Calibri" panose="020F0502020204030204" pitchFamily="34" charset="0"/>
              </a:rPr>
              <a:t>A positive b for DFEMALE*INCOME indicates the slope for income is higher for women vs. men</a:t>
            </a:r>
          </a:p>
          <a:p>
            <a:pPr lvl="1" eaLnBrk="1" hangingPunct="1"/>
            <a:r>
              <a:rPr lang="en-US" altLang="it-IT" sz="2400">
                <a:latin typeface="Calibri" panose="020F0502020204030204" pitchFamily="34" charset="0"/>
                <a:cs typeface="Calibri" panose="020F0502020204030204" pitchFamily="34" charset="0"/>
              </a:rPr>
              <a:t>A negative effect indicates the slope is lower</a:t>
            </a:r>
          </a:p>
          <a:p>
            <a:pPr lvl="1" eaLnBrk="1" hangingPunct="1"/>
            <a:r>
              <a:rPr lang="en-US" altLang="it-IT" sz="2400">
                <a:latin typeface="Calibri" panose="020F0502020204030204" pitchFamily="34" charset="0"/>
                <a:cs typeface="Calibri" panose="020F0502020204030204" pitchFamily="34" charset="0"/>
              </a:rPr>
              <a:t>Size of coefficient indicates actual difference in slope</a:t>
            </a:r>
          </a:p>
          <a:p>
            <a:pPr eaLnBrk="1" hangingPunct="1"/>
            <a:r>
              <a:rPr lang="en-US" altLang="it-IT" sz="2800">
                <a:latin typeface="Calibri" panose="020F0502020204030204" pitchFamily="34" charset="0"/>
                <a:cs typeface="Calibri" panose="020F0502020204030204" pitchFamily="34" charset="0"/>
              </a:rPr>
              <a:t>Example:  DFEMALE*INCOME, Coefficient = -.58 indicates that the slope of satisfaction and income is .58 points lower for females than for males</a:t>
            </a:r>
          </a:p>
        </p:txBody>
      </p:sp>
      <p:sp>
        <p:nvSpPr>
          <p:cNvPr id="203778" name="Rectangle 2">
            <a:extLst>
              <a:ext uri="{FF2B5EF4-FFF2-40B4-BE49-F238E27FC236}">
                <a16:creationId xmlns:a16="http://schemas.microsoft.com/office/drawing/2014/main" id="{607F471B-6FDE-45B7-8956-915C8C9A5DCA}"/>
              </a:ext>
            </a:extLst>
          </p:cNvPr>
          <p:cNvSpPr txBox="1">
            <a:spLocks noChangeArrowheads="1"/>
          </p:cNvSpPr>
          <p:nvPr/>
        </p:nvSpPr>
        <p:spPr bwMode="auto">
          <a:xfrm>
            <a:off x="468313" y="260350"/>
            <a:ext cx="78867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3600" b="1">
                <a:solidFill>
                  <a:srgbClr val="0070C0"/>
                </a:solidFill>
                <a:latin typeface="Calibri" panose="020F0502020204030204" pitchFamily="34" charset="0"/>
                <a:cs typeface="Calibri" panose="020F0502020204030204" pitchFamily="34" charset="0"/>
              </a:rPr>
              <a:t>Interactions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01" name="Rectangle 3">
            <a:extLst>
              <a:ext uri="{FF2B5EF4-FFF2-40B4-BE49-F238E27FC236}">
                <a16:creationId xmlns:a16="http://schemas.microsoft.com/office/drawing/2014/main" id="{91C760EE-7678-95BE-B0A7-40C7BD0C6BAF}"/>
              </a:ext>
            </a:extLst>
          </p:cNvPr>
          <p:cNvSpPr>
            <a:spLocks noGrp="1" noChangeArrowheads="1"/>
          </p:cNvSpPr>
          <p:nvPr>
            <p:ph idx="4294967295"/>
          </p:nvPr>
        </p:nvSpPr>
        <p:spPr>
          <a:xfrm>
            <a:off x="0" y="1600200"/>
            <a:ext cx="8229600" cy="4525963"/>
          </a:xfrm>
        </p:spPr>
        <p:txBody>
          <a:bodyPr/>
          <a:lstStyle/>
          <a:p>
            <a:pPr eaLnBrk="1" hangingPunct="1"/>
            <a:r>
              <a:rPr lang="en-US" altLang="it-IT">
                <a:latin typeface="Calibri" panose="020F0502020204030204" pitchFamily="34" charset="0"/>
                <a:cs typeface="Calibri" panose="020F0502020204030204" pitchFamily="34" charset="0"/>
              </a:rPr>
              <a:t>Two continuous variables can also interact</a:t>
            </a:r>
          </a:p>
          <a:p>
            <a:pPr eaLnBrk="1" hangingPunct="1"/>
            <a:r>
              <a:rPr lang="en-US" altLang="it-IT">
                <a:latin typeface="Calibri" panose="020F0502020204030204" pitchFamily="34" charset="0"/>
                <a:cs typeface="Calibri" panose="020F0502020204030204" pitchFamily="34" charset="0"/>
              </a:rPr>
              <a:t>Example:  Effect of education and income on subjective well being</a:t>
            </a:r>
          </a:p>
          <a:p>
            <a:pPr eaLnBrk="1" hangingPunct="1"/>
            <a:endParaRPr lang="en-US" altLang="it-IT">
              <a:latin typeface="Calibri" panose="020F0502020204030204" pitchFamily="34" charset="0"/>
              <a:cs typeface="Calibri" panose="020F0502020204030204" pitchFamily="34" charset="0"/>
            </a:endParaRPr>
          </a:p>
          <a:p>
            <a:pPr eaLnBrk="1" hangingPunct="1"/>
            <a:r>
              <a:rPr lang="en-US" altLang="it-IT">
                <a:latin typeface="Calibri" panose="020F0502020204030204" pitchFamily="34" charset="0"/>
                <a:cs typeface="Calibri" panose="020F0502020204030204" pitchFamily="34" charset="0"/>
              </a:rPr>
              <a:t>Multiply Education and Income to create the interaction term “EDUCATION*INCOME”</a:t>
            </a:r>
          </a:p>
          <a:p>
            <a:pPr lvl="2" eaLnBrk="1" hangingPunct="1"/>
            <a:r>
              <a:rPr lang="en-US" altLang="it-IT">
                <a:latin typeface="Calibri" panose="020F0502020204030204" pitchFamily="34" charset="0"/>
                <a:cs typeface="Calibri" panose="020F0502020204030204" pitchFamily="34" charset="0"/>
              </a:rPr>
              <a:t>And add it to the model.</a:t>
            </a:r>
          </a:p>
        </p:txBody>
      </p:sp>
      <p:sp>
        <p:nvSpPr>
          <p:cNvPr id="204802" name="Rectangle 2">
            <a:extLst>
              <a:ext uri="{FF2B5EF4-FFF2-40B4-BE49-F238E27FC236}">
                <a16:creationId xmlns:a16="http://schemas.microsoft.com/office/drawing/2014/main" id="{9EB8CC8C-3FB4-F595-BFB9-ECFED85085B8}"/>
              </a:ext>
            </a:extLst>
          </p:cNvPr>
          <p:cNvSpPr txBox="1">
            <a:spLocks noChangeArrowheads="1"/>
          </p:cNvSpPr>
          <p:nvPr/>
        </p:nvSpPr>
        <p:spPr bwMode="auto">
          <a:xfrm>
            <a:off x="468313" y="260350"/>
            <a:ext cx="78867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3600" b="1">
                <a:solidFill>
                  <a:srgbClr val="0070C0"/>
                </a:solidFill>
                <a:latin typeface="Calibri" panose="020F0502020204030204" pitchFamily="34" charset="0"/>
                <a:cs typeface="Calibri" panose="020F0502020204030204" pitchFamily="34" charset="0"/>
              </a:rPr>
              <a:t>Interactions: continuous variables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3395" name="Rectangle 3">
            <a:extLst>
              <a:ext uri="{FF2B5EF4-FFF2-40B4-BE49-F238E27FC236}">
                <a16:creationId xmlns:a16="http://schemas.microsoft.com/office/drawing/2014/main" id="{4F1BB6D2-7659-A2F9-021C-D5147077DD67}"/>
              </a:ext>
            </a:extLst>
          </p:cNvPr>
          <p:cNvSpPr>
            <a:spLocks noGrp="1" noChangeArrowheads="1"/>
          </p:cNvSpPr>
          <p:nvPr>
            <p:ph idx="4294967295"/>
          </p:nvPr>
        </p:nvSpPr>
        <p:spPr>
          <a:xfrm>
            <a:off x="342900" y="1593850"/>
            <a:ext cx="8229600" cy="4525963"/>
          </a:xfrm>
        </p:spPr>
        <p:txBody>
          <a:bodyPr rtlCol="0">
            <a:normAutofit fontScale="92500" lnSpcReduction="10000"/>
          </a:bodyPr>
          <a:lstStyle/>
          <a:p>
            <a:pPr marL="0" indent="0" eaLnBrk="1" fontAlgn="auto" hangingPunct="1">
              <a:spcAft>
                <a:spcPts val="0"/>
              </a:spcAft>
              <a:buFont typeface="Arial" panose="020B0604020202020204" pitchFamily="34" charset="0"/>
              <a:buNone/>
              <a:defRPr/>
            </a:pPr>
            <a:r>
              <a:rPr lang="en-US" altLang="it-IT" dirty="0">
                <a:latin typeface="Calibri" panose="020F0502020204030204" pitchFamily="34" charset="0"/>
                <a:cs typeface="Calibri" panose="020F0502020204030204" pitchFamily="34" charset="0"/>
              </a:rPr>
              <a:t>Example:  EDUCATION*INCOME:  Coefficient = 2.0:</a:t>
            </a:r>
          </a:p>
          <a:p>
            <a:pPr marL="0" indent="0" eaLnBrk="1" fontAlgn="auto" hangingPunct="1">
              <a:spcAft>
                <a:spcPts val="0"/>
              </a:spcAft>
              <a:buFont typeface="Arial" panose="020B0604020202020204" pitchFamily="34" charset="0"/>
              <a:buNone/>
              <a:defRPr/>
            </a:pPr>
            <a:endParaRPr lang="en-US" altLang="it-IT" dirty="0">
              <a:latin typeface="Calibri" panose="020F0502020204030204" pitchFamily="34" charset="0"/>
              <a:cs typeface="Calibri" panose="020F0502020204030204" pitchFamily="34" charset="0"/>
            </a:endParaRPr>
          </a:p>
          <a:p>
            <a:pPr eaLnBrk="1" fontAlgn="auto" hangingPunct="1">
              <a:spcAft>
                <a:spcPts val="0"/>
              </a:spcAft>
              <a:defRPr/>
            </a:pPr>
            <a:r>
              <a:rPr lang="en-US" altLang="it-IT" dirty="0">
                <a:latin typeface="Calibri" panose="020F0502020204030204" pitchFamily="34" charset="0"/>
                <a:cs typeface="Calibri" panose="020F0502020204030204" pitchFamily="34" charset="0"/>
              </a:rPr>
              <a:t>For each unit change in education, the slope of income – subj wellbeing increases by 2</a:t>
            </a:r>
          </a:p>
          <a:p>
            <a:pPr lvl="1" eaLnBrk="1" fontAlgn="auto" hangingPunct="1">
              <a:spcAft>
                <a:spcPts val="0"/>
              </a:spcAft>
              <a:defRPr/>
            </a:pPr>
            <a:r>
              <a:rPr lang="en-US" altLang="it-IT" dirty="0">
                <a:latin typeface="Calibri" panose="020F0502020204030204" pitchFamily="34" charset="0"/>
                <a:cs typeface="Calibri" panose="020F0502020204030204" pitchFamily="34" charset="0"/>
              </a:rPr>
              <a:t>Note:  coefficient is symmetrical:  For each unit change in income, education slope increases by 2</a:t>
            </a:r>
          </a:p>
          <a:p>
            <a:pPr eaLnBrk="1" fontAlgn="auto" hangingPunct="1">
              <a:spcAft>
                <a:spcPts val="0"/>
              </a:spcAft>
              <a:defRPr/>
            </a:pPr>
            <a:r>
              <a:rPr lang="en-US" altLang="it-IT" dirty="0">
                <a:latin typeface="Calibri" panose="020F0502020204030204" pitchFamily="34" charset="0"/>
                <a:cs typeface="Calibri" panose="020F0502020204030204" pitchFamily="34" charset="0"/>
              </a:rPr>
              <a:t>Dummy interactions effectively estimate 2 slopes:  one for each group. Continuous interactions result in many slopes:  Each value of education*income yields a different slope.</a:t>
            </a:r>
          </a:p>
        </p:txBody>
      </p:sp>
      <p:sp>
        <p:nvSpPr>
          <p:cNvPr id="205826" name="Rectangle 2">
            <a:extLst>
              <a:ext uri="{FF2B5EF4-FFF2-40B4-BE49-F238E27FC236}">
                <a16:creationId xmlns:a16="http://schemas.microsoft.com/office/drawing/2014/main" id="{59DF91D1-69E6-74BB-AF19-EDA103F24781}"/>
              </a:ext>
            </a:extLst>
          </p:cNvPr>
          <p:cNvSpPr txBox="1">
            <a:spLocks noChangeArrowheads="1"/>
          </p:cNvSpPr>
          <p:nvPr/>
        </p:nvSpPr>
        <p:spPr bwMode="auto">
          <a:xfrm>
            <a:off x="468313" y="260350"/>
            <a:ext cx="78867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3600" b="1">
                <a:solidFill>
                  <a:srgbClr val="0070C0"/>
                </a:solidFill>
                <a:latin typeface="Calibri" panose="020F0502020204030204" pitchFamily="34" charset="0"/>
                <a:cs typeface="Calibri" panose="020F0502020204030204" pitchFamily="34" charset="0"/>
              </a:rPr>
              <a:t>Interactions: continuous variables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49" name="Rectangle 3">
            <a:extLst>
              <a:ext uri="{FF2B5EF4-FFF2-40B4-BE49-F238E27FC236}">
                <a16:creationId xmlns:a16="http://schemas.microsoft.com/office/drawing/2014/main" id="{BC7A8EEA-D2C1-05D0-D8A0-030CDE7DBB5A}"/>
              </a:ext>
            </a:extLst>
          </p:cNvPr>
          <p:cNvSpPr>
            <a:spLocks noGrp="1" noChangeArrowheads="1"/>
          </p:cNvSpPr>
          <p:nvPr>
            <p:ph idx="4294967295"/>
          </p:nvPr>
        </p:nvSpPr>
        <p:spPr>
          <a:xfrm>
            <a:off x="457200" y="1690688"/>
            <a:ext cx="8229600" cy="4525962"/>
          </a:xfrm>
        </p:spPr>
        <p:txBody>
          <a:bodyPr/>
          <a:lstStyle/>
          <a:p>
            <a:pPr eaLnBrk="1" hangingPunct="1"/>
            <a:r>
              <a:rPr lang="en-US" altLang="it-IT">
                <a:latin typeface="Calibri" panose="020F0502020204030204" pitchFamily="34" charset="0"/>
                <a:cs typeface="Calibri" panose="020F0502020204030204" pitchFamily="34" charset="0"/>
              </a:rPr>
              <a:t>It is also possible to construct interaction terms based on two dummy variables</a:t>
            </a:r>
          </a:p>
          <a:p>
            <a:pPr lvl="1" eaLnBrk="1" hangingPunct="1"/>
            <a:r>
              <a:rPr lang="en-US" altLang="it-IT">
                <a:latin typeface="Calibri" panose="020F0502020204030204" pitchFamily="34" charset="0"/>
                <a:cs typeface="Calibri" panose="020F0502020204030204" pitchFamily="34" charset="0"/>
              </a:rPr>
              <a:t>Instead of a “slope” interaction, dummy interactions show difference in </a:t>
            </a:r>
            <a:r>
              <a:rPr lang="en-US" altLang="it-IT" b="1">
                <a:latin typeface="Calibri" panose="020F0502020204030204" pitchFamily="34" charset="0"/>
                <a:cs typeface="Calibri" panose="020F0502020204030204" pitchFamily="34" charset="0"/>
              </a:rPr>
              <a:t>constants</a:t>
            </a:r>
          </a:p>
          <a:p>
            <a:pPr lvl="2" eaLnBrk="1" hangingPunct="1"/>
            <a:r>
              <a:rPr lang="en-US" altLang="it-IT">
                <a:latin typeface="Calibri" panose="020F0502020204030204" pitchFamily="34" charset="0"/>
                <a:cs typeface="Calibri" panose="020F0502020204030204" pitchFamily="34" charset="0"/>
              </a:rPr>
              <a:t>Constant differs across values of a third variable</a:t>
            </a:r>
          </a:p>
          <a:p>
            <a:pPr lvl="1" eaLnBrk="1" hangingPunct="1"/>
            <a:r>
              <a:rPr lang="en-US" altLang="it-IT">
                <a:latin typeface="Calibri" panose="020F0502020204030204" pitchFamily="34" charset="0"/>
                <a:cs typeface="Calibri" panose="020F0502020204030204" pitchFamily="34" charset="0"/>
              </a:rPr>
              <a:t>Example:  Effect of race on health varies by gender</a:t>
            </a:r>
          </a:p>
          <a:p>
            <a:pPr lvl="2" eaLnBrk="1" hangingPunct="1"/>
            <a:r>
              <a:rPr lang="en-US" altLang="it-IT">
                <a:latin typeface="Calibri" panose="020F0502020204030204" pitchFamily="34" charset="0"/>
                <a:cs typeface="Calibri" panose="020F0502020204030204" pitchFamily="34" charset="0"/>
              </a:rPr>
              <a:t>Black have a worse health; but the difference is much larger for black males.</a:t>
            </a:r>
          </a:p>
        </p:txBody>
      </p:sp>
      <p:sp>
        <p:nvSpPr>
          <p:cNvPr id="206850" name="Rectangle 2">
            <a:extLst>
              <a:ext uri="{FF2B5EF4-FFF2-40B4-BE49-F238E27FC236}">
                <a16:creationId xmlns:a16="http://schemas.microsoft.com/office/drawing/2014/main" id="{62B61874-F71F-4558-2FF2-FF4F937DFF77}"/>
              </a:ext>
            </a:extLst>
          </p:cNvPr>
          <p:cNvSpPr txBox="1">
            <a:spLocks noChangeArrowheads="1"/>
          </p:cNvSpPr>
          <p:nvPr/>
        </p:nvSpPr>
        <p:spPr bwMode="auto">
          <a:xfrm>
            <a:off x="468313" y="260350"/>
            <a:ext cx="78867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3600" b="1">
                <a:solidFill>
                  <a:srgbClr val="0070C0"/>
                </a:solidFill>
                <a:latin typeface="Calibri" panose="020F0502020204030204" pitchFamily="34" charset="0"/>
                <a:cs typeface="Calibri" panose="020F0502020204030204" pitchFamily="34" charset="0"/>
              </a:rPr>
              <a:t>Interactions: dummy variables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7873" name="Rectangle 3">
            <a:extLst>
              <a:ext uri="{FF2B5EF4-FFF2-40B4-BE49-F238E27FC236}">
                <a16:creationId xmlns:a16="http://schemas.microsoft.com/office/drawing/2014/main" id="{55E41D29-14B5-924A-9DA3-E745A49CDAE8}"/>
              </a:ext>
            </a:extLst>
          </p:cNvPr>
          <p:cNvSpPr>
            <a:spLocks noGrp="1" noChangeArrowheads="1"/>
          </p:cNvSpPr>
          <p:nvPr>
            <p:ph idx="4294967295"/>
          </p:nvPr>
        </p:nvSpPr>
        <p:spPr>
          <a:xfrm>
            <a:off x="457200" y="1365250"/>
            <a:ext cx="8229600" cy="4525963"/>
          </a:xfrm>
        </p:spPr>
        <p:txBody>
          <a:bodyPr/>
          <a:lstStyle/>
          <a:p>
            <a:pPr eaLnBrk="1" hangingPunct="1"/>
            <a:r>
              <a:rPr lang="en-US" altLang="it-IT">
                <a:latin typeface="Calibri" panose="020F0502020204030204" pitchFamily="34" charset="0"/>
                <a:cs typeface="Calibri" panose="020F0502020204030204" pitchFamily="34" charset="0"/>
              </a:rPr>
              <a:t>Strategy for dummy interaction is the same:  Multiply both variables</a:t>
            </a:r>
          </a:p>
          <a:p>
            <a:pPr lvl="1" eaLnBrk="1" hangingPunct="1"/>
            <a:r>
              <a:rPr lang="en-US" altLang="it-IT">
                <a:latin typeface="Calibri" panose="020F0502020204030204" pitchFamily="34" charset="0"/>
                <a:cs typeface="Calibri" panose="020F0502020204030204" pitchFamily="34" charset="0"/>
              </a:rPr>
              <a:t>Example:  Multiply DBLACK, DMALE to create DBLACK*DMALE</a:t>
            </a:r>
          </a:p>
          <a:p>
            <a:pPr lvl="2" eaLnBrk="1" hangingPunct="1"/>
            <a:r>
              <a:rPr lang="en-US" altLang="it-IT">
                <a:latin typeface="Calibri" panose="020F0502020204030204" pitchFamily="34" charset="0"/>
                <a:cs typeface="Calibri" panose="020F0502020204030204" pitchFamily="34" charset="0"/>
              </a:rPr>
              <a:t>Then, include all 3 variables in the model</a:t>
            </a:r>
          </a:p>
          <a:p>
            <a:pPr lvl="1" eaLnBrk="1" hangingPunct="1"/>
            <a:r>
              <a:rPr lang="en-US" altLang="it-IT">
                <a:latin typeface="Calibri" panose="020F0502020204030204" pitchFamily="34" charset="0"/>
                <a:cs typeface="Calibri" panose="020F0502020204030204" pitchFamily="34" charset="0"/>
              </a:rPr>
              <a:t>Effect of DBLACK*DMALE reflects difference in constant (level) for black males, compared to white males and black females</a:t>
            </a:r>
          </a:p>
          <a:p>
            <a:pPr lvl="2" eaLnBrk="1" hangingPunct="1"/>
            <a:r>
              <a:rPr lang="en-US" altLang="it-IT">
                <a:latin typeface="Calibri" panose="020F0502020204030204" pitchFamily="34" charset="0"/>
                <a:cs typeface="Calibri" panose="020F0502020204030204" pitchFamily="34" charset="0"/>
              </a:rPr>
              <a:t>You would observe a negative coefficient, indicating that black males have a worse health than black females or white males.</a:t>
            </a:r>
          </a:p>
        </p:txBody>
      </p:sp>
      <p:sp>
        <p:nvSpPr>
          <p:cNvPr id="207874" name="Rectangle 2">
            <a:extLst>
              <a:ext uri="{FF2B5EF4-FFF2-40B4-BE49-F238E27FC236}">
                <a16:creationId xmlns:a16="http://schemas.microsoft.com/office/drawing/2014/main" id="{B961C05B-2442-9AA1-9CE3-ACD5C544AEE0}"/>
              </a:ext>
            </a:extLst>
          </p:cNvPr>
          <p:cNvSpPr txBox="1">
            <a:spLocks noChangeArrowheads="1"/>
          </p:cNvSpPr>
          <p:nvPr/>
        </p:nvSpPr>
        <p:spPr bwMode="auto">
          <a:xfrm>
            <a:off x="468313" y="260350"/>
            <a:ext cx="78867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3600" b="1">
                <a:solidFill>
                  <a:srgbClr val="0070C0"/>
                </a:solidFill>
                <a:latin typeface="Calibri" panose="020F0502020204030204" pitchFamily="34" charset="0"/>
                <a:cs typeface="Calibri" panose="020F0502020204030204" pitchFamily="34" charset="0"/>
              </a:rPr>
              <a:t>Interactions: dummy variables</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8897" name="Rectangle 3">
            <a:extLst>
              <a:ext uri="{FF2B5EF4-FFF2-40B4-BE49-F238E27FC236}">
                <a16:creationId xmlns:a16="http://schemas.microsoft.com/office/drawing/2014/main" id="{7DC8696C-51FA-5D51-E11B-9D6674613B66}"/>
              </a:ext>
            </a:extLst>
          </p:cNvPr>
          <p:cNvSpPr>
            <a:spLocks noGrp="1" noChangeArrowheads="1"/>
          </p:cNvSpPr>
          <p:nvPr>
            <p:ph idx="4294967295"/>
          </p:nvPr>
        </p:nvSpPr>
        <p:spPr>
          <a:xfrm>
            <a:off x="457200" y="1690688"/>
            <a:ext cx="8229600" cy="4525962"/>
          </a:xfrm>
        </p:spPr>
        <p:txBody>
          <a:bodyPr/>
          <a:lstStyle/>
          <a:p>
            <a:pPr marL="0" indent="0" eaLnBrk="1" hangingPunct="1">
              <a:buFontTx/>
              <a:buNone/>
            </a:pPr>
            <a:r>
              <a:rPr lang="en-US" altLang="it-IT">
                <a:latin typeface="Calibri" panose="020F0502020204030204" pitchFamily="34" charset="0"/>
                <a:cs typeface="Calibri" panose="020F0502020204030204" pitchFamily="34" charset="0"/>
              </a:rPr>
              <a:t>If you make an interaction you should also include the component variables in the model:</a:t>
            </a:r>
          </a:p>
          <a:p>
            <a:pPr lvl="1" eaLnBrk="1" hangingPunct="1"/>
            <a:r>
              <a:rPr lang="en-US" altLang="it-IT">
                <a:latin typeface="Calibri" panose="020F0502020204030204" pitchFamily="34" charset="0"/>
                <a:cs typeface="Calibri" panose="020F0502020204030204" pitchFamily="34" charset="0"/>
              </a:rPr>
              <a:t>In general a model with “DFEMALE * INCOME” should also include DFEMALE and INCOME</a:t>
            </a:r>
          </a:p>
          <a:p>
            <a:pPr marL="0" indent="0" eaLnBrk="1" hangingPunct="1">
              <a:buFontTx/>
              <a:buNone/>
            </a:pPr>
            <a:r>
              <a:rPr lang="en-US" altLang="it-IT">
                <a:latin typeface="Calibri" panose="020F0502020204030204" pitchFamily="34" charset="0"/>
                <a:cs typeface="Calibri" panose="020F0502020204030204" pitchFamily="34" charset="0"/>
              </a:rPr>
              <a:t>Sometimes interaction terms are highly correlated with its components </a:t>
            </a:r>
          </a:p>
          <a:p>
            <a:pPr lvl="2" eaLnBrk="1" hangingPunct="1"/>
            <a:r>
              <a:rPr lang="en-US" altLang="it-IT">
                <a:latin typeface="Calibri" panose="020F0502020204030204" pitchFamily="34" charset="0"/>
                <a:cs typeface="Calibri" panose="020F0502020204030204" pitchFamily="34" charset="0"/>
              </a:rPr>
              <a:t>That can cause problems of multicollinearity </a:t>
            </a:r>
          </a:p>
        </p:txBody>
      </p:sp>
      <p:sp>
        <p:nvSpPr>
          <p:cNvPr id="208898" name="Rectangle 2">
            <a:extLst>
              <a:ext uri="{FF2B5EF4-FFF2-40B4-BE49-F238E27FC236}">
                <a16:creationId xmlns:a16="http://schemas.microsoft.com/office/drawing/2014/main" id="{3F9DD7FB-1F41-D314-4440-3E75CBDA09DE}"/>
              </a:ext>
            </a:extLst>
          </p:cNvPr>
          <p:cNvSpPr txBox="1">
            <a:spLocks noChangeArrowheads="1"/>
          </p:cNvSpPr>
          <p:nvPr/>
        </p:nvSpPr>
        <p:spPr bwMode="auto">
          <a:xfrm>
            <a:off x="468313" y="260350"/>
            <a:ext cx="78867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3600" b="1">
                <a:solidFill>
                  <a:srgbClr val="0070C0"/>
                </a:solidFill>
                <a:latin typeface="Calibri" panose="020F0502020204030204" pitchFamily="34" charset="0"/>
                <a:cs typeface="Calibri" panose="020F0502020204030204" pitchFamily="34" charset="0"/>
              </a:rPr>
              <a:t>Interactions: final remarks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9921" name="Rectangle 3">
            <a:extLst>
              <a:ext uri="{FF2B5EF4-FFF2-40B4-BE49-F238E27FC236}">
                <a16:creationId xmlns:a16="http://schemas.microsoft.com/office/drawing/2014/main" id="{0962199D-DE78-3308-F64F-8A50667B6658}"/>
              </a:ext>
            </a:extLst>
          </p:cNvPr>
          <p:cNvSpPr>
            <a:spLocks noGrp="1" noChangeArrowheads="1"/>
          </p:cNvSpPr>
          <p:nvPr>
            <p:ph idx="4294967295"/>
          </p:nvPr>
        </p:nvSpPr>
        <p:spPr>
          <a:xfrm>
            <a:off x="646113" y="1620838"/>
            <a:ext cx="8229600" cy="4525962"/>
          </a:xfrm>
        </p:spPr>
        <p:txBody>
          <a:bodyPr/>
          <a:lstStyle/>
          <a:p>
            <a:pPr marL="0" indent="0" eaLnBrk="1" hangingPunct="1">
              <a:buFontTx/>
              <a:buNone/>
            </a:pPr>
            <a:r>
              <a:rPr lang="en-US" altLang="it-IT">
                <a:latin typeface="Calibri" panose="020F0502020204030204" pitchFamily="34" charset="0"/>
                <a:cs typeface="Calibri" panose="020F0502020204030204" pitchFamily="34" charset="0"/>
              </a:rPr>
              <a:t>Make sure you have enough cases in each group for your interaction terms</a:t>
            </a:r>
          </a:p>
          <a:p>
            <a:pPr lvl="1" eaLnBrk="1" hangingPunct="1"/>
            <a:r>
              <a:rPr lang="en-US" altLang="it-IT">
                <a:latin typeface="Calibri" panose="020F0502020204030204" pitchFamily="34" charset="0"/>
                <a:cs typeface="Calibri" panose="020F0502020204030204" pitchFamily="34" charset="0"/>
              </a:rPr>
              <a:t>Interaction terms involve estimating slopes for sub-groups (e.g., black females vs black males).  </a:t>
            </a:r>
          </a:p>
          <a:p>
            <a:pPr lvl="2" eaLnBrk="1" hangingPunct="1"/>
            <a:r>
              <a:rPr lang="en-US" altLang="it-IT">
                <a:latin typeface="Calibri" panose="020F0502020204030204" pitchFamily="34" charset="0"/>
                <a:cs typeface="Calibri" panose="020F0502020204030204" pitchFamily="34" charset="0"/>
              </a:rPr>
              <a:t>If you there are hardly any black females in the dataset, you can have problems</a:t>
            </a:r>
          </a:p>
        </p:txBody>
      </p:sp>
      <p:sp>
        <p:nvSpPr>
          <p:cNvPr id="209922" name="Rectangle 2">
            <a:extLst>
              <a:ext uri="{FF2B5EF4-FFF2-40B4-BE49-F238E27FC236}">
                <a16:creationId xmlns:a16="http://schemas.microsoft.com/office/drawing/2014/main" id="{985F3E81-8632-7D77-CB12-4E809D90A676}"/>
              </a:ext>
            </a:extLst>
          </p:cNvPr>
          <p:cNvSpPr txBox="1">
            <a:spLocks noChangeArrowheads="1"/>
          </p:cNvSpPr>
          <p:nvPr/>
        </p:nvSpPr>
        <p:spPr bwMode="auto">
          <a:xfrm>
            <a:off x="468313" y="260350"/>
            <a:ext cx="78867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3600" b="1">
                <a:solidFill>
                  <a:srgbClr val="0070C0"/>
                </a:solidFill>
                <a:latin typeface="Calibri" panose="020F0502020204030204" pitchFamily="34" charset="0"/>
                <a:cs typeface="Calibri" panose="020F0502020204030204" pitchFamily="34" charset="0"/>
              </a:rPr>
              <a:t>Interactions: final remarks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ttangolo 3">
            <a:extLst>
              <a:ext uri="{FF2B5EF4-FFF2-40B4-BE49-F238E27FC236}">
                <a16:creationId xmlns:a16="http://schemas.microsoft.com/office/drawing/2014/main" id="{4218E2C4-CDCE-CFC5-049C-81F03103F372}"/>
              </a:ext>
            </a:extLst>
          </p:cNvPr>
          <p:cNvSpPr>
            <a:spLocks noChangeArrowheads="1"/>
          </p:cNvSpPr>
          <p:nvPr/>
        </p:nvSpPr>
        <p:spPr bwMode="auto">
          <a:xfrm>
            <a:off x="539750" y="1125538"/>
            <a:ext cx="8424863"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 typeface="Times New Roman" panose="02020603050405020304" pitchFamily="18" charset="0"/>
              <a:buAutoNum type="arabicPeriod"/>
            </a:pPr>
            <a:r>
              <a:rPr lang="en-AU" altLang="it-IT" sz="2000">
                <a:latin typeface="Avenir Book" panose="02000503020000020003" pitchFamily="2" charset="0"/>
              </a:rPr>
              <a:t>Make sure all relevant predictors are included. These are based on your research question, theory and knowledge on the topic.</a:t>
            </a:r>
          </a:p>
          <a:p>
            <a:pPr>
              <a:spcBef>
                <a:spcPct val="0"/>
              </a:spcBef>
              <a:buFont typeface="Times New Roman" panose="02020603050405020304" pitchFamily="18" charset="0"/>
              <a:buAutoNum type="arabicPeriod"/>
            </a:pPr>
            <a:r>
              <a:rPr lang="en-AU" altLang="it-IT" sz="2000">
                <a:latin typeface="Avenir Book" panose="02000503020000020003" pitchFamily="2" charset="0"/>
              </a:rPr>
              <a:t>Combine those predictors that tend to measure the same thing (i.e. as an index).</a:t>
            </a:r>
          </a:p>
          <a:p>
            <a:pPr>
              <a:spcBef>
                <a:spcPct val="0"/>
              </a:spcBef>
              <a:buFont typeface="Times New Roman" panose="02020603050405020304" pitchFamily="18" charset="0"/>
              <a:buAutoNum type="arabicPeriod"/>
            </a:pPr>
            <a:r>
              <a:rPr lang="en-AU" altLang="it-IT" sz="2000">
                <a:latin typeface="Avenir Book" panose="02000503020000020003" pitchFamily="2" charset="0"/>
              </a:rPr>
              <a:t>Consider the possibility of adding interactions</a:t>
            </a:r>
          </a:p>
          <a:p>
            <a:pPr>
              <a:spcBef>
                <a:spcPct val="0"/>
              </a:spcBef>
              <a:buFont typeface="Times New Roman" panose="02020603050405020304" pitchFamily="18" charset="0"/>
              <a:buAutoNum type="arabicPeriod"/>
            </a:pPr>
            <a:r>
              <a:rPr lang="en-AU" altLang="it-IT" sz="2000">
                <a:latin typeface="Avenir Book" panose="02000503020000020003" pitchFamily="2" charset="0"/>
              </a:rPr>
              <a:t>Strategy to keep or drop variables:</a:t>
            </a:r>
          </a:p>
          <a:p>
            <a:pPr>
              <a:spcBef>
                <a:spcPct val="0"/>
              </a:spcBef>
              <a:buFontTx/>
              <a:buNone/>
            </a:pPr>
            <a:endParaRPr lang="en-AU" altLang="it-IT" sz="2000">
              <a:latin typeface="Avenir Book" panose="02000503020000020003" pitchFamily="2" charset="0"/>
            </a:endParaRPr>
          </a:p>
          <a:p>
            <a:pPr>
              <a:spcBef>
                <a:spcPct val="0"/>
              </a:spcBef>
              <a:buFontTx/>
              <a:buNone/>
            </a:pPr>
            <a:r>
              <a:rPr lang="en-AU" altLang="it-IT" sz="2000">
                <a:latin typeface="Avenir Book" panose="02000503020000020003" pitchFamily="2" charset="0"/>
              </a:rPr>
              <a:t>Predictor not significant and has the expected sign -&gt; Keep it</a:t>
            </a:r>
          </a:p>
          <a:p>
            <a:pPr>
              <a:spcBef>
                <a:spcPct val="0"/>
              </a:spcBef>
              <a:buFontTx/>
              <a:buNone/>
            </a:pPr>
            <a:r>
              <a:rPr lang="en-AU" altLang="it-IT" sz="2000">
                <a:latin typeface="Avenir Book" panose="02000503020000020003" pitchFamily="2" charset="0"/>
              </a:rPr>
              <a:t>Predictor not significant and does not have the expected sign -&gt; Drop it</a:t>
            </a:r>
          </a:p>
          <a:p>
            <a:pPr>
              <a:spcBef>
                <a:spcPct val="0"/>
              </a:spcBef>
              <a:buFontTx/>
              <a:buNone/>
            </a:pPr>
            <a:r>
              <a:rPr lang="en-AU" altLang="it-IT" sz="2000">
                <a:latin typeface="Avenir Book" panose="02000503020000020003" pitchFamily="2" charset="0"/>
              </a:rPr>
              <a:t>Predictor is significant and has the expected sign -&gt; Keep it</a:t>
            </a:r>
          </a:p>
          <a:p>
            <a:pPr>
              <a:spcBef>
                <a:spcPct val="0"/>
              </a:spcBef>
              <a:buFontTx/>
              <a:buNone/>
            </a:pPr>
            <a:r>
              <a:rPr lang="en-AU" altLang="it-IT" sz="2000">
                <a:latin typeface="Avenir Book" panose="02000503020000020003" pitchFamily="2" charset="0"/>
              </a:rPr>
              <a:t>Predictor is significant but does not have the expected sign -&gt; Review, you may need more variables, it may be interacting with another variable in the model or there may be an error in the data.</a:t>
            </a:r>
          </a:p>
          <a:p>
            <a:pPr>
              <a:spcBef>
                <a:spcPct val="0"/>
              </a:spcBef>
              <a:buFontTx/>
              <a:buNone/>
            </a:pPr>
            <a:br>
              <a:rPr lang="en-AU" altLang="it-IT" sz="2000">
                <a:latin typeface="Avenir Book" panose="02000503020000020003" pitchFamily="2" charset="0"/>
              </a:rPr>
            </a:br>
            <a:endParaRPr lang="en-AU" altLang="it-IT" sz="2000">
              <a:latin typeface="Avenir Book" panose="02000503020000020003" pitchFamily="2" charset="0"/>
            </a:endParaRPr>
          </a:p>
        </p:txBody>
      </p:sp>
      <p:sp>
        <p:nvSpPr>
          <p:cNvPr id="210946" name="Rettangolo 4">
            <a:extLst>
              <a:ext uri="{FF2B5EF4-FFF2-40B4-BE49-F238E27FC236}">
                <a16:creationId xmlns:a16="http://schemas.microsoft.com/office/drawing/2014/main" id="{25E2250A-B9A2-5A79-7CC8-E524EBE6F1F9}"/>
              </a:ext>
            </a:extLst>
          </p:cNvPr>
          <p:cNvSpPr>
            <a:spLocks noChangeArrowheads="1"/>
          </p:cNvSpPr>
          <p:nvPr/>
        </p:nvSpPr>
        <p:spPr bwMode="auto">
          <a:xfrm>
            <a:off x="971550" y="333375"/>
            <a:ext cx="5191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AU" altLang="it-IT" sz="2000">
                <a:latin typeface="Avenir Book" panose="02000503020000020003" pitchFamily="2" charset="0"/>
              </a:rPr>
              <a:t>General guidelines for regression modelling</a:t>
            </a:r>
          </a:p>
        </p:txBody>
      </p:sp>
      <p:sp>
        <p:nvSpPr>
          <p:cNvPr id="210947" name="Rettangolo 5">
            <a:extLst>
              <a:ext uri="{FF2B5EF4-FFF2-40B4-BE49-F238E27FC236}">
                <a16:creationId xmlns:a16="http://schemas.microsoft.com/office/drawing/2014/main" id="{88B2520C-81F6-5863-30D5-335BD3DB6C36}"/>
              </a:ext>
            </a:extLst>
          </p:cNvPr>
          <p:cNvSpPr>
            <a:spLocks noChangeArrowheads="1"/>
          </p:cNvSpPr>
          <p:nvPr/>
        </p:nvSpPr>
        <p:spPr bwMode="auto">
          <a:xfrm>
            <a:off x="358775" y="6072188"/>
            <a:ext cx="8426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it-IT" sz="1600">
                <a:latin typeface="Avenir Book" panose="02000503020000020003" pitchFamily="2" charset="0"/>
              </a:rPr>
              <a:t>Gelman, Andrew, Jennifer Hill, </a:t>
            </a:r>
            <a:r>
              <a:rPr lang="it-IT" altLang="it-IT" sz="1600" i="1">
                <a:latin typeface="Avenir Book" panose="02000503020000020003" pitchFamily="2" charset="0"/>
              </a:rPr>
              <a:t>Data Analysis Using Regression and Multilevel/Hierarchical Models</a:t>
            </a:r>
            <a:r>
              <a:rPr lang="it-IT" altLang="it-IT" sz="1600">
                <a:latin typeface="Avenir Book" panose="02000503020000020003" pitchFamily="2" charset="0"/>
              </a:rPr>
              <a:t>, 2007</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CasellaDiTesto 4">
            <a:extLst>
              <a:ext uri="{FF2B5EF4-FFF2-40B4-BE49-F238E27FC236}">
                <a16:creationId xmlns:a16="http://schemas.microsoft.com/office/drawing/2014/main" id="{BEF06C93-5958-29CC-1364-9AAA6C5144F1}"/>
              </a:ext>
            </a:extLst>
          </p:cNvPr>
          <p:cNvSpPr txBox="1">
            <a:spLocks noChangeArrowheads="1"/>
          </p:cNvSpPr>
          <p:nvPr/>
        </p:nvSpPr>
        <p:spPr bwMode="auto">
          <a:xfrm>
            <a:off x="1619250" y="1989138"/>
            <a:ext cx="631825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AU" altLang="it-IT" sz="4000" i="1">
                <a:latin typeface="Calibri" panose="020F0502020204030204" pitchFamily="34" charset="0"/>
                <a:cs typeface="Calibri" panose="020F0502020204030204" pitchFamily="34" charset="0"/>
              </a:rPr>
              <a:t>“Essentially all models are wrong, but some are useful.” </a:t>
            </a:r>
          </a:p>
        </p:txBody>
      </p:sp>
      <p:sp>
        <p:nvSpPr>
          <p:cNvPr id="211970" name="CasellaDiTesto 5">
            <a:extLst>
              <a:ext uri="{FF2B5EF4-FFF2-40B4-BE49-F238E27FC236}">
                <a16:creationId xmlns:a16="http://schemas.microsoft.com/office/drawing/2014/main" id="{AC0B439C-BAB2-C515-02D0-5BA08A4358A7}"/>
              </a:ext>
            </a:extLst>
          </p:cNvPr>
          <p:cNvSpPr txBox="1">
            <a:spLocks noChangeArrowheads="1"/>
          </p:cNvSpPr>
          <p:nvPr/>
        </p:nvSpPr>
        <p:spPr bwMode="auto">
          <a:xfrm>
            <a:off x="5292725" y="3571875"/>
            <a:ext cx="2416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it-IT" sz="2400" b="1">
                <a:latin typeface="Calibri" panose="020F0502020204030204" pitchFamily="34" charset="0"/>
                <a:cs typeface="Calibri" panose="020F0502020204030204" pitchFamily="34" charset="0"/>
              </a:rPr>
              <a:t>George Box, 1976</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2">
            <a:extLst>
              <a:ext uri="{FF2B5EF4-FFF2-40B4-BE49-F238E27FC236}">
                <a16:creationId xmlns:a16="http://schemas.microsoft.com/office/drawing/2014/main" id="{DC84A8A7-09C7-299E-78EC-3F340E283414}"/>
              </a:ext>
            </a:extLst>
          </p:cNvPr>
          <p:cNvSpPr>
            <a:spLocks noGrp="1" noChangeArrowheads="1"/>
          </p:cNvSpPr>
          <p:nvPr>
            <p:ph type="title"/>
          </p:nvPr>
        </p:nvSpPr>
        <p:spPr>
          <a:xfrm>
            <a:off x="685800" y="2420938"/>
            <a:ext cx="7772400" cy="1143000"/>
          </a:xfrm>
        </p:spPr>
        <p:txBody>
          <a:bodyPr lIns="90488" tIns="44450" rIns="90488" bIns="44450"/>
          <a:lstStyle/>
          <a:p>
            <a:r>
              <a:rPr lang="en-US" altLang="it-IT">
                <a:latin typeface="Calibri" panose="020F0502020204030204" pitchFamily="34" charset="0"/>
                <a:cs typeface="Calibri" panose="020F0502020204030204" pitchFamily="34" charset="0"/>
              </a:rPr>
              <a:t>8) Correlation vs Causation</a:t>
            </a:r>
          </a:p>
        </p:txBody>
      </p:sp>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A259D061-057E-38D1-2C89-9258422BA3BB}"/>
              </a:ext>
            </a:extLst>
          </p:cNvPr>
          <p:cNvSpPr>
            <a:spLocks noGrp="1" noChangeArrowheads="1"/>
          </p:cNvSpPr>
          <p:nvPr>
            <p:ph type="title"/>
          </p:nvPr>
        </p:nvSpPr>
        <p:spPr>
          <a:xfrm>
            <a:off x="595313" y="34925"/>
            <a:ext cx="7772400" cy="1143000"/>
          </a:xfrm>
        </p:spPr>
        <p:txBody>
          <a:bodyPr/>
          <a:lstStyle/>
          <a:p>
            <a:r>
              <a:rPr lang="en-US" altLang="it-IT" sz="3600" b="1">
                <a:solidFill>
                  <a:srgbClr val="0070C0"/>
                </a:solidFill>
                <a:latin typeface="Calibri" panose="020F0502020204030204" pitchFamily="34" charset="0"/>
                <a:cs typeface="Calibri" panose="020F0502020204030204" pitchFamily="34" charset="0"/>
              </a:rPr>
              <a:t>What is “Linear”?</a:t>
            </a:r>
          </a:p>
        </p:txBody>
      </p:sp>
      <p:sp>
        <p:nvSpPr>
          <p:cNvPr id="60418" name="Rectangle 3">
            <a:extLst>
              <a:ext uri="{FF2B5EF4-FFF2-40B4-BE49-F238E27FC236}">
                <a16:creationId xmlns:a16="http://schemas.microsoft.com/office/drawing/2014/main" id="{B6080396-5045-D8C5-C3AC-70B0C692F5C5}"/>
              </a:ext>
            </a:extLst>
          </p:cNvPr>
          <p:cNvSpPr>
            <a:spLocks noGrp="1" noChangeArrowheads="1"/>
          </p:cNvSpPr>
          <p:nvPr>
            <p:ph type="body" idx="1"/>
          </p:nvPr>
        </p:nvSpPr>
        <p:spPr>
          <a:xfrm>
            <a:off x="179388" y="1135063"/>
            <a:ext cx="8229600" cy="4525962"/>
          </a:xfrm>
        </p:spPr>
        <p:txBody>
          <a:bodyPr/>
          <a:lstStyle/>
          <a:p>
            <a:r>
              <a:rPr lang="en-US" altLang="it-IT" sz="2400">
                <a:latin typeface="Calibri" panose="020F0502020204030204" pitchFamily="34" charset="0"/>
                <a:cs typeface="Calibri" panose="020F0502020204030204" pitchFamily="34" charset="0"/>
              </a:rPr>
              <a:t>Remember this: </a:t>
            </a:r>
            <a:r>
              <a:rPr lang="en-US" altLang="it-IT" sz="2400" i="1">
                <a:latin typeface="Calibri" panose="020F0502020204030204" pitchFamily="34" charset="0"/>
                <a:cs typeface="Calibri" panose="020F0502020204030204" pitchFamily="34" charset="0"/>
              </a:rPr>
              <a:t>y=mx+b?</a:t>
            </a:r>
          </a:p>
        </p:txBody>
      </p:sp>
      <p:grpSp>
        <p:nvGrpSpPr>
          <p:cNvPr id="60419" name="Group 4">
            <a:extLst>
              <a:ext uri="{FF2B5EF4-FFF2-40B4-BE49-F238E27FC236}">
                <a16:creationId xmlns:a16="http://schemas.microsoft.com/office/drawing/2014/main" id="{927AC250-3ED0-C724-20CF-44C4A95FBAF4}"/>
              </a:ext>
            </a:extLst>
          </p:cNvPr>
          <p:cNvGrpSpPr>
            <a:grpSpLocks/>
          </p:cNvGrpSpPr>
          <p:nvPr/>
        </p:nvGrpSpPr>
        <p:grpSpPr bwMode="auto">
          <a:xfrm>
            <a:off x="1979613" y="1989138"/>
            <a:ext cx="4800600" cy="2376487"/>
            <a:chOff x="1776" y="1824"/>
            <a:chExt cx="3024" cy="1497"/>
          </a:xfrm>
        </p:grpSpPr>
        <p:sp>
          <p:nvSpPr>
            <p:cNvPr id="60434" name="Line 5">
              <a:extLst>
                <a:ext uri="{FF2B5EF4-FFF2-40B4-BE49-F238E27FC236}">
                  <a16:creationId xmlns:a16="http://schemas.microsoft.com/office/drawing/2014/main" id="{D0CFEA10-7C61-5BBB-ED57-F092AE7CD376}"/>
                </a:ext>
              </a:extLst>
            </p:cNvPr>
            <p:cNvSpPr>
              <a:spLocks noChangeShapeType="1"/>
            </p:cNvSpPr>
            <p:nvPr/>
          </p:nvSpPr>
          <p:spPr bwMode="auto">
            <a:xfrm flipH="1">
              <a:off x="3106" y="1824"/>
              <a:ext cx="14" cy="149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60435" name="Line 6">
              <a:extLst>
                <a:ext uri="{FF2B5EF4-FFF2-40B4-BE49-F238E27FC236}">
                  <a16:creationId xmlns:a16="http://schemas.microsoft.com/office/drawing/2014/main" id="{5254A8C9-AEC1-FE2F-8E65-FF35ED8C4807}"/>
                </a:ext>
              </a:extLst>
            </p:cNvPr>
            <p:cNvSpPr>
              <a:spLocks noChangeShapeType="1"/>
            </p:cNvSpPr>
            <p:nvPr/>
          </p:nvSpPr>
          <p:spPr bwMode="auto">
            <a:xfrm>
              <a:off x="1776" y="2832"/>
              <a:ext cx="2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60436" name="Line 7">
              <a:extLst>
                <a:ext uri="{FF2B5EF4-FFF2-40B4-BE49-F238E27FC236}">
                  <a16:creationId xmlns:a16="http://schemas.microsoft.com/office/drawing/2014/main" id="{59E8D5C8-9358-97A3-F792-348EE80E01AD}"/>
                </a:ext>
              </a:extLst>
            </p:cNvPr>
            <p:cNvSpPr>
              <a:spLocks noChangeShapeType="1"/>
            </p:cNvSpPr>
            <p:nvPr/>
          </p:nvSpPr>
          <p:spPr bwMode="auto">
            <a:xfrm flipV="1">
              <a:off x="3106" y="1920"/>
              <a:ext cx="1694" cy="528"/>
            </a:xfrm>
            <a:prstGeom prst="line">
              <a:avLst/>
            </a:prstGeom>
            <a:noFill/>
            <a:ln w="127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grpSp>
        <p:nvGrpSpPr>
          <p:cNvPr id="60420" name="Group 8">
            <a:extLst>
              <a:ext uri="{FF2B5EF4-FFF2-40B4-BE49-F238E27FC236}">
                <a16:creationId xmlns:a16="http://schemas.microsoft.com/office/drawing/2014/main" id="{00F13698-9602-914E-6F50-4B6C644F6A1C}"/>
              </a:ext>
            </a:extLst>
          </p:cNvPr>
          <p:cNvGrpSpPr>
            <a:grpSpLocks/>
          </p:cNvGrpSpPr>
          <p:nvPr/>
        </p:nvGrpSpPr>
        <p:grpSpPr bwMode="auto">
          <a:xfrm>
            <a:off x="2395538" y="2613025"/>
            <a:ext cx="1833562" cy="862013"/>
            <a:chOff x="2109" y="3124"/>
            <a:chExt cx="1155" cy="543"/>
          </a:xfrm>
        </p:grpSpPr>
        <p:sp>
          <p:nvSpPr>
            <p:cNvPr id="60431" name="Oval 9">
              <a:extLst>
                <a:ext uri="{FF2B5EF4-FFF2-40B4-BE49-F238E27FC236}">
                  <a16:creationId xmlns:a16="http://schemas.microsoft.com/office/drawing/2014/main" id="{A73A2368-43A7-B30B-2290-8BE3057139CB}"/>
                </a:ext>
              </a:extLst>
            </p:cNvPr>
            <p:cNvSpPr>
              <a:spLocks noChangeArrowheads="1"/>
            </p:cNvSpPr>
            <p:nvPr/>
          </p:nvSpPr>
          <p:spPr bwMode="auto">
            <a:xfrm>
              <a:off x="2928" y="3216"/>
              <a:ext cx="336" cy="288"/>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60432" name="Text Box 10">
              <a:extLst>
                <a:ext uri="{FF2B5EF4-FFF2-40B4-BE49-F238E27FC236}">
                  <a16:creationId xmlns:a16="http://schemas.microsoft.com/office/drawing/2014/main" id="{252A6F76-9474-C6A7-C0FD-B9B36392588E}"/>
                </a:ext>
              </a:extLst>
            </p:cNvPr>
            <p:cNvSpPr txBox="1">
              <a:spLocks noChangeArrowheads="1"/>
            </p:cNvSpPr>
            <p:nvPr/>
          </p:nvSpPr>
          <p:spPr bwMode="auto">
            <a:xfrm>
              <a:off x="2109" y="3124"/>
              <a:ext cx="1079"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it-IT" sz="2000" i="1">
                  <a:solidFill>
                    <a:srgbClr val="FF0000"/>
                  </a:solidFill>
                  <a:latin typeface="Arial" panose="020B0604020202020204" pitchFamily="34" charset="0"/>
                </a:rPr>
                <a:t>b</a:t>
              </a:r>
            </a:p>
            <a:p>
              <a:pPr>
                <a:spcBef>
                  <a:spcPct val="50000"/>
                </a:spcBef>
                <a:buFontTx/>
                <a:buNone/>
              </a:pPr>
              <a:r>
                <a:rPr lang="en-US" altLang="it-IT" sz="2000" i="1">
                  <a:solidFill>
                    <a:srgbClr val="FF0000"/>
                  </a:solidFill>
                  <a:latin typeface="Arial" panose="020B0604020202020204" pitchFamily="34" charset="0"/>
                </a:rPr>
                <a:t>intercept</a:t>
              </a:r>
            </a:p>
          </p:txBody>
        </p:sp>
        <p:sp>
          <p:nvSpPr>
            <p:cNvPr id="60433" name="Line 11">
              <a:extLst>
                <a:ext uri="{FF2B5EF4-FFF2-40B4-BE49-F238E27FC236}">
                  <a16:creationId xmlns:a16="http://schemas.microsoft.com/office/drawing/2014/main" id="{BF7FF09B-1758-AC67-C675-E3143CAA48B4}"/>
                </a:ext>
              </a:extLst>
            </p:cNvPr>
            <p:cNvSpPr>
              <a:spLocks noChangeShapeType="1"/>
            </p:cNvSpPr>
            <p:nvPr/>
          </p:nvSpPr>
          <p:spPr bwMode="auto">
            <a:xfrm>
              <a:off x="2503" y="3360"/>
              <a:ext cx="569"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sp>
        <p:nvSpPr>
          <p:cNvPr id="60421" name="Line 13">
            <a:extLst>
              <a:ext uri="{FF2B5EF4-FFF2-40B4-BE49-F238E27FC236}">
                <a16:creationId xmlns:a16="http://schemas.microsoft.com/office/drawing/2014/main" id="{F12798E4-AC50-3F3D-909B-88C156F55C6A}"/>
              </a:ext>
            </a:extLst>
          </p:cNvPr>
          <p:cNvSpPr>
            <a:spLocks noChangeShapeType="1"/>
          </p:cNvSpPr>
          <p:nvPr/>
        </p:nvSpPr>
        <p:spPr bwMode="auto">
          <a:xfrm flipH="1" flipV="1">
            <a:off x="4540250" y="2851150"/>
            <a:ext cx="1706563" cy="31750"/>
          </a:xfrm>
          <a:prstGeom prst="line">
            <a:avLst/>
          </a:prstGeom>
          <a:noFill/>
          <a:ln w="9525">
            <a:solidFill>
              <a:srgbClr val="FF66FF"/>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60422" name="Line 14">
            <a:extLst>
              <a:ext uri="{FF2B5EF4-FFF2-40B4-BE49-F238E27FC236}">
                <a16:creationId xmlns:a16="http://schemas.microsoft.com/office/drawing/2014/main" id="{4B1D8E50-A1BF-B3B0-2CFD-C578853CB6CD}"/>
              </a:ext>
            </a:extLst>
          </p:cNvPr>
          <p:cNvSpPr>
            <a:spLocks noChangeShapeType="1"/>
          </p:cNvSpPr>
          <p:nvPr/>
        </p:nvSpPr>
        <p:spPr bwMode="auto">
          <a:xfrm>
            <a:off x="6246813" y="2347913"/>
            <a:ext cx="0" cy="479425"/>
          </a:xfrm>
          <a:prstGeom prst="line">
            <a:avLst/>
          </a:prstGeom>
          <a:noFill/>
          <a:ln w="9525">
            <a:solidFill>
              <a:srgbClr val="FF66FF"/>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60423" name="Text Box 15">
            <a:extLst>
              <a:ext uri="{FF2B5EF4-FFF2-40B4-BE49-F238E27FC236}">
                <a16:creationId xmlns:a16="http://schemas.microsoft.com/office/drawing/2014/main" id="{58974D61-F611-7272-F304-E79FD709C146}"/>
              </a:ext>
            </a:extLst>
          </p:cNvPr>
          <p:cNvSpPr txBox="1">
            <a:spLocks noChangeArrowheads="1"/>
          </p:cNvSpPr>
          <p:nvPr/>
        </p:nvSpPr>
        <p:spPr bwMode="auto">
          <a:xfrm>
            <a:off x="309563" y="4298950"/>
            <a:ext cx="67103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it-IT" sz="2000">
                <a:latin typeface="Avenir Book" panose="02000503020000020003" pitchFamily="2" charset="0"/>
              </a:rPr>
              <a:t>m=slope=change in y/change in x= (y</a:t>
            </a:r>
            <a:r>
              <a:rPr lang="en-US" altLang="it-IT" sz="2000" baseline="-25000">
                <a:latin typeface="Avenir Book" panose="02000503020000020003" pitchFamily="2" charset="0"/>
              </a:rPr>
              <a:t>2</a:t>
            </a:r>
            <a:r>
              <a:rPr lang="en-US" altLang="it-IT" sz="2000">
                <a:latin typeface="Avenir Book" panose="02000503020000020003" pitchFamily="2" charset="0"/>
              </a:rPr>
              <a:t>-y</a:t>
            </a:r>
            <a:r>
              <a:rPr lang="en-US" altLang="it-IT" sz="2000" baseline="-25000">
                <a:latin typeface="Avenir Book" panose="02000503020000020003" pitchFamily="2" charset="0"/>
              </a:rPr>
              <a:t>1</a:t>
            </a:r>
            <a:r>
              <a:rPr lang="en-US" altLang="it-IT" sz="2000">
                <a:latin typeface="Avenir Book" panose="02000503020000020003" pitchFamily="2" charset="0"/>
              </a:rPr>
              <a:t>)/(x</a:t>
            </a:r>
            <a:r>
              <a:rPr lang="en-US" altLang="it-IT" sz="2000" baseline="-25000">
                <a:latin typeface="Avenir Book" panose="02000503020000020003" pitchFamily="2" charset="0"/>
              </a:rPr>
              <a:t>2</a:t>
            </a:r>
            <a:r>
              <a:rPr lang="en-US" altLang="it-IT" sz="2000">
                <a:latin typeface="Avenir Book" panose="02000503020000020003" pitchFamily="2" charset="0"/>
              </a:rPr>
              <a:t>-x</a:t>
            </a:r>
            <a:r>
              <a:rPr lang="en-US" altLang="it-IT" sz="2000" baseline="-25000">
                <a:latin typeface="Avenir Book" panose="02000503020000020003" pitchFamily="2" charset="0"/>
              </a:rPr>
              <a:t>1</a:t>
            </a:r>
            <a:r>
              <a:rPr lang="en-US" altLang="it-IT" sz="2000">
                <a:latin typeface="Avenir Book" panose="02000503020000020003" pitchFamily="2" charset="0"/>
              </a:rPr>
              <a:t>) </a:t>
            </a:r>
          </a:p>
        </p:txBody>
      </p:sp>
      <p:sp>
        <p:nvSpPr>
          <p:cNvPr id="60424" name="Rectangle 21">
            <a:extLst>
              <a:ext uri="{FF2B5EF4-FFF2-40B4-BE49-F238E27FC236}">
                <a16:creationId xmlns:a16="http://schemas.microsoft.com/office/drawing/2014/main" id="{80930853-A65E-7F31-F131-DB61FC0B033A}"/>
              </a:ext>
            </a:extLst>
          </p:cNvPr>
          <p:cNvSpPr>
            <a:spLocks noChangeArrowheads="1"/>
          </p:cNvSpPr>
          <p:nvPr/>
        </p:nvSpPr>
        <p:spPr bwMode="auto">
          <a:xfrm>
            <a:off x="5010150" y="3024188"/>
            <a:ext cx="9572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TW" sz="1400" b="1">
                <a:latin typeface="Avenir Book" panose="02000503020000020003" pitchFamily="2" charset="0"/>
                <a:ea typeface="PMingLiU" panose="02020500000000000000" pitchFamily="18" charset="-120"/>
                <a:cs typeface="Times New Roman" panose="02020603050405020304" pitchFamily="18" charset="0"/>
              </a:rPr>
              <a:t>Change in </a:t>
            </a:r>
            <a:r>
              <a:rPr lang="en-US" altLang="zh-TW" sz="1400" b="1" i="1">
                <a:latin typeface="Avenir Book" panose="02000503020000020003" pitchFamily="2" charset="0"/>
                <a:ea typeface="PMingLiU" panose="02020500000000000000" pitchFamily="18" charset="-120"/>
                <a:cs typeface="Times New Roman" panose="02020603050405020304" pitchFamily="18" charset="0"/>
              </a:rPr>
              <a:t>x</a:t>
            </a:r>
            <a:endParaRPr lang="en-US" altLang="zh-TW" sz="1100" i="1">
              <a:latin typeface="Avenir Book" panose="02000503020000020003" pitchFamily="2" charset="0"/>
              <a:ea typeface="PMingLiU" panose="02020500000000000000" pitchFamily="18" charset="-120"/>
              <a:cs typeface="Times New Roman" panose="02020603050405020304" pitchFamily="18" charset="0"/>
            </a:endParaRPr>
          </a:p>
        </p:txBody>
      </p:sp>
      <p:sp>
        <p:nvSpPr>
          <p:cNvPr id="60425" name="Rectangle 21">
            <a:extLst>
              <a:ext uri="{FF2B5EF4-FFF2-40B4-BE49-F238E27FC236}">
                <a16:creationId xmlns:a16="http://schemas.microsoft.com/office/drawing/2014/main" id="{F369EF1D-F44C-9627-D4D8-7D5E5853A922}"/>
              </a:ext>
            </a:extLst>
          </p:cNvPr>
          <p:cNvSpPr>
            <a:spLocks noChangeArrowheads="1"/>
          </p:cNvSpPr>
          <p:nvPr/>
        </p:nvSpPr>
        <p:spPr bwMode="auto">
          <a:xfrm>
            <a:off x="6492875" y="2371725"/>
            <a:ext cx="9572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TW" sz="1400" b="1">
                <a:latin typeface="Avenir Book" panose="02000503020000020003" pitchFamily="2" charset="0"/>
                <a:ea typeface="PMingLiU" panose="02020500000000000000" pitchFamily="18" charset="-120"/>
                <a:cs typeface="Times New Roman" panose="02020603050405020304" pitchFamily="18" charset="0"/>
              </a:rPr>
              <a:t>Change in </a:t>
            </a:r>
            <a:r>
              <a:rPr lang="en-US" altLang="zh-TW" sz="1400" b="1" i="1">
                <a:latin typeface="Avenir Book" panose="02000503020000020003" pitchFamily="2" charset="0"/>
                <a:ea typeface="PMingLiU" panose="02020500000000000000" pitchFamily="18" charset="-120"/>
                <a:cs typeface="Times New Roman" panose="02020603050405020304" pitchFamily="18" charset="0"/>
              </a:rPr>
              <a:t>y</a:t>
            </a:r>
            <a:endParaRPr lang="en-US" altLang="zh-TW" sz="1100" i="1">
              <a:latin typeface="Avenir Book" panose="02000503020000020003" pitchFamily="2" charset="0"/>
              <a:ea typeface="PMingLiU" panose="02020500000000000000" pitchFamily="18" charset="-120"/>
              <a:cs typeface="Times New Roman" panose="02020603050405020304" pitchFamily="18" charset="0"/>
            </a:endParaRPr>
          </a:p>
        </p:txBody>
      </p:sp>
      <p:sp>
        <p:nvSpPr>
          <p:cNvPr id="60426" name="CasellaDiTesto 1">
            <a:extLst>
              <a:ext uri="{FF2B5EF4-FFF2-40B4-BE49-F238E27FC236}">
                <a16:creationId xmlns:a16="http://schemas.microsoft.com/office/drawing/2014/main" id="{7AC5FB13-9261-6942-94CC-64FD72273F86}"/>
              </a:ext>
            </a:extLst>
          </p:cNvPr>
          <p:cNvSpPr txBox="1">
            <a:spLocks noChangeArrowheads="1"/>
          </p:cNvSpPr>
          <p:nvPr/>
        </p:nvSpPr>
        <p:spPr bwMode="auto">
          <a:xfrm>
            <a:off x="3786188" y="1860550"/>
            <a:ext cx="276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it-IT" sz="1400">
                <a:latin typeface="Arial" panose="020B0604020202020204" pitchFamily="34" charset="0"/>
              </a:rPr>
              <a:t>y</a:t>
            </a:r>
          </a:p>
        </p:txBody>
      </p:sp>
      <p:sp>
        <p:nvSpPr>
          <p:cNvPr id="60427" name="Rectangle 21">
            <a:extLst>
              <a:ext uri="{FF2B5EF4-FFF2-40B4-BE49-F238E27FC236}">
                <a16:creationId xmlns:a16="http://schemas.microsoft.com/office/drawing/2014/main" id="{6666DA78-59A9-D664-9CA6-F9E982A33165}"/>
              </a:ext>
            </a:extLst>
          </p:cNvPr>
          <p:cNvSpPr>
            <a:spLocks noChangeArrowheads="1"/>
          </p:cNvSpPr>
          <p:nvPr/>
        </p:nvSpPr>
        <p:spPr bwMode="auto">
          <a:xfrm>
            <a:off x="6130925" y="3668713"/>
            <a:ext cx="8731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TW" sz="1400" b="1" i="1">
                <a:latin typeface="Avenir Book" panose="02000503020000020003" pitchFamily="2" charset="0"/>
                <a:ea typeface="PMingLiU" panose="02020500000000000000" pitchFamily="18" charset="-120"/>
                <a:cs typeface="Times New Roman" panose="02020603050405020304" pitchFamily="18" charset="0"/>
              </a:rPr>
              <a:t>x</a:t>
            </a:r>
            <a:endParaRPr lang="en-US" altLang="zh-TW" sz="1100" i="1">
              <a:latin typeface="Avenir Book" panose="02000503020000020003" pitchFamily="2" charset="0"/>
              <a:ea typeface="PMingLiU" panose="02020500000000000000" pitchFamily="18" charset="-120"/>
              <a:cs typeface="Times New Roman" panose="02020603050405020304" pitchFamily="18" charset="0"/>
            </a:endParaRPr>
          </a:p>
        </p:txBody>
      </p:sp>
      <p:sp>
        <p:nvSpPr>
          <p:cNvPr id="60428" name="Text Box 3">
            <a:extLst>
              <a:ext uri="{FF2B5EF4-FFF2-40B4-BE49-F238E27FC236}">
                <a16:creationId xmlns:a16="http://schemas.microsoft.com/office/drawing/2014/main" id="{EE21FF90-DEEC-1667-5519-C7AB2D2F09A0}"/>
              </a:ext>
            </a:extLst>
          </p:cNvPr>
          <p:cNvSpPr txBox="1">
            <a:spLocks noChangeArrowheads="1"/>
          </p:cNvSpPr>
          <p:nvPr/>
        </p:nvSpPr>
        <p:spPr bwMode="auto">
          <a:xfrm>
            <a:off x="309563" y="5688013"/>
            <a:ext cx="8377237" cy="101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endParaRPr lang="en-US" altLang="it-IT" sz="2400">
              <a:latin typeface="Avenir Book" panose="02000503020000020003" pitchFamily="2" charset="0"/>
            </a:endParaRPr>
          </a:p>
          <a:p>
            <a:pPr>
              <a:spcBef>
                <a:spcPct val="50000"/>
              </a:spcBef>
              <a:buFontTx/>
              <a:buNone/>
            </a:pPr>
            <a:endParaRPr lang="en-US" altLang="it-IT" sz="2400">
              <a:latin typeface="Avenir Book" panose="02000503020000020003" pitchFamily="2" charset="0"/>
            </a:endParaRPr>
          </a:p>
        </p:txBody>
      </p:sp>
      <p:sp>
        <p:nvSpPr>
          <p:cNvPr id="60429" name="Rettangolo 1">
            <a:extLst>
              <a:ext uri="{FF2B5EF4-FFF2-40B4-BE49-F238E27FC236}">
                <a16:creationId xmlns:a16="http://schemas.microsoft.com/office/drawing/2014/main" id="{22DD04C3-AFFB-2B29-EF6C-4D5CC127FE99}"/>
              </a:ext>
            </a:extLst>
          </p:cNvPr>
          <p:cNvSpPr>
            <a:spLocks noChangeArrowheads="1"/>
          </p:cNvSpPr>
          <p:nvPr/>
        </p:nvSpPr>
        <p:spPr bwMode="auto">
          <a:xfrm>
            <a:off x="53975" y="5589588"/>
            <a:ext cx="88550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IE" altLang="it-IT" sz="2400">
                <a:latin typeface="Calibri" panose="020F0502020204030204" pitchFamily="34" charset="0"/>
                <a:cs typeface="Calibri" panose="020F0502020204030204" pitchFamily="34" charset="0"/>
              </a:rPr>
              <a:t>It is a deterministic mathematical relationship! we know the exact value of y just by knowing the value of x. This is unrealistic in almost any natural process!</a:t>
            </a:r>
          </a:p>
        </p:txBody>
      </p:sp>
      <p:sp>
        <p:nvSpPr>
          <p:cNvPr id="60430" name="CasellaDiTesto 1">
            <a:extLst>
              <a:ext uri="{FF2B5EF4-FFF2-40B4-BE49-F238E27FC236}">
                <a16:creationId xmlns:a16="http://schemas.microsoft.com/office/drawing/2014/main" id="{40B5309B-809E-91F0-5D6B-C39B5B5F4E8C}"/>
              </a:ext>
            </a:extLst>
          </p:cNvPr>
          <p:cNvSpPr txBox="1">
            <a:spLocks noChangeArrowheads="1"/>
          </p:cNvSpPr>
          <p:nvPr/>
        </p:nvSpPr>
        <p:spPr bwMode="auto">
          <a:xfrm>
            <a:off x="42863" y="5053013"/>
            <a:ext cx="74882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it-IT" sz="2400">
                <a:latin typeface="Calibri" panose="020F0502020204030204" pitchFamily="34" charset="0"/>
                <a:cs typeface="Calibri" panose="020F0502020204030204" pitchFamily="34" charset="0"/>
              </a:rPr>
              <a:t>The term </a:t>
            </a:r>
            <a:r>
              <a:rPr lang="it-IT" altLang="it-IT" sz="2400" b="1">
                <a:solidFill>
                  <a:srgbClr val="FF0000"/>
                </a:solidFill>
                <a:latin typeface="Calibri" panose="020F0502020204030204" pitchFamily="34" charset="0"/>
                <a:cs typeface="Calibri" panose="020F0502020204030204" pitchFamily="34" charset="0"/>
              </a:rPr>
              <a:t>linear</a:t>
            </a:r>
            <a:r>
              <a:rPr lang="it-IT" altLang="it-IT" sz="2400">
                <a:latin typeface="Calibri" panose="020F0502020204030204" pitchFamily="34" charset="0"/>
                <a:cs typeface="Calibri" panose="020F0502020204030204" pitchFamily="34" charset="0"/>
              </a:rPr>
              <a:t> is referred to the coefficients, not to the x</a:t>
            </a:r>
            <a:endParaRPr lang="it-IT" altLang="it-IT" sz="1400">
              <a:latin typeface="Calibri" panose="020F0502020204030204" pitchFamily="34" charset="0"/>
              <a:cs typeface="Calibri" panose="020F050202020403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1" name="Immagine 3">
            <a:extLst>
              <a:ext uri="{FF2B5EF4-FFF2-40B4-BE49-F238E27FC236}">
                <a16:creationId xmlns:a16="http://schemas.microsoft.com/office/drawing/2014/main" id="{F3155421-C4CB-20A6-7206-ADFCF2619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8913"/>
            <a:ext cx="7772400" cy="624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89" name="Immagine 5">
            <a:extLst>
              <a:ext uri="{FF2B5EF4-FFF2-40B4-BE49-F238E27FC236}">
                <a16:creationId xmlns:a16="http://schemas.microsoft.com/office/drawing/2014/main" id="{85993B47-0D4E-AD42-DB80-07E3BC22B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988" y="792163"/>
            <a:ext cx="8074025"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2">
            <a:extLst>
              <a:ext uri="{FF2B5EF4-FFF2-40B4-BE49-F238E27FC236}">
                <a16:creationId xmlns:a16="http://schemas.microsoft.com/office/drawing/2014/main" id="{607C22A7-3416-C463-DF02-752595F32750}"/>
              </a:ext>
            </a:extLst>
          </p:cNvPr>
          <p:cNvSpPr>
            <a:spLocks noGrp="1" noChangeArrowheads="1"/>
          </p:cNvSpPr>
          <p:nvPr>
            <p:ph type="title"/>
          </p:nvPr>
        </p:nvSpPr>
        <p:spPr>
          <a:xfrm>
            <a:off x="144463" y="2286000"/>
            <a:ext cx="8855075" cy="1143000"/>
          </a:xfrm>
        </p:spPr>
        <p:txBody>
          <a:bodyPr lIns="90488" tIns="44450" rIns="90488" bIns="44450"/>
          <a:lstStyle/>
          <a:p>
            <a:r>
              <a:rPr lang="en-US" altLang="it-IT">
                <a:latin typeface="Calibri" panose="020F0502020204030204" pitchFamily="34" charset="0"/>
                <a:cs typeface="Calibri" panose="020F0502020204030204" pitchFamily="34" charset="0"/>
              </a:rPr>
              <a:t>Correlation does not mean causation!</a:t>
            </a:r>
          </a:p>
        </p:txBody>
      </p:sp>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egnaposto numero diapositiva 2">
            <a:extLst>
              <a:ext uri="{FF2B5EF4-FFF2-40B4-BE49-F238E27FC236}">
                <a16:creationId xmlns:a16="http://schemas.microsoft.com/office/drawing/2014/main" id="{718B1866-77BF-206C-8BEC-A2E97A615B5F}"/>
              </a:ext>
            </a:extLst>
          </p:cNvPr>
          <p:cNvSpPr>
            <a:spLocks noGrp="1" noChangeArrowheads="1"/>
          </p:cNvSpPr>
          <p:nvPr>
            <p:ph type="sldNum" sz="quarter" idx="12"/>
          </p:nvPr>
        </p:nvSpPr>
        <p:spPr>
          <a:xfrm>
            <a:off x="3124200" y="62484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fld id="{D733044F-C0B2-2C43-9514-D6D6FB305385}" type="slidenum">
              <a:rPr lang="en-US" altLang="it-IT" sz="1400" smtClean="0"/>
              <a:pPr algn="ctr">
                <a:spcBef>
                  <a:spcPct val="0"/>
                </a:spcBef>
                <a:buFontTx/>
                <a:buNone/>
              </a:pPr>
              <a:t>12</a:t>
            </a:fld>
            <a:endParaRPr lang="en-US" altLang="it-IT" sz="1400"/>
          </a:p>
        </p:txBody>
      </p:sp>
      <p:graphicFrame>
        <p:nvGraphicFramePr>
          <p:cNvPr id="62466" name="Object 3">
            <a:extLst>
              <a:ext uri="{FF2B5EF4-FFF2-40B4-BE49-F238E27FC236}">
                <a16:creationId xmlns:a16="http://schemas.microsoft.com/office/drawing/2014/main" id="{71EE8E55-74C3-3EE6-7BCB-C9F5E7D571A2}"/>
              </a:ext>
            </a:extLst>
          </p:cNvPr>
          <p:cNvGraphicFramePr>
            <a:graphicFrameLocks noChangeAspect="1"/>
          </p:cNvGraphicFramePr>
          <p:nvPr/>
        </p:nvGraphicFramePr>
        <p:xfrm>
          <a:off x="641350" y="2133600"/>
          <a:ext cx="3670300" cy="592138"/>
        </p:xfrm>
        <a:graphic>
          <a:graphicData uri="http://schemas.openxmlformats.org/presentationml/2006/ole">
            <mc:AlternateContent xmlns:mc="http://schemas.openxmlformats.org/markup-compatibility/2006">
              <mc:Choice xmlns:v="urn:schemas-microsoft-com:vml" Requires="v">
                <p:oleObj name="Equation" r:id="rId2" imgW="34226500" imgH="5562600" progId="Equation.DSMT4">
                  <p:embed/>
                </p:oleObj>
              </mc:Choice>
              <mc:Fallback>
                <p:oleObj name="Equation" r:id="rId2" imgW="34226500" imgH="5562600" progId="Equation.DSMT4">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350" y="2133600"/>
                        <a:ext cx="3670300" cy="592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67" name="Object 6">
            <a:extLst>
              <a:ext uri="{FF2B5EF4-FFF2-40B4-BE49-F238E27FC236}">
                <a16:creationId xmlns:a16="http://schemas.microsoft.com/office/drawing/2014/main" id="{D69DCA2E-EBA7-2B6A-220E-2BD0A94A1ED9}"/>
              </a:ext>
            </a:extLst>
          </p:cNvPr>
          <p:cNvGraphicFramePr>
            <a:graphicFrameLocks noChangeAspect="1"/>
          </p:cNvGraphicFramePr>
          <p:nvPr/>
        </p:nvGraphicFramePr>
        <p:xfrm>
          <a:off x="4248150" y="1314450"/>
          <a:ext cx="4838700" cy="4829175"/>
        </p:xfrm>
        <a:graphic>
          <a:graphicData uri="http://schemas.openxmlformats.org/presentationml/2006/ole">
            <mc:AlternateContent xmlns:mc="http://schemas.openxmlformats.org/markup-compatibility/2006">
              <mc:Choice xmlns:v="urn:schemas-microsoft-com:vml" Requires="v">
                <p:oleObj name="Scanned Photo" r:id="rId4" imgW="5746750" imgH="5734050" progId="MSPhotoEdScan.3">
                  <p:embed/>
                </p:oleObj>
              </mc:Choice>
              <mc:Fallback>
                <p:oleObj name="Scanned Photo" r:id="rId4" imgW="5746750" imgH="5734050" progId="MSPhotoEdSca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8150" y="1314450"/>
                        <a:ext cx="4838700" cy="482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68" name="Rectangle 7">
            <a:extLst>
              <a:ext uri="{FF2B5EF4-FFF2-40B4-BE49-F238E27FC236}">
                <a16:creationId xmlns:a16="http://schemas.microsoft.com/office/drawing/2014/main" id="{B0C68B66-75AF-2B7D-5C41-E8C2AAB7388C}"/>
              </a:ext>
            </a:extLst>
          </p:cNvPr>
          <p:cNvSpPr>
            <a:spLocks noGrp="1" noChangeArrowheads="1"/>
          </p:cNvSpPr>
          <p:nvPr>
            <p:ph type="title" idx="4294967295"/>
          </p:nvPr>
        </p:nvSpPr>
        <p:spPr>
          <a:xfrm>
            <a:off x="723900" y="342900"/>
            <a:ext cx="7772400" cy="742950"/>
          </a:xfrm>
        </p:spPr>
        <p:txBody>
          <a:bodyPr/>
          <a:lstStyle/>
          <a:p>
            <a:r>
              <a:rPr lang="en-US" altLang="it-IT">
                <a:solidFill>
                  <a:schemeClr val="tx1"/>
                </a:solidFill>
              </a:rPr>
              <a:t>Nonlinear relationship: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Immagine 3">
            <a:extLst>
              <a:ext uri="{FF2B5EF4-FFF2-40B4-BE49-F238E27FC236}">
                <a16:creationId xmlns:a16="http://schemas.microsoft.com/office/drawing/2014/main" id="{03F2B6FC-3051-0B26-02D6-C2CA61AF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70828"/>
          <a:stretch>
            <a:fillRect/>
          </a:stretch>
        </p:blipFill>
        <p:spPr bwMode="auto">
          <a:xfrm>
            <a:off x="900113" y="2746375"/>
            <a:ext cx="2232025"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0" name="Rettangolo 4">
            <a:extLst>
              <a:ext uri="{FF2B5EF4-FFF2-40B4-BE49-F238E27FC236}">
                <a16:creationId xmlns:a16="http://schemas.microsoft.com/office/drawing/2014/main" id="{B7F1BF10-E4AD-FEDC-E5A1-E576AD540021}"/>
              </a:ext>
            </a:extLst>
          </p:cNvPr>
          <p:cNvSpPr>
            <a:spLocks noChangeArrowheads="1"/>
          </p:cNvSpPr>
          <p:nvPr/>
        </p:nvSpPr>
        <p:spPr bwMode="auto">
          <a:xfrm>
            <a:off x="238125" y="252413"/>
            <a:ext cx="851058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CA" altLang="it-IT" sz="2400">
                <a:latin typeface="Calibri" panose="020F0502020204030204" pitchFamily="34" charset="0"/>
                <a:cs typeface="Calibri" panose="020F0502020204030204" pitchFamily="34" charset="0"/>
              </a:rPr>
              <a:t>Generally social &amp; real-world data do not fall on a straight line. For example, if we took family income (x), this value would provide some useful information about food expenditures of a family (y). However, the prediction would be far from perfect, since other factors play a role in deciding  the level of expenditures. </a:t>
            </a:r>
            <a:r>
              <a:rPr lang="it-IT" altLang="it-IT" sz="2400">
                <a:latin typeface="Calibri" panose="020F0502020204030204" pitchFamily="34" charset="0"/>
                <a:cs typeface="Calibri" panose="020F0502020204030204" pitchFamily="34" charset="0"/>
              </a:rPr>
              <a:t>It's more common for data to appear as a cloud of points.</a:t>
            </a:r>
            <a:endParaRPr lang="en-CA" altLang="it-IT" sz="2400">
              <a:latin typeface="Calibri" panose="020F0502020204030204" pitchFamily="34" charset="0"/>
              <a:cs typeface="Calibri" panose="020F0502020204030204" pitchFamily="34" charset="0"/>
            </a:endParaRPr>
          </a:p>
        </p:txBody>
      </p:sp>
      <p:sp>
        <p:nvSpPr>
          <p:cNvPr id="63491" name="Rettangolo 5">
            <a:extLst>
              <a:ext uri="{FF2B5EF4-FFF2-40B4-BE49-F238E27FC236}">
                <a16:creationId xmlns:a16="http://schemas.microsoft.com/office/drawing/2014/main" id="{BF2850FA-C9E4-731F-4841-B1B786369B79}"/>
              </a:ext>
            </a:extLst>
          </p:cNvPr>
          <p:cNvSpPr>
            <a:spLocks noChangeArrowheads="1"/>
          </p:cNvSpPr>
          <p:nvPr/>
        </p:nvSpPr>
        <p:spPr bwMode="auto">
          <a:xfrm>
            <a:off x="238125" y="5229225"/>
            <a:ext cx="83534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AU" altLang="it-IT" sz="2400">
                <a:latin typeface="Calibri" panose="020F0502020204030204" pitchFamily="34" charset="0"/>
                <a:cs typeface="Calibri" panose="020F0502020204030204" pitchFamily="34" charset="0"/>
              </a:rPr>
              <a:t>Linear regression is the statistical method for fitting a line to data where the relationship between two variables, x and y, can be modelled by a straight line with some error.</a:t>
            </a:r>
          </a:p>
        </p:txBody>
      </p:sp>
      <p:pic>
        <p:nvPicPr>
          <p:cNvPr id="63492" name="Picture 6" descr="Linear Regression in R | An Easy Step-by-Step Guide">
            <a:extLst>
              <a:ext uri="{FF2B5EF4-FFF2-40B4-BE49-F238E27FC236}">
                <a16:creationId xmlns:a16="http://schemas.microsoft.com/office/drawing/2014/main" id="{CC9C3955-7D65-4DF7-4C13-28C0C31DF6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2582863"/>
            <a:ext cx="2520950"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2">
            <a:extLst>
              <a:ext uri="{FF2B5EF4-FFF2-40B4-BE49-F238E27FC236}">
                <a16:creationId xmlns:a16="http://schemas.microsoft.com/office/drawing/2014/main" id="{58C66E3C-A7E8-4988-7268-B6AD69550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692150"/>
            <a:ext cx="6888162"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ttangolo 3">
            <a:extLst>
              <a:ext uri="{FF2B5EF4-FFF2-40B4-BE49-F238E27FC236}">
                <a16:creationId xmlns:a16="http://schemas.microsoft.com/office/drawing/2014/main" id="{5C0A2CBF-117D-491E-BF83-2F079693FD2C}"/>
              </a:ext>
            </a:extLst>
          </p:cNvPr>
          <p:cNvSpPr>
            <a:spLocks noChangeArrowheads="1"/>
          </p:cNvSpPr>
          <p:nvPr/>
        </p:nvSpPr>
        <p:spPr bwMode="auto">
          <a:xfrm>
            <a:off x="438150" y="358775"/>
            <a:ext cx="8166100" cy="449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200">
                <a:latin typeface="Calibri" panose="020F0502020204030204" pitchFamily="34" charset="0"/>
                <a:cs typeface="Calibri" panose="020F0502020204030204" pitchFamily="34" charset="0"/>
              </a:rPr>
              <a:t>The relationship between the response Y and the predictor X can be written in general form as:</a:t>
            </a:r>
          </a:p>
          <a:p>
            <a:pPr>
              <a:spcBef>
                <a:spcPct val="0"/>
              </a:spcBef>
              <a:buFontTx/>
              <a:buNone/>
            </a:pPr>
            <a:endParaRPr lang="en-US" altLang="it-IT" sz="2200">
              <a:latin typeface="Calibri" panose="020F0502020204030204" pitchFamily="34" charset="0"/>
              <a:cs typeface="Calibri" panose="020F0502020204030204" pitchFamily="34" charset="0"/>
            </a:endParaRPr>
          </a:p>
          <a:p>
            <a:pPr algn="ctr">
              <a:spcBef>
                <a:spcPct val="0"/>
              </a:spcBef>
              <a:buFontTx/>
              <a:buNone/>
            </a:pPr>
            <a:r>
              <a:rPr lang="en-US" altLang="it-IT" sz="2200">
                <a:latin typeface="Calibri" panose="020F0502020204030204" pitchFamily="34" charset="0"/>
                <a:cs typeface="Calibri" panose="020F0502020204030204" pitchFamily="34" charset="0"/>
              </a:rPr>
              <a:t>Y=f(X)+</a:t>
            </a:r>
            <a:r>
              <a:rPr lang="en-US" altLang="it-IT" sz="2200">
                <a:latin typeface="Symbol" pitchFamily="2" charset="2"/>
                <a:cs typeface="Calibri" panose="020F0502020204030204" pitchFamily="34" charset="0"/>
              </a:rPr>
              <a:t>e</a:t>
            </a:r>
          </a:p>
          <a:p>
            <a:pPr>
              <a:spcBef>
                <a:spcPct val="0"/>
              </a:spcBef>
              <a:buFontTx/>
              <a:buNone/>
            </a:pPr>
            <a:endParaRPr lang="en-US" altLang="it-IT" sz="2200">
              <a:latin typeface="Calibri" panose="020F0502020204030204" pitchFamily="34" charset="0"/>
              <a:cs typeface="Calibri" panose="020F0502020204030204" pitchFamily="34" charset="0"/>
            </a:endParaRPr>
          </a:p>
          <a:p>
            <a:pPr>
              <a:spcBef>
                <a:spcPct val="0"/>
              </a:spcBef>
              <a:buFontTx/>
              <a:buNone/>
            </a:pPr>
            <a:r>
              <a:rPr lang="en-US" altLang="it-IT" sz="2200">
                <a:latin typeface="Calibri" panose="020F0502020204030204" pitchFamily="34" charset="0"/>
                <a:cs typeface="Calibri" panose="020F0502020204030204" pitchFamily="34" charset="0"/>
              </a:rPr>
              <a:t>f is some fixed but unknown function of X, is the systematic information that X provides about Y, </a:t>
            </a:r>
          </a:p>
          <a:p>
            <a:pPr>
              <a:spcBef>
                <a:spcPct val="0"/>
              </a:spcBef>
              <a:buFontTx/>
              <a:buNone/>
            </a:pPr>
            <a:endParaRPr lang="en-US" altLang="it-IT" sz="2200">
              <a:latin typeface="Calibri" panose="020F0502020204030204" pitchFamily="34" charset="0"/>
              <a:cs typeface="Calibri" panose="020F0502020204030204" pitchFamily="34" charset="0"/>
            </a:endParaRPr>
          </a:p>
          <a:p>
            <a:pPr>
              <a:spcBef>
                <a:spcPct val="0"/>
              </a:spcBef>
              <a:buFontTx/>
              <a:buNone/>
            </a:pPr>
            <a:r>
              <a:rPr lang="en-US" altLang="it-IT" sz="2200">
                <a:latin typeface="Symbol" pitchFamily="2" charset="2"/>
                <a:cs typeface="Calibri" panose="020F0502020204030204" pitchFamily="34" charset="0"/>
              </a:rPr>
              <a:t>e</a:t>
            </a:r>
            <a:r>
              <a:rPr lang="en-US" altLang="it-IT" sz="2200">
                <a:latin typeface="Calibri" panose="020F0502020204030204" pitchFamily="34" charset="0"/>
                <a:cs typeface="Calibri" panose="020F0502020204030204" pitchFamily="34" charset="0"/>
              </a:rPr>
              <a:t> is the random error term which is independent of X and has mean zero, it cannot be predicted by using X and might contain unmeasured variables that are useful in predicting Y and/or unmeasurable variation (i.e. subjective feeling).</a:t>
            </a:r>
          </a:p>
          <a:p>
            <a:pPr>
              <a:spcBef>
                <a:spcPct val="0"/>
              </a:spcBef>
              <a:buFontTx/>
              <a:buNone/>
            </a:pPr>
            <a:endParaRPr lang="en-US" altLang="it-IT" sz="2200">
              <a:latin typeface="Calibri" panose="020F0502020204030204" pitchFamily="34" charset="0"/>
              <a:cs typeface="Calibri" panose="020F0502020204030204" pitchFamily="34" charset="0"/>
            </a:endParaRPr>
          </a:p>
        </p:txBody>
      </p:sp>
      <p:sp>
        <p:nvSpPr>
          <p:cNvPr id="66562" name="Rettangolo 4">
            <a:extLst>
              <a:ext uri="{FF2B5EF4-FFF2-40B4-BE49-F238E27FC236}">
                <a16:creationId xmlns:a16="http://schemas.microsoft.com/office/drawing/2014/main" id="{6211E9A0-14F2-EFE2-6E34-106A3206FC30}"/>
              </a:ext>
            </a:extLst>
          </p:cNvPr>
          <p:cNvSpPr>
            <a:spLocks noChangeArrowheads="1"/>
          </p:cNvSpPr>
          <p:nvPr/>
        </p:nvSpPr>
        <p:spPr bwMode="auto">
          <a:xfrm>
            <a:off x="360363" y="4868863"/>
            <a:ext cx="842327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AU" altLang="it-IT" sz="2200">
                <a:latin typeface="Calibri" panose="020F0502020204030204" pitchFamily="34" charset="0"/>
                <a:cs typeface="Calibri" panose="020F0502020204030204" pitchFamily="34" charset="0"/>
              </a:rPr>
              <a:t>The idea is to estimate f. Broadly speaking, there can be </a:t>
            </a:r>
            <a:r>
              <a:rPr lang="en-AU" altLang="it-IT" sz="2200" b="1">
                <a:latin typeface="Calibri" panose="020F0502020204030204" pitchFamily="34" charset="0"/>
                <a:cs typeface="Calibri" panose="020F0502020204030204" pitchFamily="34" charset="0"/>
              </a:rPr>
              <a:t>parametric</a:t>
            </a:r>
            <a:r>
              <a:rPr lang="en-AU" altLang="it-IT" sz="2200">
                <a:latin typeface="Calibri" panose="020F0502020204030204" pitchFamily="34" charset="0"/>
                <a:cs typeface="Calibri" panose="020F0502020204030204" pitchFamily="34" charset="0"/>
              </a:rPr>
              <a:t> or non-parametric methods. The first start making an assumption about the functional form (or shape) of f, the latter do not make any assumption about the form of f.</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ttangolo 3">
            <a:extLst>
              <a:ext uri="{FF2B5EF4-FFF2-40B4-BE49-F238E27FC236}">
                <a16:creationId xmlns:a16="http://schemas.microsoft.com/office/drawing/2014/main" id="{80044DD3-0620-C490-091F-459FB00B6757}"/>
              </a:ext>
            </a:extLst>
          </p:cNvPr>
          <p:cNvSpPr>
            <a:spLocks noChangeArrowheads="1"/>
          </p:cNvSpPr>
          <p:nvPr/>
        </p:nvSpPr>
        <p:spPr bwMode="auto">
          <a:xfrm>
            <a:off x="438150" y="358775"/>
            <a:ext cx="81661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200">
                <a:latin typeface="Calibri" panose="020F0502020204030204" pitchFamily="34" charset="0"/>
                <a:cs typeface="Calibri" panose="020F0502020204030204" pitchFamily="34" charset="0"/>
              </a:rPr>
              <a:t>If f is approximated by a linear function we have the general form of the simple linear regression (population regression model) model is:</a:t>
            </a:r>
          </a:p>
          <a:p>
            <a:pPr>
              <a:spcBef>
                <a:spcPct val="0"/>
              </a:spcBef>
              <a:buFontTx/>
              <a:buNone/>
            </a:pPr>
            <a:endParaRPr lang="en-US" altLang="it-IT" sz="2200">
              <a:latin typeface="Calibri" panose="020F0502020204030204" pitchFamily="34" charset="0"/>
              <a:cs typeface="Calibri" panose="020F0502020204030204" pitchFamily="34" charset="0"/>
            </a:endParaRPr>
          </a:p>
          <a:p>
            <a:pPr algn="ctr">
              <a:spcBef>
                <a:spcPct val="0"/>
              </a:spcBef>
              <a:buFontTx/>
              <a:buNone/>
            </a:pPr>
            <a:r>
              <a:rPr lang="en-US" altLang="it-IT" sz="2200">
                <a:latin typeface="Calibri" panose="020F0502020204030204" pitchFamily="34" charset="0"/>
                <a:cs typeface="Calibri" panose="020F0502020204030204" pitchFamily="34" charset="0"/>
              </a:rPr>
              <a:t>Y=β</a:t>
            </a:r>
            <a:r>
              <a:rPr lang="en-US" altLang="it-IT" sz="2200" baseline="-25000">
                <a:latin typeface="Calibri" panose="020F0502020204030204" pitchFamily="34" charset="0"/>
                <a:cs typeface="Calibri" panose="020F0502020204030204" pitchFamily="34" charset="0"/>
              </a:rPr>
              <a:t>0</a:t>
            </a:r>
            <a:r>
              <a:rPr lang="en-US" altLang="it-IT" sz="2200">
                <a:latin typeface="Calibri" panose="020F0502020204030204" pitchFamily="34" charset="0"/>
                <a:cs typeface="Calibri" panose="020F0502020204030204" pitchFamily="34" charset="0"/>
              </a:rPr>
              <a:t>+β</a:t>
            </a:r>
            <a:r>
              <a:rPr lang="en-US" altLang="it-IT" sz="2200" baseline="-25000">
                <a:latin typeface="Calibri" panose="020F0502020204030204" pitchFamily="34" charset="0"/>
                <a:cs typeface="Calibri" panose="020F0502020204030204" pitchFamily="34" charset="0"/>
              </a:rPr>
              <a:t>1</a:t>
            </a:r>
            <a:r>
              <a:rPr lang="en-US" altLang="it-IT" sz="2200">
                <a:latin typeface="Calibri" panose="020F0502020204030204" pitchFamily="34" charset="0"/>
                <a:cs typeface="Calibri" panose="020F0502020204030204" pitchFamily="34" charset="0"/>
              </a:rPr>
              <a:t>X+</a:t>
            </a:r>
            <a:r>
              <a:rPr lang="en-US" altLang="it-IT" sz="2200">
                <a:latin typeface="Symbol" pitchFamily="2" charset="2"/>
                <a:cs typeface="Calibri" panose="020F0502020204030204" pitchFamily="34" charset="0"/>
              </a:rPr>
              <a:t>e</a:t>
            </a:r>
          </a:p>
          <a:p>
            <a:pPr>
              <a:spcBef>
                <a:spcPct val="0"/>
              </a:spcBef>
              <a:buFontTx/>
              <a:buNone/>
            </a:pPr>
            <a:endParaRPr lang="en-US" altLang="it-IT" sz="2200">
              <a:latin typeface="Calibri" panose="020F0502020204030204" pitchFamily="34" charset="0"/>
              <a:cs typeface="Calibri" panose="020F0502020204030204" pitchFamily="34" charset="0"/>
            </a:endParaRPr>
          </a:p>
          <a:p>
            <a:pPr>
              <a:spcBef>
                <a:spcPct val="0"/>
              </a:spcBef>
              <a:buFontTx/>
              <a:buNone/>
            </a:pPr>
            <a:r>
              <a:rPr lang="en-US" altLang="it-IT" sz="2200">
                <a:latin typeface="Calibri" panose="020F0502020204030204" pitchFamily="34" charset="0"/>
                <a:cs typeface="Calibri" panose="020F0502020204030204" pitchFamily="34" charset="0"/>
              </a:rPr>
              <a:t>For an individual observation: y</a:t>
            </a:r>
            <a:r>
              <a:rPr lang="en-US" altLang="it-IT" sz="2200" baseline="-25000">
                <a:latin typeface="Calibri" panose="020F0502020204030204" pitchFamily="34" charset="0"/>
                <a:cs typeface="Calibri" panose="020F0502020204030204" pitchFamily="34" charset="0"/>
              </a:rPr>
              <a:t>i</a:t>
            </a:r>
            <a:r>
              <a:rPr lang="en-US" altLang="it-IT" sz="2200">
                <a:latin typeface="Calibri" panose="020F0502020204030204" pitchFamily="34" charset="0"/>
                <a:cs typeface="Calibri" panose="020F0502020204030204" pitchFamily="34" charset="0"/>
              </a:rPr>
              <a:t>=β</a:t>
            </a:r>
            <a:r>
              <a:rPr lang="en-US" altLang="it-IT" sz="2200" baseline="-25000">
                <a:latin typeface="Calibri" panose="020F0502020204030204" pitchFamily="34" charset="0"/>
                <a:cs typeface="Calibri" panose="020F0502020204030204" pitchFamily="34" charset="0"/>
              </a:rPr>
              <a:t>0</a:t>
            </a:r>
            <a:r>
              <a:rPr lang="en-US" altLang="it-IT" sz="2200">
                <a:latin typeface="Calibri" panose="020F0502020204030204" pitchFamily="34" charset="0"/>
                <a:cs typeface="Calibri" panose="020F0502020204030204" pitchFamily="34" charset="0"/>
              </a:rPr>
              <a:t>+β</a:t>
            </a:r>
            <a:r>
              <a:rPr lang="en-US" altLang="it-IT" sz="2200" baseline="-25000">
                <a:latin typeface="Calibri" panose="020F0502020204030204" pitchFamily="34" charset="0"/>
                <a:cs typeface="Calibri" panose="020F0502020204030204" pitchFamily="34" charset="0"/>
              </a:rPr>
              <a:t>1</a:t>
            </a:r>
            <a:r>
              <a:rPr lang="en-US" altLang="it-IT" sz="2200">
                <a:latin typeface="Calibri" panose="020F0502020204030204" pitchFamily="34" charset="0"/>
                <a:cs typeface="Calibri" panose="020F0502020204030204" pitchFamily="34" charset="0"/>
              </a:rPr>
              <a:t>x</a:t>
            </a:r>
            <a:r>
              <a:rPr lang="en-US" altLang="it-IT" sz="2200" baseline="-25000">
                <a:latin typeface="Calibri" panose="020F0502020204030204" pitchFamily="34" charset="0"/>
                <a:cs typeface="Calibri" panose="020F0502020204030204" pitchFamily="34" charset="0"/>
              </a:rPr>
              <a:t>i</a:t>
            </a:r>
            <a:r>
              <a:rPr lang="en-US" altLang="it-IT" sz="2200">
                <a:latin typeface="Calibri" panose="020F0502020204030204" pitchFamily="34" charset="0"/>
                <a:cs typeface="Calibri" panose="020F0502020204030204" pitchFamily="34" charset="0"/>
              </a:rPr>
              <a:t>+</a:t>
            </a:r>
            <a:r>
              <a:rPr lang="en-US" altLang="it-IT" sz="2200">
                <a:latin typeface="Symbol" pitchFamily="2" charset="2"/>
                <a:cs typeface="Calibri" panose="020F0502020204030204" pitchFamily="34" charset="0"/>
              </a:rPr>
              <a:t>e</a:t>
            </a:r>
            <a:r>
              <a:rPr lang="en-US" altLang="it-IT" sz="2200" baseline="-25000">
                <a:latin typeface="Calibri" panose="020F0502020204030204" pitchFamily="34" charset="0"/>
                <a:cs typeface="Calibri" panose="020F0502020204030204" pitchFamily="34" charset="0"/>
              </a:rPr>
              <a:t>i</a:t>
            </a:r>
          </a:p>
          <a:p>
            <a:pPr>
              <a:spcBef>
                <a:spcPct val="0"/>
              </a:spcBef>
              <a:buFontTx/>
              <a:buNone/>
            </a:pPr>
            <a:endParaRPr lang="en-US" altLang="it-IT" sz="2200">
              <a:latin typeface="Calibri" panose="020F0502020204030204" pitchFamily="34" charset="0"/>
              <a:cs typeface="Calibri" panose="020F0502020204030204" pitchFamily="34" charset="0"/>
            </a:endParaRPr>
          </a:p>
          <a:p>
            <a:pPr>
              <a:spcBef>
                <a:spcPct val="0"/>
              </a:spcBef>
              <a:buFontTx/>
              <a:buNone/>
            </a:pPr>
            <a:r>
              <a:rPr lang="en-US" altLang="it-IT" sz="2200">
                <a:latin typeface="Calibri" panose="020F0502020204030204" pitchFamily="34" charset="0"/>
                <a:cs typeface="Calibri" panose="020F0502020204030204" pitchFamily="34" charset="0"/>
              </a:rPr>
              <a:t>Where:</a:t>
            </a:r>
          </a:p>
          <a:p>
            <a:pPr>
              <a:spcBef>
                <a:spcPct val="0"/>
              </a:spcBef>
              <a:buFontTx/>
              <a:buNone/>
            </a:pPr>
            <a:endParaRPr lang="en-US" altLang="it-IT" sz="2200">
              <a:latin typeface="Calibri" panose="020F0502020204030204" pitchFamily="34" charset="0"/>
              <a:cs typeface="Calibri" panose="020F0502020204030204" pitchFamily="34" charset="0"/>
            </a:endParaRPr>
          </a:p>
          <a:p>
            <a:pPr>
              <a:spcBef>
                <a:spcPct val="0"/>
              </a:spcBef>
              <a:buFontTx/>
              <a:buNone/>
            </a:pPr>
            <a:r>
              <a:rPr lang="en-US" altLang="it-IT" sz="2200">
                <a:latin typeface="Calibri" panose="020F0502020204030204" pitchFamily="34" charset="0"/>
                <a:cs typeface="Calibri" panose="020F0502020204030204" pitchFamily="34" charset="0"/>
              </a:rPr>
              <a:t>β</a:t>
            </a:r>
            <a:r>
              <a:rPr lang="en-US" altLang="it-IT" sz="2200" baseline="-25000">
                <a:latin typeface="Calibri" panose="020F0502020204030204" pitchFamily="34" charset="0"/>
                <a:cs typeface="Calibri" panose="020F0502020204030204" pitchFamily="34" charset="0"/>
              </a:rPr>
              <a:t>0</a:t>
            </a:r>
            <a:r>
              <a:rPr lang="en-US" altLang="it-IT" sz="2200">
                <a:latin typeface="Calibri" panose="020F0502020204030204" pitchFamily="34" charset="0"/>
                <a:cs typeface="Calibri" panose="020F0502020204030204" pitchFamily="34" charset="0"/>
              </a:rPr>
              <a:t> is the population </a:t>
            </a:r>
            <a:r>
              <a:rPr lang="en-US" altLang="it-IT" sz="2200" b="1">
                <a:latin typeface="Calibri" panose="020F0502020204030204" pitchFamily="34" charset="0"/>
                <a:cs typeface="Calibri" panose="020F0502020204030204" pitchFamily="34" charset="0"/>
              </a:rPr>
              <a:t>intercept</a:t>
            </a:r>
            <a:r>
              <a:rPr lang="en-US" altLang="it-IT" sz="2200">
                <a:latin typeface="Calibri" panose="020F0502020204030204" pitchFamily="34" charset="0"/>
                <a:cs typeface="Calibri" panose="020F0502020204030204" pitchFamily="34" charset="0"/>
              </a:rPr>
              <a:t>, expected value of Y when X=0</a:t>
            </a:r>
          </a:p>
          <a:p>
            <a:pPr>
              <a:spcBef>
                <a:spcPct val="0"/>
              </a:spcBef>
              <a:buFontTx/>
              <a:buNone/>
            </a:pPr>
            <a:r>
              <a:rPr lang="en-US" altLang="it-IT" sz="2200">
                <a:latin typeface="Calibri" panose="020F0502020204030204" pitchFamily="34" charset="0"/>
                <a:cs typeface="Calibri" panose="020F0502020204030204" pitchFamily="34" charset="0"/>
              </a:rPr>
              <a:t>β</a:t>
            </a:r>
            <a:r>
              <a:rPr lang="en-US" altLang="it-IT" sz="2200" baseline="-25000">
                <a:latin typeface="Calibri" panose="020F0502020204030204" pitchFamily="34" charset="0"/>
                <a:cs typeface="Calibri" panose="020F0502020204030204" pitchFamily="34" charset="0"/>
              </a:rPr>
              <a:t>1</a:t>
            </a:r>
            <a:r>
              <a:rPr lang="en-US" altLang="it-IT" sz="2200">
                <a:latin typeface="Calibri" panose="020F0502020204030204" pitchFamily="34" charset="0"/>
                <a:cs typeface="Calibri" panose="020F0502020204030204" pitchFamily="34" charset="0"/>
              </a:rPr>
              <a:t> is the population </a:t>
            </a:r>
            <a:r>
              <a:rPr lang="en-US" altLang="it-IT" sz="2200" b="1">
                <a:latin typeface="Calibri" panose="020F0502020204030204" pitchFamily="34" charset="0"/>
                <a:cs typeface="Calibri" panose="020F0502020204030204" pitchFamily="34" charset="0"/>
              </a:rPr>
              <a:t>slope</a:t>
            </a:r>
            <a:r>
              <a:rPr lang="en-US" altLang="it-IT" sz="2200">
                <a:latin typeface="Calibri" panose="020F0502020204030204" pitchFamily="34" charset="0"/>
                <a:cs typeface="Calibri" panose="020F0502020204030204" pitchFamily="34" charset="0"/>
              </a:rPr>
              <a:t>, average increase in Y associated with one unit increase in X </a:t>
            </a:r>
          </a:p>
          <a:p>
            <a:pPr>
              <a:spcBef>
                <a:spcPct val="0"/>
              </a:spcBef>
              <a:buFontTx/>
              <a:buNone/>
            </a:pPr>
            <a:r>
              <a:rPr lang="en-US" altLang="it-IT" sz="2200">
                <a:latin typeface="Symbol" pitchFamily="2" charset="2"/>
                <a:cs typeface="Calibri" panose="020F0502020204030204" pitchFamily="34" charset="0"/>
              </a:rPr>
              <a:t>e</a:t>
            </a:r>
            <a:r>
              <a:rPr lang="en-US" altLang="it-IT" sz="2200">
                <a:latin typeface="Calibri" panose="020F0502020204030204" pitchFamily="34" charset="0"/>
                <a:cs typeface="Calibri" panose="020F0502020204030204" pitchFamily="34" charset="0"/>
              </a:rPr>
              <a:t> is the random </a:t>
            </a:r>
            <a:r>
              <a:rPr lang="en-US" altLang="it-IT" sz="2200" b="1">
                <a:latin typeface="Calibri" panose="020F0502020204030204" pitchFamily="34" charset="0"/>
                <a:cs typeface="Calibri" panose="020F0502020204030204" pitchFamily="34" charset="0"/>
              </a:rPr>
              <a:t>error</a:t>
            </a:r>
            <a:r>
              <a:rPr lang="en-US" altLang="it-IT" sz="2200">
                <a:latin typeface="Calibri" panose="020F0502020204030204" pitchFamily="34" charset="0"/>
                <a:cs typeface="Calibri" panose="020F0502020204030204" pitchFamily="34" charset="0"/>
              </a:rPr>
              <a:t> term, independent of X, mean zero what we miss with this simple model (other variables, measurement errors..)</a:t>
            </a:r>
          </a:p>
        </p:txBody>
      </p:sp>
      <p:sp>
        <p:nvSpPr>
          <p:cNvPr id="68610" name="Rettangolo 4">
            <a:extLst>
              <a:ext uri="{FF2B5EF4-FFF2-40B4-BE49-F238E27FC236}">
                <a16:creationId xmlns:a16="http://schemas.microsoft.com/office/drawing/2014/main" id="{5177AB51-96A4-AC3D-65C7-C660A786CF0B}"/>
              </a:ext>
            </a:extLst>
          </p:cNvPr>
          <p:cNvSpPr>
            <a:spLocks noChangeArrowheads="1"/>
          </p:cNvSpPr>
          <p:nvPr/>
        </p:nvSpPr>
        <p:spPr bwMode="auto">
          <a:xfrm>
            <a:off x="309563" y="5191125"/>
            <a:ext cx="8423275"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200" dirty="0">
                <a:latin typeface="Calibri" panose="020F0502020204030204" pitchFamily="34" charset="0"/>
                <a:cs typeface="Calibri" panose="020F0502020204030204" pitchFamily="34" charset="0"/>
              </a:rPr>
              <a:t>For each value of x the population mean of Y (over all of the subjects who have that particular value “x” for their explanatory variable):</a:t>
            </a:r>
            <a:endParaRPr lang="en-US" altLang="en-US" sz="2200" dirty="0">
              <a:latin typeface="Calibri" panose="020F0502020204030204" pitchFamily="34" charset="0"/>
              <a:cs typeface="Calibri" panose="020F0502020204030204" pitchFamily="34" charset="0"/>
            </a:endParaRPr>
          </a:p>
          <a:p>
            <a:pPr>
              <a:spcBef>
                <a:spcPct val="0"/>
              </a:spcBef>
              <a:buFontTx/>
              <a:buNone/>
            </a:pPr>
            <a:r>
              <a:rPr lang="en-US" altLang="en-US" sz="2200" dirty="0">
                <a:latin typeface="Calibri" panose="020F0502020204030204" pitchFamily="34" charset="0"/>
                <a:cs typeface="Calibri" panose="020F0502020204030204" pitchFamily="34" charset="0"/>
              </a:rPr>
              <a:t>E(</a:t>
            </a:r>
            <a:r>
              <a:rPr lang="en-US" altLang="en-US" sz="2200" dirty="0" err="1">
                <a:latin typeface="Calibri" panose="020F0502020204030204" pitchFamily="34" charset="0"/>
                <a:cs typeface="Calibri" panose="020F0502020204030204" pitchFamily="34" charset="0"/>
              </a:rPr>
              <a:t>Y|x</a:t>
            </a:r>
            <a:r>
              <a:rPr lang="en-US" altLang="en-US" sz="2200" dirty="0">
                <a:latin typeface="Calibri" panose="020F0502020204030204" pitchFamily="34" charset="0"/>
                <a:cs typeface="Calibri" panose="020F0502020204030204" pitchFamily="34" charset="0"/>
              </a:rPr>
              <a:t>)=f(x)</a:t>
            </a:r>
          </a:p>
          <a:p>
            <a:pPr>
              <a:spcBef>
                <a:spcPct val="0"/>
              </a:spcBef>
              <a:buFontTx/>
              <a:buNone/>
            </a:pPr>
            <a:endParaRPr lang="en-US" altLang="en-US" sz="2200" dirty="0">
              <a:latin typeface="Calibri" panose="020F0502020204030204" pitchFamily="34" charset="0"/>
              <a:cs typeface="Calibri" panose="020F0502020204030204" pitchFamily="34" charset="0"/>
            </a:endParaRPr>
          </a:p>
          <a:p>
            <a:pPr>
              <a:spcBef>
                <a:spcPct val="0"/>
              </a:spcBef>
              <a:buFontTx/>
              <a:buNone/>
            </a:pPr>
            <a:endParaRPr lang="en-AU" altLang="it-IT" sz="2200" dirty="0">
              <a:latin typeface="Calibri" panose="020F0502020204030204" pitchFamily="34" charset="0"/>
              <a:cs typeface="Calibri" panose="020F0502020204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7" name="Gruppo 9">
            <a:extLst>
              <a:ext uri="{FF2B5EF4-FFF2-40B4-BE49-F238E27FC236}">
                <a16:creationId xmlns:a16="http://schemas.microsoft.com/office/drawing/2014/main" id="{8FEEBA58-D044-414B-4397-0C9CBCDE549C}"/>
              </a:ext>
            </a:extLst>
          </p:cNvPr>
          <p:cNvGrpSpPr>
            <a:grpSpLocks/>
          </p:cNvGrpSpPr>
          <p:nvPr/>
        </p:nvGrpSpPr>
        <p:grpSpPr bwMode="auto">
          <a:xfrm>
            <a:off x="539750" y="765175"/>
            <a:ext cx="8193088" cy="3687763"/>
            <a:chOff x="539552" y="764704"/>
            <a:chExt cx="8193285" cy="3687499"/>
          </a:xfrm>
        </p:grpSpPr>
        <p:pic>
          <p:nvPicPr>
            <p:cNvPr id="80898" name="Immagine 6" descr="Immagine che contiene linea, diagramma, testo, Diagramma&#10;&#10;Descrizione generata automaticamente">
              <a:extLst>
                <a:ext uri="{FF2B5EF4-FFF2-40B4-BE49-F238E27FC236}">
                  <a16:creationId xmlns:a16="http://schemas.microsoft.com/office/drawing/2014/main" id="{D8136878-7E70-EF25-E27E-6339ED25BD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764704"/>
              <a:ext cx="7772400" cy="3687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CasellaDiTesto 8">
              <a:extLst>
                <a:ext uri="{FF2B5EF4-FFF2-40B4-BE49-F238E27FC236}">
                  <a16:creationId xmlns:a16="http://schemas.microsoft.com/office/drawing/2014/main" id="{3CEA4D18-3A9B-2135-F765-77A734EBBC5A}"/>
                </a:ext>
              </a:extLst>
            </p:cNvPr>
            <p:cNvSpPr txBox="1">
              <a:spLocks noChangeArrowheads="1"/>
            </p:cNvSpPr>
            <p:nvPr/>
          </p:nvSpPr>
          <p:spPr bwMode="auto">
            <a:xfrm>
              <a:off x="6372199" y="1196752"/>
              <a:ext cx="2360638"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it-IT" sz="1400">
                  <a:latin typeface="Arial" panose="020B0604020202020204" pitchFamily="34" charset="0"/>
                </a:rPr>
                <a:t>Population regression line</a:t>
              </a:r>
            </a:p>
          </p:txBody>
        </p:sp>
      </p:grpSp>
      <p:sp>
        <p:nvSpPr>
          <p:cNvPr id="3" name="CasellaDiTesto 2">
            <a:extLst>
              <a:ext uri="{FF2B5EF4-FFF2-40B4-BE49-F238E27FC236}">
                <a16:creationId xmlns:a16="http://schemas.microsoft.com/office/drawing/2014/main" id="{23FA59C1-1D16-A6CF-C488-C6D6D310C024}"/>
              </a:ext>
            </a:extLst>
          </p:cNvPr>
          <p:cNvSpPr txBox="1"/>
          <p:nvPr/>
        </p:nvSpPr>
        <p:spPr>
          <a:xfrm>
            <a:off x="6729412" y="1946588"/>
            <a:ext cx="2414588" cy="369332"/>
          </a:xfrm>
          <a:prstGeom prst="rect">
            <a:avLst/>
          </a:prstGeom>
          <a:noFill/>
        </p:spPr>
        <p:txBody>
          <a:bodyPr wrap="square">
            <a:spAutoFit/>
          </a:bodyPr>
          <a:lstStyle/>
          <a:p>
            <a:pPr>
              <a:spcBef>
                <a:spcPct val="0"/>
              </a:spcBef>
              <a:buFontTx/>
              <a:buNone/>
            </a:pPr>
            <a:r>
              <a:rPr lang="en-US" altLang="en-US" sz="1800" dirty="0">
                <a:latin typeface="Calibri" panose="020F0502020204030204" pitchFamily="34" charset="0"/>
                <a:cs typeface="Calibri" panose="020F0502020204030204" pitchFamily="34" charset="0"/>
              </a:rPr>
              <a:t>E(</a:t>
            </a:r>
            <a:r>
              <a:rPr lang="en-US" altLang="en-US" sz="1800" dirty="0" err="1">
                <a:latin typeface="Calibri" panose="020F0502020204030204" pitchFamily="34" charset="0"/>
                <a:cs typeface="Calibri" panose="020F0502020204030204" pitchFamily="34" charset="0"/>
              </a:rPr>
              <a:t>Y|x</a:t>
            </a:r>
            <a:r>
              <a:rPr lang="en-US" altLang="en-US" sz="1800" dirty="0">
                <a:latin typeface="Calibri" panose="020F0502020204030204" pitchFamily="34" charset="0"/>
                <a:cs typeface="Calibri" panose="020F0502020204030204" pitchFamily="34" charset="0"/>
              </a:rPr>
              <a:t>)=f(x)</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B241046C-529C-4E17-078A-1C7CA0830C96}"/>
              </a:ext>
            </a:extLst>
          </p:cNvPr>
          <p:cNvSpPr>
            <a:spLocks noGrp="1" noChangeArrowheads="1"/>
          </p:cNvSpPr>
          <p:nvPr>
            <p:ph type="title"/>
          </p:nvPr>
        </p:nvSpPr>
        <p:spPr>
          <a:xfrm>
            <a:off x="539750" y="115888"/>
            <a:ext cx="7772400" cy="1143000"/>
          </a:xfrm>
        </p:spPr>
        <p:txBody>
          <a:bodyPr/>
          <a:lstStyle/>
          <a:p>
            <a:r>
              <a:rPr lang="en-US" altLang="it-IT" sz="3600" b="1">
                <a:solidFill>
                  <a:srgbClr val="0070C0"/>
                </a:solidFill>
                <a:latin typeface="Calibri" panose="020F0502020204030204" pitchFamily="34" charset="0"/>
                <a:cs typeface="Calibri" panose="020F0502020204030204" pitchFamily="34" charset="0"/>
              </a:rPr>
              <a:t>Assumptions of the Model (1/2)</a:t>
            </a:r>
          </a:p>
        </p:txBody>
      </p:sp>
      <p:sp>
        <p:nvSpPr>
          <p:cNvPr id="81922" name="Rectangle 3">
            <a:extLst>
              <a:ext uri="{FF2B5EF4-FFF2-40B4-BE49-F238E27FC236}">
                <a16:creationId xmlns:a16="http://schemas.microsoft.com/office/drawing/2014/main" id="{F0BE3ADF-92FB-2A02-2C9D-D3250D07FFC5}"/>
              </a:ext>
            </a:extLst>
          </p:cNvPr>
          <p:cNvSpPr>
            <a:spLocks noGrp="1" noChangeArrowheads="1"/>
          </p:cNvSpPr>
          <p:nvPr>
            <p:ph type="body" idx="1"/>
          </p:nvPr>
        </p:nvSpPr>
        <p:spPr>
          <a:xfrm>
            <a:off x="539750" y="1166813"/>
            <a:ext cx="7918450" cy="1912937"/>
          </a:xfrm>
        </p:spPr>
        <p:txBody>
          <a:bodyPr/>
          <a:lstStyle/>
          <a:p>
            <a:pPr marL="0" indent="0" algn="just">
              <a:lnSpc>
                <a:spcPct val="90000"/>
              </a:lnSpc>
              <a:buFontTx/>
              <a:buNone/>
            </a:pPr>
            <a:r>
              <a:rPr lang="en-US" altLang="it-IT" sz="2400">
                <a:latin typeface="Calibri" panose="020F0502020204030204" pitchFamily="34" charset="0"/>
                <a:cs typeface="Calibri" panose="020F0502020204030204" pitchFamily="34" charset="0"/>
              </a:rPr>
              <a:t>The relationship between X and Y is linear.</a:t>
            </a:r>
          </a:p>
          <a:p>
            <a:pPr marL="0" indent="0" algn="just">
              <a:lnSpc>
                <a:spcPct val="90000"/>
              </a:lnSpc>
              <a:buFontTx/>
              <a:buNone/>
            </a:pPr>
            <a:r>
              <a:rPr lang="en-US" altLang="it-IT" sz="2400">
                <a:latin typeface="Calibri" panose="020F0502020204030204" pitchFamily="34" charset="0"/>
                <a:cs typeface="Calibri" panose="020F0502020204030204" pitchFamily="34" charset="0"/>
              </a:rPr>
              <a:t>The error model underlying a linear regression analysis includes the assumptions Normality, equal spread, and independent errors.</a:t>
            </a:r>
          </a:p>
          <a:p>
            <a:pPr marL="0" indent="0" algn="just">
              <a:lnSpc>
                <a:spcPct val="90000"/>
              </a:lnSpc>
              <a:buFontTx/>
              <a:buNone/>
            </a:pPr>
            <a:endParaRPr lang="en-US" altLang="it-IT" sz="2400">
              <a:latin typeface="Calibri" panose="020F0502020204030204" pitchFamily="34" charset="0"/>
              <a:cs typeface="Calibri" panose="020F0502020204030204" pitchFamily="34" charset="0"/>
            </a:endParaRPr>
          </a:p>
          <a:p>
            <a:pPr marL="457200" lvl="1" indent="0" algn="just">
              <a:lnSpc>
                <a:spcPct val="90000"/>
              </a:lnSpc>
              <a:buFontTx/>
              <a:buNone/>
            </a:pPr>
            <a:endParaRPr lang="en-US" altLang="it-IT" sz="2400">
              <a:latin typeface="Calibri" panose="020F0502020204030204" pitchFamily="34" charset="0"/>
              <a:cs typeface="Calibri" panose="020F0502020204030204" pitchFamily="34" charset="0"/>
            </a:endParaRPr>
          </a:p>
        </p:txBody>
      </p:sp>
      <p:grpSp>
        <p:nvGrpSpPr>
          <p:cNvPr id="81923" name="Gruppo 2">
            <a:extLst>
              <a:ext uri="{FF2B5EF4-FFF2-40B4-BE49-F238E27FC236}">
                <a16:creationId xmlns:a16="http://schemas.microsoft.com/office/drawing/2014/main" id="{32ADA543-309B-7304-5C70-6C9ADC1333C4}"/>
              </a:ext>
            </a:extLst>
          </p:cNvPr>
          <p:cNvGrpSpPr>
            <a:grpSpLocks/>
          </p:cNvGrpSpPr>
          <p:nvPr/>
        </p:nvGrpSpPr>
        <p:grpSpPr bwMode="auto">
          <a:xfrm>
            <a:off x="755650" y="3079750"/>
            <a:ext cx="4421188" cy="3559175"/>
            <a:chOff x="2209800" y="1600200"/>
            <a:chExt cx="4343400" cy="4876800"/>
          </a:xfrm>
        </p:grpSpPr>
        <p:sp>
          <p:nvSpPr>
            <p:cNvPr id="81925" name="Line 2">
              <a:extLst>
                <a:ext uri="{FF2B5EF4-FFF2-40B4-BE49-F238E27FC236}">
                  <a16:creationId xmlns:a16="http://schemas.microsoft.com/office/drawing/2014/main" id="{CB79D7B8-0CB8-54C3-08B5-C66E4467661F}"/>
                </a:ext>
              </a:extLst>
            </p:cNvPr>
            <p:cNvSpPr>
              <a:spLocks noChangeShapeType="1"/>
            </p:cNvSpPr>
            <p:nvPr/>
          </p:nvSpPr>
          <p:spPr bwMode="auto">
            <a:xfrm>
              <a:off x="2362200" y="2133600"/>
              <a:ext cx="0" cy="434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26" name="Line 3">
              <a:extLst>
                <a:ext uri="{FF2B5EF4-FFF2-40B4-BE49-F238E27FC236}">
                  <a16:creationId xmlns:a16="http://schemas.microsoft.com/office/drawing/2014/main" id="{44B1F8E1-4A82-10D6-D030-2ABEB013C406}"/>
                </a:ext>
              </a:extLst>
            </p:cNvPr>
            <p:cNvSpPr>
              <a:spLocks noChangeShapeType="1"/>
            </p:cNvSpPr>
            <p:nvPr/>
          </p:nvSpPr>
          <p:spPr bwMode="auto">
            <a:xfrm flipV="1">
              <a:off x="3124200" y="2209800"/>
              <a:ext cx="3048000" cy="2819400"/>
            </a:xfrm>
            <a:prstGeom prst="line">
              <a:avLst/>
            </a:prstGeom>
            <a:noFill/>
            <a:ln w="127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27" name="Line 4">
              <a:extLst>
                <a:ext uri="{FF2B5EF4-FFF2-40B4-BE49-F238E27FC236}">
                  <a16:creationId xmlns:a16="http://schemas.microsoft.com/office/drawing/2014/main" id="{DD1D2544-CE2B-013C-3FFA-72F7E49925C5}"/>
                </a:ext>
              </a:extLst>
            </p:cNvPr>
            <p:cNvSpPr>
              <a:spLocks noChangeShapeType="1"/>
            </p:cNvSpPr>
            <p:nvPr/>
          </p:nvSpPr>
          <p:spPr bwMode="auto">
            <a:xfrm>
              <a:off x="2209800" y="6019800"/>
              <a:ext cx="434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28" name="Line 5">
              <a:extLst>
                <a:ext uri="{FF2B5EF4-FFF2-40B4-BE49-F238E27FC236}">
                  <a16:creationId xmlns:a16="http://schemas.microsoft.com/office/drawing/2014/main" id="{30ED039A-B625-6D47-1E21-DA5F91179D40}"/>
                </a:ext>
              </a:extLst>
            </p:cNvPr>
            <p:cNvSpPr>
              <a:spLocks noChangeShapeType="1"/>
            </p:cNvSpPr>
            <p:nvPr/>
          </p:nvSpPr>
          <p:spPr bwMode="auto">
            <a:xfrm>
              <a:off x="3505200" y="58674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29" name="Line 6">
              <a:extLst>
                <a:ext uri="{FF2B5EF4-FFF2-40B4-BE49-F238E27FC236}">
                  <a16:creationId xmlns:a16="http://schemas.microsoft.com/office/drawing/2014/main" id="{8A850DD1-2562-251E-A313-1D6CE81E5B9C}"/>
                </a:ext>
              </a:extLst>
            </p:cNvPr>
            <p:cNvSpPr>
              <a:spLocks noChangeShapeType="1"/>
            </p:cNvSpPr>
            <p:nvPr/>
          </p:nvSpPr>
          <p:spPr bwMode="auto">
            <a:xfrm>
              <a:off x="4038600" y="58674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30" name="Line 7">
              <a:extLst>
                <a:ext uri="{FF2B5EF4-FFF2-40B4-BE49-F238E27FC236}">
                  <a16:creationId xmlns:a16="http://schemas.microsoft.com/office/drawing/2014/main" id="{01357B3D-F387-C9B0-0CA6-E77531E78F04}"/>
                </a:ext>
              </a:extLst>
            </p:cNvPr>
            <p:cNvSpPr>
              <a:spLocks noChangeShapeType="1"/>
            </p:cNvSpPr>
            <p:nvPr/>
          </p:nvSpPr>
          <p:spPr bwMode="auto">
            <a:xfrm>
              <a:off x="4343400" y="58674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31" name="Line 8">
              <a:extLst>
                <a:ext uri="{FF2B5EF4-FFF2-40B4-BE49-F238E27FC236}">
                  <a16:creationId xmlns:a16="http://schemas.microsoft.com/office/drawing/2014/main" id="{37014262-7866-93D3-A2F0-9036F84DA1F4}"/>
                </a:ext>
              </a:extLst>
            </p:cNvPr>
            <p:cNvSpPr>
              <a:spLocks noChangeShapeType="1"/>
            </p:cNvSpPr>
            <p:nvPr/>
          </p:nvSpPr>
          <p:spPr bwMode="auto">
            <a:xfrm>
              <a:off x="4648200" y="58674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32" name="Line 9">
              <a:extLst>
                <a:ext uri="{FF2B5EF4-FFF2-40B4-BE49-F238E27FC236}">
                  <a16:creationId xmlns:a16="http://schemas.microsoft.com/office/drawing/2014/main" id="{48B90A52-F814-3435-5DD9-5D08E86AA920}"/>
                </a:ext>
              </a:extLst>
            </p:cNvPr>
            <p:cNvSpPr>
              <a:spLocks noChangeShapeType="1"/>
            </p:cNvSpPr>
            <p:nvPr/>
          </p:nvSpPr>
          <p:spPr bwMode="auto">
            <a:xfrm>
              <a:off x="4953000" y="58674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33" name="Line 10">
              <a:extLst>
                <a:ext uri="{FF2B5EF4-FFF2-40B4-BE49-F238E27FC236}">
                  <a16:creationId xmlns:a16="http://schemas.microsoft.com/office/drawing/2014/main" id="{F23B6223-27AD-F004-C0B0-AB54FB201240}"/>
                </a:ext>
              </a:extLst>
            </p:cNvPr>
            <p:cNvSpPr>
              <a:spLocks noChangeShapeType="1"/>
            </p:cNvSpPr>
            <p:nvPr/>
          </p:nvSpPr>
          <p:spPr bwMode="auto">
            <a:xfrm>
              <a:off x="5257800" y="58674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34" name="Line 11">
              <a:extLst>
                <a:ext uri="{FF2B5EF4-FFF2-40B4-BE49-F238E27FC236}">
                  <a16:creationId xmlns:a16="http://schemas.microsoft.com/office/drawing/2014/main" id="{1486402E-51C7-BF71-9D11-7B1315490A5C}"/>
                </a:ext>
              </a:extLst>
            </p:cNvPr>
            <p:cNvSpPr>
              <a:spLocks noChangeShapeType="1"/>
            </p:cNvSpPr>
            <p:nvPr/>
          </p:nvSpPr>
          <p:spPr bwMode="auto">
            <a:xfrm>
              <a:off x="5562600" y="58674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35" name="Line 12">
              <a:extLst>
                <a:ext uri="{FF2B5EF4-FFF2-40B4-BE49-F238E27FC236}">
                  <a16:creationId xmlns:a16="http://schemas.microsoft.com/office/drawing/2014/main" id="{369453F9-4AC5-1644-A825-CA1DA04C01A6}"/>
                </a:ext>
              </a:extLst>
            </p:cNvPr>
            <p:cNvSpPr>
              <a:spLocks noChangeShapeType="1"/>
            </p:cNvSpPr>
            <p:nvPr/>
          </p:nvSpPr>
          <p:spPr bwMode="auto">
            <a:xfrm>
              <a:off x="5867400" y="58674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36" name="Line 13">
              <a:extLst>
                <a:ext uri="{FF2B5EF4-FFF2-40B4-BE49-F238E27FC236}">
                  <a16:creationId xmlns:a16="http://schemas.microsoft.com/office/drawing/2014/main" id="{52181D98-0FC1-C617-4B91-73627ED68AFA}"/>
                </a:ext>
              </a:extLst>
            </p:cNvPr>
            <p:cNvSpPr>
              <a:spLocks noChangeShapeType="1"/>
            </p:cNvSpPr>
            <p:nvPr/>
          </p:nvSpPr>
          <p:spPr bwMode="auto">
            <a:xfrm>
              <a:off x="6172200" y="58674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37" name="Line 14">
              <a:extLst>
                <a:ext uri="{FF2B5EF4-FFF2-40B4-BE49-F238E27FC236}">
                  <a16:creationId xmlns:a16="http://schemas.microsoft.com/office/drawing/2014/main" id="{D9CD50E2-DF98-221B-E896-B26777D82032}"/>
                </a:ext>
              </a:extLst>
            </p:cNvPr>
            <p:cNvSpPr>
              <a:spLocks noChangeShapeType="1"/>
            </p:cNvSpPr>
            <p:nvPr/>
          </p:nvSpPr>
          <p:spPr bwMode="auto">
            <a:xfrm>
              <a:off x="6477000" y="58674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38" name="Line 15">
              <a:extLst>
                <a:ext uri="{FF2B5EF4-FFF2-40B4-BE49-F238E27FC236}">
                  <a16:creationId xmlns:a16="http://schemas.microsoft.com/office/drawing/2014/main" id="{7F1174FE-42FA-CF9F-DB76-A3EED79A8343}"/>
                </a:ext>
              </a:extLst>
            </p:cNvPr>
            <p:cNvSpPr>
              <a:spLocks noChangeShapeType="1"/>
            </p:cNvSpPr>
            <p:nvPr/>
          </p:nvSpPr>
          <p:spPr bwMode="auto">
            <a:xfrm>
              <a:off x="3124200" y="58674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nvGrpSpPr>
            <p:cNvPr id="81939" name="Group 16">
              <a:extLst>
                <a:ext uri="{FF2B5EF4-FFF2-40B4-BE49-F238E27FC236}">
                  <a16:creationId xmlns:a16="http://schemas.microsoft.com/office/drawing/2014/main" id="{2F4D7AC0-95E6-B446-29CB-DA2DB5D36CE3}"/>
                </a:ext>
              </a:extLst>
            </p:cNvPr>
            <p:cNvGrpSpPr>
              <a:grpSpLocks/>
            </p:cNvGrpSpPr>
            <p:nvPr/>
          </p:nvGrpSpPr>
          <p:grpSpPr bwMode="auto">
            <a:xfrm>
              <a:off x="2286000" y="2590800"/>
              <a:ext cx="304800" cy="1600200"/>
              <a:chOff x="1440" y="1632"/>
              <a:chExt cx="192" cy="1008"/>
            </a:xfrm>
          </p:grpSpPr>
          <p:sp>
            <p:nvSpPr>
              <p:cNvPr id="81999" name="Line 17">
                <a:extLst>
                  <a:ext uri="{FF2B5EF4-FFF2-40B4-BE49-F238E27FC236}">
                    <a16:creationId xmlns:a16="http://schemas.microsoft.com/office/drawing/2014/main" id="{EB756BC0-D2BF-4C94-0512-315823EEC116}"/>
                  </a:ext>
                </a:extLst>
              </p:cNvPr>
              <p:cNvSpPr>
                <a:spLocks noChangeShapeType="1"/>
              </p:cNvSpPr>
              <p:nvPr/>
            </p:nvSpPr>
            <p:spPr bwMode="auto">
              <a:xfrm>
                <a:off x="1440" y="2640"/>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2000" name="Line 18">
                <a:extLst>
                  <a:ext uri="{FF2B5EF4-FFF2-40B4-BE49-F238E27FC236}">
                    <a16:creationId xmlns:a16="http://schemas.microsoft.com/office/drawing/2014/main" id="{D6968566-D070-15AF-8C30-34B52D2129E7}"/>
                  </a:ext>
                </a:extLst>
              </p:cNvPr>
              <p:cNvSpPr>
                <a:spLocks noChangeShapeType="1"/>
              </p:cNvSpPr>
              <p:nvPr/>
            </p:nvSpPr>
            <p:spPr bwMode="auto">
              <a:xfrm>
                <a:off x="1440" y="2496"/>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2001" name="Line 19">
                <a:extLst>
                  <a:ext uri="{FF2B5EF4-FFF2-40B4-BE49-F238E27FC236}">
                    <a16:creationId xmlns:a16="http://schemas.microsoft.com/office/drawing/2014/main" id="{5A693A06-F22D-9C06-78BF-C60B60AD0D99}"/>
                  </a:ext>
                </a:extLst>
              </p:cNvPr>
              <p:cNvSpPr>
                <a:spLocks noChangeShapeType="1"/>
              </p:cNvSpPr>
              <p:nvPr/>
            </p:nvSpPr>
            <p:spPr bwMode="auto">
              <a:xfrm>
                <a:off x="1440" y="2304"/>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2002" name="Line 20">
                <a:extLst>
                  <a:ext uri="{FF2B5EF4-FFF2-40B4-BE49-F238E27FC236}">
                    <a16:creationId xmlns:a16="http://schemas.microsoft.com/office/drawing/2014/main" id="{E46A013F-33FC-DFF2-B494-70AAB58BC67C}"/>
                  </a:ext>
                </a:extLst>
              </p:cNvPr>
              <p:cNvSpPr>
                <a:spLocks noChangeShapeType="1"/>
              </p:cNvSpPr>
              <p:nvPr/>
            </p:nvSpPr>
            <p:spPr bwMode="auto">
              <a:xfrm>
                <a:off x="1440" y="2160"/>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2003" name="Line 21">
                <a:extLst>
                  <a:ext uri="{FF2B5EF4-FFF2-40B4-BE49-F238E27FC236}">
                    <a16:creationId xmlns:a16="http://schemas.microsoft.com/office/drawing/2014/main" id="{B31A59D7-F20C-839D-8E60-9E9FA5E2F621}"/>
                  </a:ext>
                </a:extLst>
              </p:cNvPr>
              <p:cNvSpPr>
                <a:spLocks noChangeShapeType="1"/>
              </p:cNvSpPr>
              <p:nvPr/>
            </p:nvSpPr>
            <p:spPr bwMode="auto">
              <a:xfrm>
                <a:off x="1440" y="1968"/>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2004" name="Line 22">
                <a:extLst>
                  <a:ext uri="{FF2B5EF4-FFF2-40B4-BE49-F238E27FC236}">
                    <a16:creationId xmlns:a16="http://schemas.microsoft.com/office/drawing/2014/main" id="{ED9052BB-7014-CF14-8811-FD188417D5B9}"/>
                  </a:ext>
                </a:extLst>
              </p:cNvPr>
              <p:cNvSpPr>
                <a:spLocks noChangeShapeType="1"/>
              </p:cNvSpPr>
              <p:nvPr/>
            </p:nvSpPr>
            <p:spPr bwMode="auto">
              <a:xfrm>
                <a:off x="1440" y="1824"/>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2005" name="Line 23">
                <a:extLst>
                  <a:ext uri="{FF2B5EF4-FFF2-40B4-BE49-F238E27FC236}">
                    <a16:creationId xmlns:a16="http://schemas.microsoft.com/office/drawing/2014/main" id="{3988B7E6-AFCC-C5C5-45A4-233B4CCFFF63}"/>
                  </a:ext>
                </a:extLst>
              </p:cNvPr>
              <p:cNvSpPr>
                <a:spLocks noChangeShapeType="1"/>
              </p:cNvSpPr>
              <p:nvPr/>
            </p:nvSpPr>
            <p:spPr bwMode="auto">
              <a:xfrm>
                <a:off x="1440" y="1632"/>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sp>
          <p:nvSpPr>
            <p:cNvPr id="81940" name="Oval 24">
              <a:extLst>
                <a:ext uri="{FF2B5EF4-FFF2-40B4-BE49-F238E27FC236}">
                  <a16:creationId xmlns:a16="http://schemas.microsoft.com/office/drawing/2014/main" id="{DDE4C43A-510F-594F-9AF0-FF4C7827193F}"/>
                </a:ext>
              </a:extLst>
            </p:cNvPr>
            <p:cNvSpPr>
              <a:spLocks noChangeArrowheads="1"/>
            </p:cNvSpPr>
            <p:nvPr/>
          </p:nvSpPr>
          <p:spPr bwMode="auto">
            <a:xfrm>
              <a:off x="5867400" y="30480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81941" name="Oval 25">
              <a:extLst>
                <a:ext uri="{FF2B5EF4-FFF2-40B4-BE49-F238E27FC236}">
                  <a16:creationId xmlns:a16="http://schemas.microsoft.com/office/drawing/2014/main" id="{1D443D1B-7F64-38A2-5037-DF6774CD9BB0}"/>
                </a:ext>
              </a:extLst>
            </p:cNvPr>
            <p:cNvSpPr>
              <a:spLocks noChangeArrowheads="1"/>
            </p:cNvSpPr>
            <p:nvPr/>
          </p:nvSpPr>
          <p:spPr bwMode="auto">
            <a:xfrm>
              <a:off x="5867400" y="27432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81942" name="Oval 26">
              <a:extLst>
                <a:ext uri="{FF2B5EF4-FFF2-40B4-BE49-F238E27FC236}">
                  <a16:creationId xmlns:a16="http://schemas.microsoft.com/office/drawing/2014/main" id="{72C607A0-89B9-0173-FFCC-F882F2547B8F}"/>
                </a:ext>
              </a:extLst>
            </p:cNvPr>
            <p:cNvSpPr>
              <a:spLocks noChangeArrowheads="1"/>
            </p:cNvSpPr>
            <p:nvPr/>
          </p:nvSpPr>
          <p:spPr bwMode="auto">
            <a:xfrm>
              <a:off x="4038600" y="42672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81943" name="Oval 27">
              <a:extLst>
                <a:ext uri="{FF2B5EF4-FFF2-40B4-BE49-F238E27FC236}">
                  <a16:creationId xmlns:a16="http://schemas.microsoft.com/office/drawing/2014/main" id="{B42756C4-8158-515F-B166-8C3B7824B52D}"/>
                </a:ext>
              </a:extLst>
            </p:cNvPr>
            <p:cNvSpPr>
              <a:spLocks noChangeArrowheads="1"/>
            </p:cNvSpPr>
            <p:nvPr/>
          </p:nvSpPr>
          <p:spPr bwMode="auto">
            <a:xfrm>
              <a:off x="4038600" y="43434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81944" name="Oval 28">
              <a:extLst>
                <a:ext uri="{FF2B5EF4-FFF2-40B4-BE49-F238E27FC236}">
                  <a16:creationId xmlns:a16="http://schemas.microsoft.com/office/drawing/2014/main" id="{6DA948CC-485A-D423-BDA6-DEDD5B5632D3}"/>
                </a:ext>
              </a:extLst>
            </p:cNvPr>
            <p:cNvSpPr>
              <a:spLocks noChangeArrowheads="1"/>
            </p:cNvSpPr>
            <p:nvPr/>
          </p:nvSpPr>
          <p:spPr bwMode="auto">
            <a:xfrm>
              <a:off x="4038600" y="38862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81945" name="Oval 29">
              <a:extLst>
                <a:ext uri="{FF2B5EF4-FFF2-40B4-BE49-F238E27FC236}">
                  <a16:creationId xmlns:a16="http://schemas.microsoft.com/office/drawing/2014/main" id="{DC8E07EC-2E98-7ECA-E2A8-E4F6D4619A52}"/>
                </a:ext>
              </a:extLst>
            </p:cNvPr>
            <p:cNvSpPr>
              <a:spLocks noChangeArrowheads="1"/>
            </p:cNvSpPr>
            <p:nvPr/>
          </p:nvSpPr>
          <p:spPr bwMode="auto">
            <a:xfrm>
              <a:off x="4876800" y="30480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81946" name="Oval 30">
              <a:extLst>
                <a:ext uri="{FF2B5EF4-FFF2-40B4-BE49-F238E27FC236}">
                  <a16:creationId xmlns:a16="http://schemas.microsoft.com/office/drawing/2014/main" id="{C0290353-66E4-D81A-2369-1BC61187F271}"/>
                </a:ext>
              </a:extLst>
            </p:cNvPr>
            <p:cNvSpPr>
              <a:spLocks noChangeArrowheads="1"/>
            </p:cNvSpPr>
            <p:nvPr/>
          </p:nvSpPr>
          <p:spPr bwMode="auto">
            <a:xfrm>
              <a:off x="4876800" y="32766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81947" name="Oval 31">
              <a:extLst>
                <a:ext uri="{FF2B5EF4-FFF2-40B4-BE49-F238E27FC236}">
                  <a16:creationId xmlns:a16="http://schemas.microsoft.com/office/drawing/2014/main" id="{6A94ED6F-C003-CF75-7283-6B4F14D15CAC}"/>
                </a:ext>
              </a:extLst>
            </p:cNvPr>
            <p:cNvSpPr>
              <a:spLocks noChangeArrowheads="1"/>
            </p:cNvSpPr>
            <p:nvPr/>
          </p:nvSpPr>
          <p:spPr bwMode="auto">
            <a:xfrm>
              <a:off x="4876800" y="31242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81948" name="Oval 32">
              <a:extLst>
                <a:ext uri="{FF2B5EF4-FFF2-40B4-BE49-F238E27FC236}">
                  <a16:creationId xmlns:a16="http://schemas.microsoft.com/office/drawing/2014/main" id="{CC17B71E-68F7-3AA5-7938-6AF72D7E1C8B}"/>
                </a:ext>
              </a:extLst>
            </p:cNvPr>
            <p:cNvSpPr>
              <a:spLocks noChangeArrowheads="1"/>
            </p:cNvSpPr>
            <p:nvPr/>
          </p:nvSpPr>
          <p:spPr bwMode="auto">
            <a:xfrm>
              <a:off x="4876800" y="33528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grpSp>
          <p:nvGrpSpPr>
            <p:cNvPr id="81949" name="Group 33">
              <a:extLst>
                <a:ext uri="{FF2B5EF4-FFF2-40B4-BE49-F238E27FC236}">
                  <a16:creationId xmlns:a16="http://schemas.microsoft.com/office/drawing/2014/main" id="{E864F97A-6EBC-58F1-0502-A7624B616455}"/>
                </a:ext>
              </a:extLst>
            </p:cNvPr>
            <p:cNvGrpSpPr>
              <a:grpSpLocks/>
            </p:cNvGrpSpPr>
            <p:nvPr/>
          </p:nvGrpSpPr>
          <p:grpSpPr bwMode="auto">
            <a:xfrm>
              <a:off x="4876800" y="2895600"/>
              <a:ext cx="76200" cy="990600"/>
              <a:chOff x="3072" y="1920"/>
              <a:chExt cx="48" cy="624"/>
            </a:xfrm>
          </p:grpSpPr>
          <p:sp>
            <p:nvSpPr>
              <p:cNvPr id="81994" name="Oval 34">
                <a:extLst>
                  <a:ext uri="{FF2B5EF4-FFF2-40B4-BE49-F238E27FC236}">
                    <a16:creationId xmlns:a16="http://schemas.microsoft.com/office/drawing/2014/main" id="{95026908-550F-060B-9C97-A2403F6AFBCB}"/>
                  </a:ext>
                </a:extLst>
              </p:cNvPr>
              <p:cNvSpPr>
                <a:spLocks noChangeArrowheads="1"/>
              </p:cNvSpPr>
              <p:nvPr/>
            </p:nvSpPr>
            <p:spPr bwMode="auto">
              <a:xfrm>
                <a:off x="3072" y="235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81995" name="Oval 35">
                <a:extLst>
                  <a:ext uri="{FF2B5EF4-FFF2-40B4-BE49-F238E27FC236}">
                    <a16:creationId xmlns:a16="http://schemas.microsoft.com/office/drawing/2014/main" id="{F868A16F-2A93-73B5-3D0F-80110AC3D81E}"/>
                  </a:ext>
                </a:extLst>
              </p:cNvPr>
              <p:cNvSpPr>
                <a:spLocks noChangeArrowheads="1"/>
              </p:cNvSpPr>
              <p:nvPr/>
            </p:nvSpPr>
            <p:spPr bwMode="auto">
              <a:xfrm>
                <a:off x="3072" y="192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81996" name="Oval 36">
                <a:extLst>
                  <a:ext uri="{FF2B5EF4-FFF2-40B4-BE49-F238E27FC236}">
                    <a16:creationId xmlns:a16="http://schemas.microsoft.com/office/drawing/2014/main" id="{F8CE0545-7FB7-37F4-8F22-AE8F4D42F230}"/>
                  </a:ext>
                </a:extLst>
              </p:cNvPr>
              <p:cNvSpPr>
                <a:spLocks noChangeArrowheads="1"/>
              </p:cNvSpPr>
              <p:nvPr/>
            </p:nvSpPr>
            <p:spPr bwMode="auto">
              <a:xfrm>
                <a:off x="3072" y="206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81997" name="Oval 37">
                <a:extLst>
                  <a:ext uri="{FF2B5EF4-FFF2-40B4-BE49-F238E27FC236}">
                    <a16:creationId xmlns:a16="http://schemas.microsoft.com/office/drawing/2014/main" id="{779E2A2C-A8F0-FC83-3E38-E9FD5CC87827}"/>
                  </a:ext>
                </a:extLst>
              </p:cNvPr>
              <p:cNvSpPr>
                <a:spLocks noChangeArrowheads="1"/>
              </p:cNvSpPr>
              <p:nvPr/>
            </p:nvSpPr>
            <p:spPr bwMode="auto">
              <a:xfrm>
                <a:off x="3072" y="22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81998" name="Oval 38">
                <a:extLst>
                  <a:ext uri="{FF2B5EF4-FFF2-40B4-BE49-F238E27FC236}">
                    <a16:creationId xmlns:a16="http://schemas.microsoft.com/office/drawing/2014/main" id="{9503844F-D0DC-B222-DD6D-4F45AB7EAB34}"/>
                  </a:ext>
                </a:extLst>
              </p:cNvPr>
              <p:cNvSpPr>
                <a:spLocks noChangeArrowheads="1"/>
              </p:cNvSpPr>
              <p:nvPr/>
            </p:nvSpPr>
            <p:spPr bwMode="auto">
              <a:xfrm>
                <a:off x="3072" y="249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grpSp>
        <p:grpSp>
          <p:nvGrpSpPr>
            <p:cNvPr id="81950" name="Group 39">
              <a:extLst>
                <a:ext uri="{FF2B5EF4-FFF2-40B4-BE49-F238E27FC236}">
                  <a16:creationId xmlns:a16="http://schemas.microsoft.com/office/drawing/2014/main" id="{F4A25FD1-7ECE-9B98-70D5-56114B485E30}"/>
                </a:ext>
              </a:extLst>
            </p:cNvPr>
            <p:cNvGrpSpPr>
              <a:grpSpLocks/>
            </p:cNvGrpSpPr>
            <p:nvPr/>
          </p:nvGrpSpPr>
          <p:grpSpPr bwMode="auto">
            <a:xfrm>
              <a:off x="5867400" y="2133600"/>
              <a:ext cx="76200" cy="762000"/>
              <a:chOff x="3456" y="1536"/>
              <a:chExt cx="48" cy="480"/>
            </a:xfrm>
          </p:grpSpPr>
          <p:sp>
            <p:nvSpPr>
              <p:cNvPr id="81989" name="Oval 40">
                <a:extLst>
                  <a:ext uri="{FF2B5EF4-FFF2-40B4-BE49-F238E27FC236}">
                    <a16:creationId xmlns:a16="http://schemas.microsoft.com/office/drawing/2014/main" id="{982846D7-E19F-EF30-F797-09D7E6C960CA}"/>
                  </a:ext>
                </a:extLst>
              </p:cNvPr>
              <p:cNvSpPr>
                <a:spLocks noChangeArrowheads="1"/>
              </p:cNvSpPr>
              <p:nvPr/>
            </p:nvSpPr>
            <p:spPr bwMode="auto">
              <a:xfrm>
                <a:off x="3456" y="177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81990" name="Oval 41">
                <a:extLst>
                  <a:ext uri="{FF2B5EF4-FFF2-40B4-BE49-F238E27FC236}">
                    <a16:creationId xmlns:a16="http://schemas.microsoft.com/office/drawing/2014/main" id="{C8C1D3BE-7FE4-8F4D-B641-8E793A997753}"/>
                  </a:ext>
                </a:extLst>
              </p:cNvPr>
              <p:cNvSpPr>
                <a:spLocks noChangeArrowheads="1"/>
              </p:cNvSpPr>
              <p:nvPr/>
            </p:nvSpPr>
            <p:spPr bwMode="auto">
              <a:xfrm>
                <a:off x="3456" y="196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81991" name="Oval 42">
                <a:extLst>
                  <a:ext uri="{FF2B5EF4-FFF2-40B4-BE49-F238E27FC236}">
                    <a16:creationId xmlns:a16="http://schemas.microsoft.com/office/drawing/2014/main" id="{40B9671C-6882-C560-029C-FE525390AD44}"/>
                  </a:ext>
                </a:extLst>
              </p:cNvPr>
              <p:cNvSpPr>
                <a:spLocks noChangeArrowheads="1"/>
              </p:cNvSpPr>
              <p:nvPr/>
            </p:nvSpPr>
            <p:spPr bwMode="auto">
              <a:xfrm>
                <a:off x="3456" y="153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81992" name="Oval 43">
                <a:extLst>
                  <a:ext uri="{FF2B5EF4-FFF2-40B4-BE49-F238E27FC236}">
                    <a16:creationId xmlns:a16="http://schemas.microsoft.com/office/drawing/2014/main" id="{7D79C75F-9A86-F839-A856-3740B7C2E939}"/>
                  </a:ext>
                </a:extLst>
              </p:cNvPr>
              <p:cNvSpPr>
                <a:spLocks noChangeArrowheads="1"/>
              </p:cNvSpPr>
              <p:nvPr/>
            </p:nvSpPr>
            <p:spPr bwMode="auto">
              <a:xfrm>
                <a:off x="3456" y="168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81993" name="Oval 44">
                <a:extLst>
                  <a:ext uri="{FF2B5EF4-FFF2-40B4-BE49-F238E27FC236}">
                    <a16:creationId xmlns:a16="http://schemas.microsoft.com/office/drawing/2014/main" id="{D02CB6A1-7195-B2C1-D1CD-F44CA70E0E73}"/>
                  </a:ext>
                </a:extLst>
              </p:cNvPr>
              <p:cNvSpPr>
                <a:spLocks noChangeArrowheads="1"/>
              </p:cNvSpPr>
              <p:nvPr/>
            </p:nvSpPr>
            <p:spPr bwMode="auto">
              <a:xfrm>
                <a:off x="3456" y="182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grpSp>
        <p:sp>
          <p:nvSpPr>
            <p:cNvPr id="81951" name="Oval 45">
              <a:extLst>
                <a:ext uri="{FF2B5EF4-FFF2-40B4-BE49-F238E27FC236}">
                  <a16:creationId xmlns:a16="http://schemas.microsoft.com/office/drawing/2014/main" id="{0158F4F9-2BA5-5A56-B1A9-9B015DF431DA}"/>
                </a:ext>
              </a:extLst>
            </p:cNvPr>
            <p:cNvSpPr>
              <a:spLocks noChangeArrowheads="1"/>
            </p:cNvSpPr>
            <p:nvPr/>
          </p:nvSpPr>
          <p:spPr bwMode="auto">
            <a:xfrm>
              <a:off x="4038600" y="38100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81952" name="Oval 46">
              <a:extLst>
                <a:ext uri="{FF2B5EF4-FFF2-40B4-BE49-F238E27FC236}">
                  <a16:creationId xmlns:a16="http://schemas.microsoft.com/office/drawing/2014/main" id="{781AF61D-4A8E-7168-63F8-4AAB3FCF136D}"/>
                </a:ext>
              </a:extLst>
            </p:cNvPr>
            <p:cNvSpPr>
              <a:spLocks noChangeArrowheads="1"/>
            </p:cNvSpPr>
            <p:nvPr/>
          </p:nvSpPr>
          <p:spPr bwMode="auto">
            <a:xfrm>
              <a:off x="4038600" y="41910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81953" name="Oval 47">
              <a:extLst>
                <a:ext uri="{FF2B5EF4-FFF2-40B4-BE49-F238E27FC236}">
                  <a16:creationId xmlns:a16="http://schemas.microsoft.com/office/drawing/2014/main" id="{C43F70AA-1EE9-2DCB-5E30-7737E16398E1}"/>
                </a:ext>
              </a:extLst>
            </p:cNvPr>
            <p:cNvSpPr>
              <a:spLocks noChangeArrowheads="1"/>
            </p:cNvSpPr>
            <p:nvPr/>
          </p:nvSpPr>
          <p:spPr bwMode="auto">
            <a:xfrm>
              <a:off x="4038600" y="44196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81954" name="Oval 48">
              <a:extLst>
                <a:ext uri="{FF2B5EF4-FFF2-40B4-BE49-F238E27FC236}">
                  <a16:creationId xmlns:a16="http://schemas.microsoft.com/office/drawing/2014/main" id="{0279B810-E95D-20CA-EE76-38B31DF8A5BC}"/>
                </a:ext>
              </a:extLst>
            </p:cNvPr>
            <p:cNvSpPr>
              <a:spLocks noChangeArrowheads="1"/>
            </p:cNvSpPr>
            <p:nvPr/>
          </p:nvSpPr>
          <p:spPr bwMode="auto">
            <a:xfrm>
              <a:off x="4038600" y="41148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grpSp>
          <p:nvGrpSpPr>
            <p:cNvPr id="81955" name="Group 49">
              <a:extLst>
                <a:ext uri="{FF2B5EF4-FFF2-40B4-BE49-F238E27FC236}">
                  <a16:creationId xmlns:a16="http://schemas.microsoft.com/office/drawing/2014/main" id="{DB869EE6-D5AC-AB9F-6368-984A982F25F5}"/>
                </a:ext>
              </a:extLst>
            </p:cNvPr>
            <p:cNvGrpSpPr>
              <a:grpSpLocks/>
            </p:cNvGrpSpPr>
            <p:nvPr/>
          </p:nvGrpSpPr>
          <p:grpSpPr bwMode="auto">
            <a:xfrm>
              <a:off x="4038600" y="2057400"/>
              <a:ext cx="2514600" cy="2590800"/>
              <a:chOff x="2544" y="1296"/>
              <a:chExt cx="1584" cy="1632"/>
            </a:xfrm>
          </p:grpSpPr>
          <p:grpSp>
            <p:nvGrpSpPr>
              <p:cNvPr id="81980" name="Group 50">
                <a:extLst>
                  <a:ext uri="{FF2B5EF4-FFF2-40B4-BE49-F238E27FC236}">
                    <a16:creationId xmlns:a16="http://schemas.microsoft.com/office/drawing/2014/main" id="{EAA80FC2-3D52-257C-7498-94CE5A9F8AD2}"/>
                  </a:ext>
                </a:extLst>
              </p:cNvPr>
              <p:cNvGrpSpPr>
                <a:grpSpLocks/>
              </p:cNvGrpSpPr>
              <p:nvPr/>
            </p:nvGrpSpPr>
            <p:grpSpPr bwMode="auto">
              <a:xfrm>
                <a:off x="3744" y="1296"/>
                <a:ext cx="384" cy="672"/>
                <a:chOff x="3744" y="1104"/>
                <a:chExt cx="640" cy="1104"/>
              </a:xfrm>
            </p:grpSpPr>
            <p:sp>
              <p:nvSpPr>
                <p:cNvPr id="81987" name="Freeform 51">
                  <a:extLst>
                    <a:ext uri="{FF2B5EF4-FFF2-40B4-BE49-F238E27FC236}">
                      <a16:creationId xmlns:a16="http://schemas.microsoft.com/office/drawing/2014/main" id="{D8F5F805-3155-0375-3488-2E4EFA9ABC75}"/>
                    </a:ext>
                  </a:extLst>
                </p:cNvPr>
                <p:cNvSpPr>
                  <a:spLocks/>
                </p:cNvSpPr>
                <p:nvPr/>
              </p:nvSpPr>
              <p:spPr bwMode="auto">
                <a:xfrm>
                  <a:off x="3744" y="1200"/>
                  <a:ext cx="640" cy="1008"/>
                </a:xfrm>
                <a:custGeom>
                  <a:avLst/>
                  <a:gdLst>
                    <a:gd name="T0" fmla="*/ 48 w 640"/>
                    <a:gd name="T1" fmla="*/ 0 h 1008"/>
                    <a:gd name="T2" fmla="*/ 624 w 640"/>
                    <a:gd name="T3" fmla="*/ 384 h 1008"/>
                    <a:gd name="T4" fmla="*/ 144 w 640"/>
                    <a:gd name="T5" fmla="*/ 816 h 1008"/>
                    <a:gd name="T6" fmla="*/ 0 w 640"/>
                    <a:gd name="T7" fmla="*/ 1008 h 1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0" h="1008">
                      <a:moveTo>
                        <a:pt x="48" y="0"/>
                      </a:moveTo>
                      <a:cubicBezTo>
                        <a:pt x="328" y="124"/>
                        <a:pt x="608" y="248"/>
                        <a:pt x="624" y="384"/>
                      </a:cubicBezTo>
                      <a:cubicBezTo>
                        <a:pt x="640" y="520"/>
                        <a:pt x="248" y="712"/>
                        <a:pt x="144" y="816"/>
                      </a:cubicBezTo>
                      <a:cubicBezTo>
                        <a:pt x="40" y="920"/>
                        <a:pt x="24" y="976"/>
                        <a:pt x="0" y="1008"/>
                      </a:cubicBezTo>
                    </a:path>
                  </a:pathLst>
                </a:custGeom>
                <a:noFill/>
                <a:ln w="9525">
                  <a:solidFill>
                    <a:srgbClr val="FF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88" name="Freeform 52">
                  <a:extLst>
                    <a:ext uri="{FF2B5EF4-FFF2-40B4-BE49-F238E27FC236}">
                      <a16:creationId xmlns:a16="http://schemas.microsoft.com/office/drawing/2014/main" id="{78EC6BB0-C94B-FA30-F045-D18CDA9CBE99}"/>
                    </a:ext>
                  </a:extLst>
                </p:cNvPr>
                <p:cNvSpPr>
                  <a:spLocks/>
                </p:cNvSpPr>
                <p:nvPr/>
              </p:nvSpPr>
              <p:spPr bwMode="auto">
                <a:xfrm>
                  <a:off x="3744" y="1104"/>
                  <a:ext cx="48" cy="96"/>
                </a:xfrm>
                <a:custGeom>
                  <a:avLst/>
                  <a:gdLst>
                    <a:gd name="T0" fmla="*/ 48 w 48"/>
                    <a:gd name="T1" fmla="*/ 96 h 96"/>
                    <a:gd name="T2" fmla="*/ 0 w 48"/>
                    <a:gd name="T3" fmla="*/ 0 h 96"/>
                    <a:gd name="T4" fmla="*/ 0 60000 65536"/>
                    <a:gd name="T5" fmla="*/ 0 60000 65536"/>
                  </a:gdLst>
                  <a:ahLst/>
                  <a:cxnLst>
                    <a:cxn ang="T4">
                      <a:pos x="T0" y="T1"/>
                    </a:cxn>
                    <a:cxn ang="T5">
                      <a:pos x="T2" y="T3"/>
                    </a:cxn>
                  </a:cxnLst>
                  <a:rect l="0" t="0" r="r" b="b"/>
                  <a:pathLst>
                    <a:path w="48" h="96">
                      <a:moveTo>
                        <a:pt x="48" y="96"/>
                      </a:moveTo>
                      <a:cubicBezTo>
                        <a:pt x="48" y="96"/>
                        <a:pt x="24" y="48"/>
                        <a:pt x="0" y="0"/>
                      </a:cubicBezTo>
                    </a:path>
                  </a:pathLst>
                </a:custGeom>
                <a:noFill/>
                <a:ln w="9525">
                  <a:solidFill>
                    <a:srgbClr val="FF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grpSp>
            <p:nvGrpSpPr>
              <p:cNvPr id="81981" name="Group 53">
                <a:extLst>
                  <a:ext uri="{FF2B5EF4-FFF2-40B4-BE49-F238E27FC236}">
                    <a16:creationId xmlns:a16="http://schemas.microsoft.com/office/drawing/2014/main" id="{FE62CA49-A52A-B9F5-E36E-FC6DB89B9F82}"/>
                  </a:ext>
                </a:extLst>
              </p:cNvPr>
              <p:cNvGrpSpPr>
                <a:grpSpLocks/>
              </p:cNvGrpSpPr>
              <p:nvPr/>
            </p:nvGrpSpPr>
            <p:grpSpPr bwMode="auto">
              <a:xfrm>
                <a:off x="2544" y="2256"/>
                <a:ext cx="384" cy="672"/>
                <a:chOff x="3744" y="1104"/>
                <a:chExt cx="640" cy="1104"/>
              </a:xfrm>
            </p:grpSpPr>
            <p:sp>
              <p:nvSpPr>
                <p:cNvPr id="81985" name="Freeform 54">
                  <a:extLst>
                    <a:ext uri="{FF2B5EF4-FFF2-40B4-BE49-F238E27FC236}">
                      <a16:creationId xmlns:a16="http://schemas.microsoft.com/office/drawing/2014/main" id="{60A1AE84-797B-EA66-CBCA-66487FD14D25}"/>
                    </a:ext>
                  </a:extLst>
                </p:cNvPr>
                <p:cNvSpPr>
                  <a:spLocks/>
                </p:cNvSpPr>
                <p:nvPr/>
              </p:nvSpPr>
              <p:spPr bwMode="auto">
                <a:xfrm>
                  <a:off x="3744" y="1200"/>
                  <a:ext cx="640" cy="1008"/>
                </a:xfrm>
                <a:custGeom>
                  <a:avLst/>
                  <a:gdLst>
                    <a:gd name="T0" fmla="*/ 48 w 640"/>
                    <a:gd name="T1" fmla="*/ 0 h 1008"/>
                    <a:gd name="T2" fmla="*/ 624 w 640"/>
                    <a:gd name="T3" fmla="*/ 384 h 1008"/>
                    <a:gd name="T4" fmla="*/ 144 w 640"/>
                    <a:gd name="T5" fmla="*/ 816 h 1008"/>
                    <a:gd name="T6" fmla="*/ 0 w 640"/>
                    <a:gd name="T7" fmla="*/ 1008 h 1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0" h="1008">
                      <a:moveTo>
                        <a:pt x="48" y="0"/>
                      </a:moveTo>
                      <a:cubicBezTo>
                        <a:pt x="328" y="124"/>
                        <a:pt x="608" y="248"/>
                        <a:pt x="624" y="384"/>
                      </a:cubicBezTo>
                      <a:cubicBezTo>
                        <a:pt x="640" y="520"/>
                        <a:pt x="248" y="712"/>
                        <a:pt x="144" y="816"/>
                      </a:cubicBezTo>
                      <a:cubicBezTo>
                        <a:pt x="40" y="920"/>
                        <a:pt x="24" y="976"/>
                        <a:pt x="0" y="1008"/>
                      </a:cubicBezTo>
                    </a:path>
                  </a:pathLst>
                </a:custGeom>
                <a:noFill/>
                <a:ln w="9525">
                  <a:solidFill>
                    <a:srgbClr val="FF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86" name="Freeform 55">
                  <a:extLst>
                    <a:ext uri="{FF2B5EF4-FFF2-40B4-BE49-F238E27FC236}">
                      <a16:creationId xmlns:a16="http://schemas.microsoft.com/office/drawing/2014/main" id="{0575D99D-9685-0A2B-BF62-7ACF30AF2F69}"/>
                    </a:ext>
                  </a:extLst>
                </p:cNvPr>
                <p:cNvSpPr>
                  <a:spLocks/>
                </p:cNvSpPr>
                <p:nvPr/>
              </p:nvSpPr>
              <p:spPr bwMode="auto">
                <a:xfrm>
                  <a:off x="3744" y="1104"/>
                  <a:ext cx="48" cy="96"/>
                </a:xfrm>
                <a:custGeom>
                  <a:avLst/>
                  <a:gdLst>
                    <a:gd name="T0" fmla="*/ 48 w 48"/>
                    <a:gd name="T1" fmla="*/ 96 h 96"/>
                    <a:gd name="T2" fmla="*/ 0 w 48"/>
                    <a:gd name="T3" fmla="*/ 0 h 96"/>
                    <a:gd name="T4" fmla="*/ 0 60000 65536"/>
                    <a:gd name="T5" fmla="*/ 0 60000 65536"/>
                  </a:gdLst>
                  <a:ahLst/>
                  <a:cxnLst>
                    <a:cxn ang="T4">
                      <a:pos x="T0" y="T1"/>
                    </a:cxn>
                    <a:cxn ang="T5">
                      <a:pos x="T2" y="T3"/>
                    </a:cxn>
                  </a:cxnLst>
                  <a:rect l="0" t="0" r="r" b="b"/>
                  <a:pathLst>
                    <a:path w="48" h="96">
                      <a:moveTo>
                        <a:pt x="48" y="96"/>
                      </a:moveTo>
                      <a:cubicBezTo>
                        <a:pt x="48" y="96"/>
                        <a:pt x="24" y="48"/>
                        <a:pt x="0" y="0"/>
                      </a:cubicBezTo>
                    </a:path>
                  </a:pathLst>
                </a:custGeom>
                <a:noFill/>
                <a:ln w="9525">
                  <a:solidFill>
                    <a:srgbClr val="FF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grpSp>
            <p:nvGrpSpPr>
              <p:cNvPr id="81982" name="Group 56">
                <a:extLst>
                  <a:ext uri="{FF2B5EF4-FFF2-40B4-BE49-F238E27FC236}">
                    <a16:creationId xmlns:a16="http://schemas.microsoft.com/office/drawing/2014/main" id="{A9BF4F5A-9892-D2C6-9E0A-4BA3A522FF5B}"/>
                  </a:ext>
                </a:extLst>
              </p:cNvPr>
              <p:cNvGrpSpPr>
                <a:grpSpLocks/>
              </p:cNvGrpSpPr>
              <p:nvPr/>
            </p:nvGrpSpPr>
            <p:grpSpPr bwMode="auto">
              <a:xfrm>
                <a:off x="3120" y="1776"/>
                <a:ext cx="384" cy="672"/>
                <a:chOff x="3744" y="1104"/>
                <a:chExt cx="640" cy="1104"/>
              </a:xfrm>
            </p:grpSpPr>
            <p:sp>
              <p:nvSpPr>
                <p:cNvPr id="81983" name="Freeform 57">
                  <a:extLst>
                    <a:ext uri="{FF2B5EF4-FFF2-40B4-BE49-F238E27FC236}">
                      <a16:creationId xmlns:a16="http://schemas.microsoft.com/office/drawing/2014/main" id="{9D28314E-159A-CF97-D472-BE6A2DD90711}"/>
                    </a:ext>
                  </a:extLst>
                </p:cNvPr>
                <p:cNvSpPr>
                  <a:spLocks/>
                </p:cNvSpPr>
                <p:nvPr/>
              </p:nvSpPr>
              <p:spPr bwMode="auto">
                <a:xfrm>
                  <a:off x="3744" y="1200"/>
                  <a:ext cx="640" cy="1008"/>
                </a:xfrm>
                <a:custGeom>
                  <a:avLst/>
                  <a:gdLst>
                    <a:gd name="T0" fmla="*/ 48 w 640"/>
                    <a:gd name="T1" fmla="*/ 0 h 1008"/>
                    <a:gd name="T2" fmla="*/ 624 w 640"/>
                    <a:gd name="T3" fmla="*/ 384 h 1008"/>
                    <a:gd name="T4" fmla="*/ 144 w 640"/>
                    <a:gd name="T5" fmla="*/ 816 h 1008"/>
                    <a:gd name="T6" fmla="*/ 0 w 640"/>
                    <a:gd name="T7" fmla="*/ 1008 h 1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0" h="1008">
                      <a:moveTo>
                        <a:pt x="48" y="0"/>
                      </a:moveTo>
                      <a:cubicBezTo>
                        <a:pt x="328" y="124"/>
                        <a:pt x="608" y="248"/>
                        <a:pt x="624" y="384"/>
                      </a:cubicBezTo>
                      <a:cubicBezTo>
                        <a:pt x="640" y="520"/>
                        <a:pt x="248" y="712"/>
                        <a:pt x="144" y="816"/>
                      </a:cubicBezTo>
                      <a:cubicBezTo>
                        <a:pt x="40" y="920"/>
                        <a:pt x="24" y="976"/>
                        <a:pt x="0" y="1008"/>
                      </a:cubicBezTo>
                    </a:path>
                  </a:pathLst>
                </a:custGeom>
                <a:noFill/>
                <a:ln w="9525">
                  <a:solidFill>
                    <a:srgbClr val="FF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84" name="Freeform 58">
                  <a:extLst>
                    <a:ext uri="{FF2B5EF4-FFF2-40B4-BE49-F238E27FC236}">
                      <a16:creationId xmlns:a16="http://schemas.microsoft.com/office/drawing/2014/main" id="{0D1283CC-6F64-773A-FC7B-C47100FBF4FE}"/>
                    </a:ext>
                  </a:extLst>
                </p:cNvPr>
                <p:cNvSpPr>
                  <a:spLocks/>
                </p:cNvSpPr>
                <p:nvPr/>
              </p:nvSpPr>
              <p:spPr bwMode="auto">
                <a:xfrm>
                  <a:off x="3744" y="1104"/>
                  <a:ext cx="48" cy="96"/>
                </a:xfrm>
                <a:custGeom>
                  <a:avLst/>
                  <a:gdLst>
                    <a:gd name="T0" fmla="*/ 48 w 48"/>
                    <a:gd name="T1" fmla="*/ 96 h 96"/>
                    <a:gd name="T2" fmla="*/ 0 w 48"/>
                    <a:gd name="T3" fmla="*/ 0 h 96"/>
                    <a:gd name="T4" fmla="*/ 0 60000 65536"/>
                    <a:gd name="T5" fmla="*/ 0 60000 65536"/>
                  </a:gdLst>
                  <a:ahLst/>
                  <a:cxnLst>
                    <a:cxn ang="T4">
                      <a:pos x="T0" y="T1"/>
                    </a:cxn>
                    <a:cxn ang="T5">
                      <a:pos x="T2" y="T3"/>
                    </a:cxn>
                  </a:cxnLst>
                  <a:rect l="0" t="0" r="r" b="b"/>
                  <a:pathLst>
                    <a:path w="48" h="96">
                      <a:moveTo>
                        <a:pt x="48" y="96"/>
                      </a:moveTo>
                      <a:cubicBezTo>
                        <a:pt x="48" y="96"/>
                        <a:pt x="24" y="48"/>
                        <a:pt x="0" y="0"/>
                      </a:cubicBezTo>
                    </a:path>
                  </a:pathLst>
                </a:custGeom>
                <a:noFill/>
                <a:ln w="9525">
                  <a:solidFill>
                    <a:srgbClr val="FF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grpSp>
        <p:grpSp>
          <p:nvGrpSpPr>
            <p:cNvPr id="81956" name="Group 60">
              <a:extLst>
                <a:ext uri="{FF2B5EF4-FFF2-40B4-BE49-F238E27FC236}">
                  <a16:creationId xmlns:a16="http://schemas.microsoft.com/office/drawing/2014/main" id="{91464093-FFF6-4FFF-A74F-148F54B79937}"/>
                </a:ext>
              </a:extLst>
            </p:cNvPr>
            <p:cNvGrpSpPr>
              <a:grpSpLocks/>
            </p:cNvGrpSpPr>
            <p:nvPr/>
          </p:nvGrpSpPr>
          <p:grpSpPr bwMode="auto">
            <a:xfrm>
              <a:off x="3429000" y="2133600"/>
              <a:ext cx="2590800" cy="2043113"/>
              <a:chOff x="2160" y="1344"/>
              <a:chExt cx="1632" cy="1287"/>
            </a:xfrm>
          </p:grpSpPr>
          <p:grpSp>
            <p:nvGrpSpPr>
              <p:cNvPr id="81971" name="Group 61">
                <a:extLst>
                  <a:ext uri="{FF2B5EF4-FFF2-40B4-BE49-F238E27FC236}">
                    <a16:creationId xmlns:a16="http://schemas.microsoft.com/office/drawing/2014/main" id="{147A017C-002C-8E31-EAEC-89BF11403826}"/>
                  </a:ext>
                </a:extLst>
              </p:cNvPr>
              <p:cNvGrpSpPr>
                <a:grpSpLocks/>
              </p:cNvGrpSpPr>
              <p:nvPr/>
            </p:nvGrpSpPr>
            <p:grpSpPr bwMode="auto">
              <a:xfrm>
                <a:off x="3312" y="1344"/>
                <a:ext cx="480" cy="279"/>
                <a:chOff x="3312" y="1344"/>
                <a:chExt cx="480" cy="279"/>
              </a:xfrm>
            </p:grpSpPr>
            <p:sp>
              <p:nvSpPr>
                <p:cNvPr id="81978" name="Line 62">
                  <a:extLst>
                    <a:ext uri="{FF2B5EF4-FFF2-40B4-BE49-F238E27FC236}">
                      <a16:creationId xmlns:a16="http://schemas.microsoft.com/office/drawing/2014/main" id="{A24F3DCE-ED93-3D54-AC66-6340795A3D0E}"/>
                    </a:ext>
                  </a:extLst>
                </p:cNvPr>
                <p:cNvSpPr>
                  <a:spLocks noChangeShapeType="1"/>
                </p:cNvSpPr>
                <p:nvPr/>
              </p:nvSpPr>
              <p:spPr bwMode="auto">
                <a:xfrm flipV="1">
                  <a:off x="3648" y="1344"/>
                  <a:ext cx="0" cy="24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79" name="Text Box 63">
                  <a:extLst>
                    <a:ext uri="{FF2B5EF4-FFF2-40B4-BE49-F238E27FC236}">
                      <a16:creationId xmlns:a16="http://schemas.microsoft.com/office/drawing/2014/main" id="{F9E1E2EA-88B4-8A9A-97CC-9E3EE60486B5}"/>
                    </a:ext>
                  </a:extLst>
                </p:cNvPr>
                <p:cNvSpPr txBox="1">
                  <a:spLocks noChangeArrowheads="1"/>
                </p:cNvSpPr>
                <p:nvPr/>
              </p:nvSpPr>
              <p:spPr bwMode="auto">
                <a:xfrm>
                  <a:off x="3312" y="1392"/>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it-IT" sz="1400">
                      <a:latin typeface="Arial" panose="020B0604020202020204" pitchFamily="34" charset="0"/>
                    </a:rPr>
                    <a:t>Sy/x</a:t>
                  </a:r>
                </a:p>
              </p:txBody>
            </p:sp>
          </p:grpSp>
          <p:grpSp>
            <p:nvGrpSpPr>
              <p:cNvPr id="81972" name="Group 64">
                <a:extLst>
                  <a:ext uri="{FF2B5EF4-FFF2-40B4-BE49-F238E27FC236}">
                    <a16:creationId xmlns:a16="http://schemas.microsoft.com/office/drawing/2014/main" id="{0D2458E8-651B-1F56-5473-4678FA241FFF}"/>
                  </a:ext>
                </a:extLst>
              </p:cNvPr>
              <p:cNvGrpSpPr>
                <a:grpSpLocks/>
              </p:cNvGrpSpPr>
              <p:nvPr/>
            </p:nvGrpSpPr>
            <p:grpSpPr bwMode="auto">
              <a:xfrm>
                <a:off x="2688" y="1872"/>
                <a:ext cx="480" cy="279"/>
                <a:chOff x="3312" y="1344"/>
                <a:chExt cx="480" cy="279"/>
              </a:xfrm>
            </p:grpSpPr>
            <p:sp>
              <p:nvSpPr>
                <p:cNvPr id="81976" name="Line 65">
                  <a:extLst>
                    <a:ext uri="{FF2B5EF4-FFF2-40B4-BE49-F238E27FC236}">
                      <a16:creationId xmlns:a16="http://schemas.microsoft.com/office/drawing/2014/main" id="{80CD8031-09D6-28BA-F178-A921957867DB}"/>
                    </a:ext>
                  </a:extLst>
                </p:cNvPr>
                <p:cNvSpPr>
                  <a:spLocks noChangeShapeType="1"/>
                </p:cNvSpPr>
                <p:nvPr/>
              </p:nvSpPr>
              <p:spPr bwMode="auto">
                <a:xfrm flipV="1">
                  <a:off x="3648" y="1344"/>
                  <a:ext cx="0" cy="24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77" name="Text Box 66">
                  <a:extLst>
                    <a:ext uri="{FF2B5EF4-FFF2-40B4-BE49-F238E27FC236}">
                      <a16:creationId xmlns:a16="http://schemas.microsoft.com/office/drawing/2014/main" id="{8092E7B3-D3D2-A396-82C6-8C4042A5D5B9}"/>
                    </a:ext>
                  </a:extLst>
                </p:cNvPr>
                <p:cNvSpPr txBox="1">
                  <a:spLocks noChangeArrowheads="1"/>
                </p:cNvSpPr>
                <p:nvPr/>
              </p:nvSpPr>
              <p:spPr bwMode="auto">
                <a:xfrm>
                  <a:off x="3312" y="1392"/>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it-IT" sz="1400">
                      <a:latin typeface="Arial" panose="020B0604020202020204" pitchFamily="34" charset="0"/>
                    </a:rPr>
                    <a:t>Sy/x</a:t>
                  </a:r>
                </a:p>
              </p:txBody>
            </p:sp>
          </p:grpSp>
          <p:grpSp>
            <p:nvGrpSpPr>
              <p:cNvPr id="81973" name="Group 67">
                <a:extLst>
                  <a:ext uri="{FF2B5EF4-FFF2-40B4-BE49-F238E27FC236}">
                    <a16:creationId xmlns:a16="http://schemas.microsoft.com/office/drawing/2014/main" id="{1CCD4818-5D5E-D058-1D50-8D8D0AFBC395}"/>
                  </a:ext>
                </a:extLst>
              </p:cNvPr>
              <p:cNvGrpSpPr>
                <a:grpSpLocks/>
              </p:cNvGrpSpPr>
              <p:nvPr/>
            </p:nvGrpSpPr>
            <p:grpSpPr bwMode="auto">
              <a:xfrm>
                <a:off x="2160" y="2352"/>
                <a:ext cx="480" cy="279"/>
                <a:chOff x="3312" y="1344"/>
                <a:chExt cx="480" cy="279"/>
              </a:xfrm>
            </p:grpSpPr>
            <p:sp>
              <p:nvSpPr>
                <p:cNvPr id="81974" name="Line 68">
                  <a:extLst>
                    <a:ext uri="{FF2B5EF4-FFF2-40B4-BE49-F238E27FC236}">
                      <a16:creationId xmlns:a16="http://schemas.microsoft.com/office/drawing/2014/main" id="{B38D3223-CB3E-F14D-D2B6-726D422404A4}"/>
                    </a:ext>
                  </a:extLst>
                </p:cNvPr>
                <p:cNvSpPr>
                  <a:spLocks noChangeShapeType="1"/>
                </p:cNvSpPr>
                <p:nvPr/>
              </p:nvSpPr>
              <p:spPr bwMode="auto">
                <a:xfrm flipV="1">
                  <a:off x="3648" y="1344"/>
                  <a:ext cx="0" cy="24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75" name="Text Box 69">
                  <a:extLst>
                    <a:ext uri="{FF2B5EF4-FFF2-40B4-BE49-F238E27FC236}">
                      <a16:creationId xmlns:a16="http://schemas.microsoft.com/office/drawing/2014/main" id="{AA16D031-EB4B-F4B2-70EF-5098AB98CFD6}"/>
                    </a:ext>
                  </a:extLst>
                </p:cNvPr>
                <p:cNvSpPr txBox="1">
                  <a:spLocks noChangeArrowheads="1"/>
                </p:cNvSpPr>
                <p:nvPr/>
              </p:nvSpPr>
              <p:spPr bwMode="auto">
                <a:xfrm>
                  <a:off x="3312" y="1392"/>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it-IT" sz="1400">
                      <a:latin typeface="Arial" panose="020B0604020202020204" pitchFamily="34" charset="0"/>
                    </a:rPr>
                    <a:t>Sy/x</a:t>
                  </a:r>
                </a:p>
              </p:txBody>
            </p:sp>
          </p:grpSp>
        </p:grpSp>
        <p:grpSp>
          <p:nvGrpSpPr>
            <p:cNvPr id="81957" name="Group 70">
              <a:extLst>
                <a:ext uri="{FF2B5EF4-FFF2-40B4-BE49-F238E27FC236}">
                  <a16:creationId xmlns:a16="http://schemas.microsoft.com/office/drawing/2014/main" id="{63F7DEDD-1473-C5CC-2045-760B4645AB51}"/>
                </a:ext>
              </a:extLst>
            </p:cNvPr>
            <p:cNvGrpSpPr>
              <a:grpSpLocks/>
            </p:cNvGrpSpPr>
            <p:nvPr/>
          </p:nvGrpSpPr>
          <p:grpSpPr bwMode="auto">
            <a:xfrm>
              <a:off x="3505200" y="2590800"/>
              <a:ext cx="2590800" cy="2043113"/>
              <a:chOff x="2208" y="1632"/>
              <a:chExt cx="1632" cy="1287"/>
            </a:xfrm>
          </p:grpSpPr>
          <p:grpSp>
            <p:nvGrpSpPr>
              <p:cNvPr id="81962" name="Group 71">
                <a:extLst>
                  <a:ext uri="{FF2B5EF4-FFF2-40B4-BE49-F238E27FC236}">
                    <a16:creationId xmlns:a16="http://schemas.microsoft.com/office/drawing/2014/main" id="{A582C25B-C781-AB8D-AB03-F329C4ABC3D4}"/>
                  </a:ext>
                </a:extLst>
              </p:cNvPr>
              <p:cNvGrpSpPr>
                <a:grpSpLocks/>
              </p:cNvGrpSpPr>
              <p:nvPr/>
            </p:nvGrpSpPr>
            <p:grpSpPr bwMode="auto">
              <a:xfrm>
                <a:off x="3360" y="1632"/>
                <a:ext cx="480" cy="279"/>
                <a:chOff x="3360" y="1632"/>
                <a:chExt cx="480" cy="279"/>
              </a:xfrm>
            </p:grpSpPr>
            <p:sp>
              <p:nvSpPr>
                <p:cNvPr id="81969" name="Line 72">
                  <a:extLst>
                    <a:ext uri="{FF2B5EF4-FFF2-40B4-BE49-F238E27FC236}">
                      <a16:creationId xmlns:a16="http://schemas.microsoft.com/office/drawing/2014/main" id="{B8E66838-A80D-E2CC-473B-D258FF83AA7F}"/>
                    </a:ext>
                  </a:extLst>
                </p:cNvPr>
                <p:cNvSpPr>
                  <a:spLocks noChangeShapeType="1"/>
                </p:cNvSpPr>
                <p:nvPr/>
              </p:nvSpPr>
              <p:spPr bwMode="auto">
                <a:xfrm>
                  <a:off x="3648" y="1632"/>
                  <a:ext cx="0" cy="24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70" name="Text Box 73">
                  <a:extLst>
                    <a:ext uri="{FF2B5EF4-FFF2-40B4-BE49-F238E27FC236}">
                      <a16:creationId xmlns:a16="http://schemas.microsoft.com/office/drawing/2014/main" id="{91A59382-1C6E-9604-EE5C-C745642084B0}"/>
                    </a:ext>
                  </a:extLst>
                </p:cNvPr>
                <p:cNvSpPr txBox="1">
                  <a:spLocks noChangeArrowheads="1"/>
                </p:cNvSpPr>
                <p:nvPr/>
              </p:nvSpPr>
              <p:spPr bwMode="auto">
                <a:xfrm>
                  <a:off x="3360" y="1680"/>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it-IT" sz="1400">
                      <a:latin typeface="Arial" panose="020B0604020202020204" pitchFamily="34" charset="0"/>
                    </a:rPr>
                    <a:t>Sy/x</a:t>
                  </a:r>
                </a:p>
              </p:txBody>
            </p:sp>
          </p:grpSp>
          <p:grpSp>
            <p:nvGrpSpPr>
              <p:cNvPr id="81963" name="Group 74">
                <a:extLst>
                  <a:ext uri="{FF2B5EF4-FFF2-40B4-BE49-F238E27FC236}">
                    <a16:creationId xmlns:a16="http://schemas.microsoft.com/office/drawing/2014/main" id="{B7062F30-57E6-7700-5653-C5B3CEDE8965}"/>
                  </a:ext>
                </a:extLst>
              </p:cNvPr>
              <p:cNvGrpSpPr>
                <a:grpSpLocks/>
              </p:cNvGrpSpPr>
              <p:nvPr/>
            </p:nvGrpSpPr>
            <p:grpSpPr bwMode="auto">
              <a:xfrm>
                <a:off x="2736" y="2160"/>
                <a:ext cx="480" cy="279"/>
                <a:chOff x="3360" y="1632"/>
                <a:chExt cx="480" cy="279"/>
              </a:xfrm>
            </p:grpSpPr>
            <p:sp>
              <p:nvSpPr>
                <p:cNvPr id="81967" name="Line 75">
                  <a:extLst>
                    <a:ext uri="{FF2B5EF4-FFF2-40B4-BE49-F238E27FC236}">
                      <a16:creationId xmlns:a16="http://schemas.microsoft.com/office/drawing/2014/main" id="{2BE9CF79-2B83-64E4-2270-77E90B05FDD5}"/>
                    </a:ext>
                  </a:extLst>
                </p:cNvPr>
                <p:cNvSpPr>
                  <a:spLocks noChangeShapeType="1"/>
                </p:cNvSpPr>
                <p:nvPr/>
              </p:nvSpPr>
              <p:spPr bwMode="auto">
                <a:xfrm>
                  <a:off x="3648" y="1632"/>
                  <a:ext cx="0" cy="24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68" name="Text Box 76">
                  <a:extLst>
                    <a:ext uri="{FF2B5EF4-FFF2-40B4-BE49-F238E27FC236}">
                      <a16:creationId xmlns:a16="http://schemas.microsoft.com/office/drawing/2014/main" id="{FABD8792-7F1A-2F38-4E78-B911C0AB98AF}"/>
                    </a:ext>
                  </a:extLst>
                </p:cNvPr>
                <p:cNvSpPr txBox="1">
                  <a:spLocks noChangeArrowheads="1"/>
                </p:cNvSpPr>
                <p:nvPr/>
              </p:nvSpPr>
              <p:spPr bwMode="auto">
                <a:xfrm>
                  <a:off x="3360" y="1680"/>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it-IT" sz="1400">
                      <a:latin typeface="Arial" panose="020B0604020202020204" pitchFamily="34" charset="0"/>
                    </a:rPr>
                    <a:t>Sy/x</a:t>
                  </a:r>
                </a:p>
              </p:txBody>
            </p:sp>
          </p:grpSp>
          <p:grpSp>
            <p:nvGrpSpPr>
              <p:cNvPr id="81964" name="Group 77">
                <a:extLst>
                  <a:ext uri="{FF2B5EF4-FFF2-40B4-BE49-F238E27FC236}">
                    <a16:creationId xmlns:a16="http://schemas.microsoft.com/office/drawing/2014/main" id="{65F79068-D3FC-423D-D994-284D7E124436}"/>
                  </a:ext>
                </a:extLst>
              </p:cNvPr>
              <p:cNvGrpSpPr>
                <a:grpSpLocks/>
              </p:cNvGrpSpPr>
              <p:nvPr/>
            </p:nvGrpSpPr>
            <p:grpSpPr bwMode="auto">
              <a:xfrm>
                <a:off x="2208" y="2640"/>
                <a:ext cx="480" cy="279"/>
                <a:chOff x="3360" y="1632"/>
                <a:chExt cx="480" cy="279"/>
              </a:xfrm>
            </p:grpSpPr>
            <p:sp>
              <p:nvSpPr>
                <p:cNvPr id="81965" name="Line 78">
                  <a:extLst>
                    <a:ext uri="{FF2B5EF4-FFF2-40B4-BE49-F238E27FC236}">
                      <a16:creationId xmlns:a16="http://schemas.microsoft.com/office/drawing/2014/main" id="{8658F79C-C4DC-C7A9-2093-3EE9758732CB}"/>
                    </a:ext>
                  </a:extLst>
                </p:cNvPr>
                <p:cNvSpPr>
                  <a:spLocks noChangeShapeType="1"/>
                </p:cNvSpPr>
                <p:nvPr/>
              </p:nvSpPr>
              <p:spPr bwMode="auto">
                <a:xfrm>
                  <a:off x="3648" y="1632"/>
                  <a:ext cx="0" cy="24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66" name="Text Box 79">
                  <a:extLst>
                    <a:ext uri="{FF2B5EF4-FFF2-40B4-BE49-F238E27FC236}">
                      <a16:creationId xmlns:a16="http://schemas.microsoft.com/office/drawing/2014/main" id="{4E269212-2A99-472C-65C9-93A1D91390DE}"/>
                    </a:ext>
                  </a:extLst>
                </p:cNvPr>
                <p:cNvSpPr txBox="1">
                  <a:spLocks noChangeArrowheads="1"/>
                </p:cNvSpPr>
                <p:nvPr/>
              </p:nvSpPr>
              <p:spPr bwMode="auto">
                <a:xfrm>
                  <a:off x="3360" y="1680"/>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it-IT" sz="1400">
                      <a:latin typeface="Arial" panose="020B0604020202020204" pitchFamily="34" charset="0"/>
                    </a:rPr>
                    <a:t>Sy/x</a:t>
                  </a:r>
                </a:p>
              </p:txBody>
            </p:sp>
          </p:grpSp>
        </p:grpSp>
        <p:grpSp>
          <p:nvGrpSpPr>
            <p:cNvPr id="81958" name="Group 80">
              <a:extLst>
                <a:ext uri="{FF2B5EF4-FFF2-40B4-BE49-F238E27FC236}">
                  <a16:creationId xmlns:a16="http://schemas.microsoft.com/office/drawing/2014/main" id="{BBECC4BC-E2C1-5BB4-4CC5-A5063DA6B2C7}"/>
                </a:ext>
              </a:extLst>
            </p:cNvPr>
            <p:cNvGrpSpPr>
              <a:grpSpLocks/>
            </p:cNvGrpSpPr>
            <p:nvPr/>
          </p:nvGrpSpPr>
          <p:grpSpPr bwMode="auto">
            <a:xfrm>
              <a:off x="2895600" y="1600200"/>
              <a:ext cx="2286000" cy="2286000"/>
              <a:chOff x="1824" y="1008"/>
              <a:chExt cx="1440" cy="1440"/>
            </a:xfrm>
          </p:grpSpPr>
          <p:sp>
            <p:nvSpPr>
              <p:cNvPr id="81959" name="Line 81">
                <a:extLst>
                  <a:ext uri="{FF2B5EF4-FFF2-40B4-BE49-F238E27FC236}">
                    <a16:creationId xmlns:a16="http://schemas.microsoft.com/office/drawing/2014/main" id="{CF01CE8D-BC6B-371E-854C-AE98D12D2187}"/>
                  </a:ext>
                </a:extLst>
              </p:cNvPr>
              <p:cNvSpPr>
                <a:spLocks noChangeShapeType="1"/>
              </p:cNvSpPr>
              <p:nvPr/>
            </p:nvSpPr>
            <p:spPr bwMode="auto">
              <a:xfrm>
                <a:off x="1824" y="1008"/>
                <a:ext cx="1440" cy="528"/>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60" name="Line 82">
                <a:extLst>
                  <a:ext uri="{FF2B5EF4-FFF2-40B4-BE49-F238E27FC236}">
                    <a16:creationId xmlns:a16="http://schemas.microsoft.com/office/drawing/2014/main" id="{EF2D6188-8003-B347-B087-43A35434FBFC}"/>
                  </a:ext>
                </a:extLst>
              </p:cNvPr>
              <p:cNvSpPr>
                <a:spLocks noChangeShapeType="1"/>
              </p:cNvSpPr>
              <p:nvPr/>
            </p:nvSpPr>
            <p:spPr bwMode="auto">
              <a:xfrm>
                <a:off x="1824" y="1008"/>
                <a:ext cx="1104" cy="912"/>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1961" name="Line 83">
                <a:extLst>
                  <a:ext uri="{FF2B5EF4-FFF2-40B4-BE49-F238E27FC236}">
                    <a16:creationId xmlns:a16="http://schemas.microsoft.com/office/drawing/2014/main" id="{368F4846-B0C8-8260-87F7-A372A5DB97AA}"/>
                  </a:ext>
                </a:extLst>
              </p:cNvPr>
              <p:cNvSpPr>
                <a:spLocks noChangeShapeType="1"/>
              </p:cNvSpPr>
              <p:nvPr/>
            </p:nvSpPr>
            <p:spPr bwMode="auto">
              <a:xfrm>
                <a:off x="1824" y="1008"/>
                <a:ext cx="576" cy="1440"/>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grpSp>
      <p:sp>
        <p:nvSpPr>
          <p:cNvPr id="81924" name="CasellaDiTesto 1">
            <a:extLst>
              <a:ext uri="{FF2B5EF4-FFF2-40B4-BE49-F238E27FC236}">
                <a16:creationId xmlns:a16="http://schemas.microsoft.com/office/drawing/2014/main" id="{96354E57-0AC1-2946-9D9D-5F9D9A2E5F0E}"/>
              </a:ext>
            </a:extLst>
          </p:cNvPr>
          <p:cNvSpPr txBox="1">
            <a:spLocks noChangeArrowheads="1"/>
          </p:cNvSpPr>
          <p:nvPr/>
        </p:nvSpPr>
        <p:spPr bwMode="auto">
          <a:xfrm>
            <a:off x="5307013" y="3146425"/>
            <a:ext cx="3394075"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800">
                <a:latin typeface="Calibri" panose="020F0502020204030204" pitchFamily="34" charset="0"/>
                <a:cs typeface="Calibri" panose="020F0502020204030204" pitchFamily="34" charset="0"/>
              </a:rPr>
              <a:t>for each particular x, if we have or could collect many subjects with that x value, their distribution around the population mean is Gaussian with a spread </a:t>
            </a:r>
            <a:r>
              <a:rPr lang="en-US" altLang="it-IT" sz="1800">
                <a:latin typeface="Symbol" pitchFamily="2" charset="2"/>
                <a:cs typeface="Calibri" panose="020F0502020204030204" pitchFamily="34" charset="0"/>
              </a:rPr>
              <a:t>s</a:t>
            </a:r>
            <a:r>
              <a:rPr lang="en-US" altLang="it-IT" sz="1800" baseline="30000">
                <a:latin typeface="Calibri" panose="020F0502020204030204" pitchFamily="34" charset="0"/>
                <a:cs typeface="Calibri" panose="020F0502020204030204" pitchFamily="34" charset="0"/>
              </a:rPr>
              <a:t>2</a:t>
            </a:r>
            <a:r>
              <a:rPr lang="en-US" altLang="it-IT" sz="1800">
                <a:latin typeface="Calibri" panose="020F0502020204030204" pitchFamily="34" charset="0"/>
                <a:cs typeface="Calibri" panose="020F0502020204030204" pitchFamily="34" charset="0"/>
              </a:rPr>
              <a:t>, that is the same value for each value</a:t>
            </a:r>
          </a:p>
          <a:p>
            <a:pPr>
              <a:spcBef>
                <a:spcPct val="0"/>
              </a:spcBef>
              <a:buFontTx/>
              <a:buNone/>
            </a:pPr>
            <a:r>
              <a:rPr lang="en-US" altLang="it-IT" sz="1800">
                <a:latin typeface="Calibri" panose="020F0502020204030204" pitchFamily="34" charset="0"/>
                <a:cs typeface="Calibri" panose="020F0502020204030204" pitchFamily="34" charset="0"/>
              </a:rPr>
              <a:t>of x (and corresponding population mean of y). Of course, the value of </a:t>
            </a:r>
            <a:r>
              <a:rPr lang="en-US" altLang="it-IT" sz="1800">
                <a:latin typeface="Symbol" pitchFamily="2" charset="2"/>
                <a:cs typeface="Calibri" panose="020F0502020204030204" pitchFamily="34" charset="0"/>
              </a:rPr>
              <a:t>s</a:t>
            </a:r>
            <a:r>
              <a:rPr lang="en-US" altLang="it-IT" sz="1800" baseline="30000">
                <a:latin typeface="Calibri" panose="020F0502020204030204" pitchFamily="34" charset="0"/>
                <a:cs typeface="Calibri" panose="020F0502020204030204" pitchFamily="34" charset="0"/>
              </a:rPr>
              <a:t>2</a:t>
            </a:r>
            <a:r>
              <a:rPr lang="en-US" altLang="it-IT" sz="1800">
                <a:latin typeface="Calibri" panose="020F0502020204030204" pitchFamily="34" charset="0"/>
                <a:cs typeface="Calibri" panose="020F0502020204030204" pitchFamily="34" charset="0"/>
              </a:rPr>
              <a:t> is an unknown parameter, and we can make an estimate of it from the data.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A21541A8-7C47-60F4-DD19-338083426447}"/>
              </a:ext>
            </a:extLst>
          </p:cNvPr>
          <p:cNvSpPr>
            <a:spLocks noGrp="1" noChangeArrowheads="1"/>
          </p:cNvSpPr>
          <p:nvPr>
            <p:ph type="title"/>
          </p:nvPr>
        </p:nvSpPr>
        <p:spPr>
          <a:xfrm>
            <a:off x="539750" y="115888"/>
            <a:ext cx="7772400" cy="1143000"/>
          </a:xfrm>
        </p:spPr>
        <p:txBody>
          <a:bodyPr/>
          <a:lstStyle/>
          <a:p>
            <a:r>
              <a:rPr lang="en-US" altLang="it-IT" sz="3600" b="1">
                <a:solidFill>
                  <a:srgbClr val="0070C0"/>
                </a:solidFill>
                <a:latin typeface="Calibri" panose="020F0502020204030204" pitchFamily="34" charset="0"/>
                <a:cs typeface="Calibri" panose="020F0502020204030204" pitchFamily="34" charset="0"/>
              </a:rPr>
              <a:t>Assumptions of the Model</a:t>
            </a:r>
          </a:p>
        </p:txBody>
      </p:sp>
      <p:sp>
        <p:nvSpPr>
          <p:cNvPr id="4" name="CasellaDiTesto 3">
            <a:extLst>
              <a:ext uri="{FF2B5EF4-FFF2-40B4-BE49-F238E27FC236}">
                <a16:creationId xmlns:a16="http://schemas.microsoft.com/office/drawing/2014/main" id="{2956B887-EBB7-F063-4F1A-E445C46E0ADD}"/>
              </a:ext>
            </a:extLst>
          </p:cNvPr>
          <p:cNvSpPr txBox="1"/>
          <p:nvPr/>
        </p:nvSpPr>
        <p:spPr>
          <a:xfrm>
            <a:off x="539750" y="1285875"/>
            <a:ext cx="7772400" cy="5016500"/>
          </a:xfrm>
          <a:prstGeom prst="rect">
            <a:avLst/>
          </a:prstGeom>
          <a:noFill/>
        </p:spPr>
        <p:txBody>
          <a:bodyPr>
            <a:spAutoFit/>
          </a:bodyPr>
          <a:lstStyle/>
          <a:p>
            <a:pPr>
              <a:defRPr/>
            </a:pPr>
            <a:r>
              <a:rPr lang="en-IE" sz="2000" dirty="0">
                <a:latin typeface="Calibri" panose="020F0502020204030204" pitchFamily="34" charset="0"/>
                <a:cs typeface="Calibri" panose="020F0502020204030204" pitchFamily="34" charset="0"/>
              </a:rPr>
              <a:t>- Linear: beta’s must not be in a transformed form. It is OK to transform x or Y , and that allows many non-linear relationships to be represented on a new scale that makes the relationship linear.</a:t>
            </a:r>
          </a:p>
          <a:p>
            <a:pPr>
              <a:defRPr/>
            </a:pPr>
            <a:endParaRPr lang="en-IE" sz="2000" dirty="0">
              <a:latin typeface="Calibri" panose="020F0502020204030204" pitchFamily="34" charset="0"/>
              <a:cs typeface="Calibri" panose="020F0502020204030204" pitchFamily="34" charset="0"/>
            </a:endParaRPr>
          </a:p>
          <a:p>
            <a:pPr>
              <a:defRPr/>
            </a:pPr>
            <a:r>
              <a:rPr lang="en-IE" sz="2000" dirty="0">
                <a:latin typeface="Calibri" panose="020F0502020204030204" pitchFamily="34" charset="0"/>
                <a:cs typeface="Calibri" panose="020F0502020204030204" pitchFamily="34" charset="0"/>
              </a:rPr>
              <a:t>- Same spread around the regression line</a:t>
            </a:r>
          </a:p>
          <a:p>
            <a:pPr>
              <a:defRPr/>
            </a:pPr>
            <a:endParaRPr lang="en-IE" sz="2000" dirty="0">
              <a:latin typeface="Calibri" panose="020F0502020204030204" pitchFamily="34" charset="0"/>
              <a:cs typeface="Calibri" panose="020F0502020204030204" pitchFamily="34" charset="0"/>
            </a:endParaRPr>
          </a:p>
          <a:p>
            <a:pPr marL="285750" indent="-285750">
              <a:buFontTx/>
              <a:buChar char="-"/>
              <a:defRPr/>
            </a:pPr>
            <a:r>
              <a:rPr lang="en-IE" sz="2000" dirty="0">
                <a:latin typeface="Calibri" panose="020F0502020204030204" pitchFamily="34" charset="0"/>
                <a:cs typeface="Calibri" panose="020F0502020204030204" pitchFamily="34" charset="0"/>
              </a:rPr>
              <a:t>Independent: the error (deviation of the true outcome value from the population mean of the outcome for a given x value) for one observational unit (usually a subject) is not predictable from knowledge of the error for another observational unit. </a:t>
            </a:r>
          </a:p>
          <a:p>
            <a:pPr>
              <a:defRPr/>
            </a:pPr>
            <a:endParaRPr lang="en-IE" sz="2000" dirty="0">
              <a:latin typeface="Calibri" panose="020F0502020204030204" pitchFamily="34" charset="0"/>
              <a:cs typeface="Calibri" panose="020F0502020204030204" pitchFamily="34" charset="0"/>
            </a:endParaRPr>
          </a:p>
          <a:p>
            <a:pPr>
              <a:defRPr/>
            </a:pPr>
            <a:r>
              <a:rPr lang="en-IE" sz="2000" dirty="0">
                <a:latin typeface="Calibri" panose="020F0502020204030204" pitchFamily="34" charset="0"/>
                <a:cs typeface="Calibri" panose="020F0502020204030204" pitchFamily="34" charset="0"/>
              </a:rPr>
              <a:t>For example, in predicting time to reach a finish line from age, knowing that the first subject took 4 seconds longer than the mean of all possible</a:t>
            </a:r>
          </a:p>
          <a:p>
            <a:pPr>
              <a:defRPr/>
            </a:pPr>
            <a:r>
              <a:rPr lang="en-IE" sz="2000" dirty="0">
                <a:latin typeface="Calibri" panose="020F0502020204030204" pitchFamily="34" charset="0"/>
                <a:cs typeface="Calibri" panose="020F0502020204030204" pitchFamily="34" charset="0"/>
              </a:rPr>
              <a:t>subjects with the same age should not tell us anything about how far the next subject’s time should be above or below the mean for their dose.</a:t>
            </a:r>
          </a:p>
          <a:p>
            <a:pPr>
              <a:defRPr/>
            </a:pPr>
            <a:endParaRPr lang="en-IE" sz="2000" dirty="0">
              <a:latin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6C3C3E44-3FCD-CBC3-F0E5-C85F654DA7D6}"/>
              </a:ext>
            </a:extLst>
          </p:cNvPr>
          <p:cNvSpPr txBox="1">
            <a:spLocks noChangeArrowheads="1"/>
          </p:cNvSpPr>
          <p:nvPr/>
        </p:nvSpPr>
        <p:spPr bwMode="auto">
          <a:xfrm>
            <a:off x="250825" y="2603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3600" b="1">
                <a:solidFill>
                  <a:srgbClr val="0070C0"/>
                </a:solidFill>
                <a:latin typeface="Calibri" panose="020F0502020204030204" pitchFamily="34" charset="0"/>
                <a:cs typeface="Calibri" panose="020F0502020204030204" pitchFamily="34" charset="0"/>
              </a:rPr>
              <a:t>Outline</a:t>
            </a:r>
            <a:r>
              <a:rPr lang="en-US" altLang="it-IT" sz="3600">
                <a:solidFill>
                  <a:schemeClr val="tx2"/>
                </a:solidFill>
                <a:latin typeface="Calibri" panose="020F0502020204030204" pitchFamily="34" charset="0"/>
                <a:cs typeface="Calibri" panose="020F0502020204030204" pitchFamily="34" charset="0"/>
              </a:rPr>
              <a:t> </a:t>
            </a:r>
          </a:p>
        </p:txBody>
      </p:sp>
      <p:sp>
        <p:nvSpPr>
          <p:cNvPr id="45058" name="Rectangle 2">
            <a:extLst>
              <a:ext uri="{FF2B5EF4-FFF2-40B4-BE49-F238E27FC236}">
                <a16:creationId xmlns:a16="http://schemas.microsoft.com/office/drawing/2014/main" id="{0FE5B9B5-D435-D99B-9100-99023D1701CB}"/>
              </a:ext>
            </a:extLst>
          </p:cNvPr>
          <p:cNvSpPr txBox="1">
            <a:spLocks noChangeArrowheads="1"/>
          </p:cNvSpPr>
          <p:nvPr/>
        </p:nvSpPr>
        <p:spPr bwMode="auto">
          <a:xfrm>
            <a:off x="250825" y="1403350"/>
            <a:ext cx="8497888" cy="4329113"/>
          </a:xfrm>
          <a:prstGeom prst="rect">
            <a:avLst/>
          </a:prstGeom>
          <a:noFill/>
          <a:ln>
            <a:noFill/>
          </a:ln>
        </p:spPr>
        <p:txBody>
          <a:bodyPr anchor="ctr"/>
          <a:lstStyle>
            <a:lvl1pPr marL="571500" indent="-5715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457200" indent="-457200">
              <a:spcBef>
                <a:spcPct val="0"/>
              </a:spcBef>
              <a:buFont typeface="+mj-lt"/>
              <a:buAutoNum type="arabicPeriod"/>
              <a:defRPr/>
            </a:pPr>
            <a:r>
              <a:rPr lang="en-US" altLang="it-IT" sz="2600" dirty="0">
                <a:solidFill>
                  <a:schemeClr val="tx2"/>
                </a:solidFill>
                <a:latin typeface="Calibri" panose="020F0502020204030204" pitchFamily="34" charset="0"/>
                <a:cs typeface="Calibri" panose="020F0502020204030204" pitchFamily="34" charset="0"/>
              </a:rPr>
              <a:t>Motivation and Intuition </a:t>
            </a:r>
          </a:p>
          <a:p>
            <a:pPr marL="457200" indent="-457200">
              <a:spcBef>
                <a:spcPct val="0"/>
              </a:spcBef>
              <a:buFont typeface="+mj-lt"/>
              <a:buAutoNum type="arabicPeriod"/>
              <a:defRPr/>
            </a:pPr>
            <a:r>
              <a:rPr lang="en-US" altLang="it-IT" sz="2600" dirty="0">
                <a:solidFill>
                  <a:schemeClr val="tx2"/>
                </a:solidFill>
                <a:latin typeface="Calibri" panose="020F0502020204030204" pitchFamily="34" charset="0"/>
                <a:cs typeface="Calibri" panose="020F0502020204030204" pitchFamily="34" charset="0"/>
              </a:rPr>
              <a:t>The Linear Regression Model</a:t>
            </a:r>
          </a:p>
          <a:p>
            <a:pPr marL="457200" indent="-457200">
              <a:spcBef>
                <a:spcPct val="0"/>
              </a:spcBef>
              <a:buFont typeface="+mj-lt"/>
              <a:buAutoNum type="arabicPeriod"/>
              <a:defRPr/>
            </a:pPr>
            <a:r>
              <a:rPr lang="en-US" altLang="it-IT" sz="2600" dirty="0">
                <a:solidFill>
                  <a:schemeClr val="tx2"/>
                </a:solidFill>
                <a:latin typeface="Calibri" panose="020F0502020204030204" pitchFamily="34" charset="0"/>
                <a:cs typeface="Calibri" panose="020F0502020204030204" pitchFamily="34" charset="0"/>
              </a:rPr>
              <a:t>Estimation of the Coefficients (OLS vs MLE)</a:t>
            </a:r>
          </a:p>
          <a:p>
            <a:pPr marL="457200" indent="-457200">
              <a:spcBef>
                <a:spcPct val="0"/>
              </a:spcBef>
              <a:buFont typeface="+mj-lt"/>
              <a:buAutoNum type="arabicPeriod"/>
              <a:defRPr/>
            </a:pPr>
            <a:r>
              <a:rPr lang="en-US" altLang="it-IT" sz="2600" dirty="0">
                <a:solidFill>
                  <a:schemeClr val="tx2"/>
                </a:solidFill>
                <a:latin typeface="Calibri" panose="020F0502020204030204" pitchFamily="34" charset="0"/>
                <a:cs typeface="Calibri" panose="020F0502020204030204" pitchFamily="34" charset="0"/>
              </a:rPr>
              <a:t>Interpretation of coefficients</a:t>
            </a:r>
          </a:p>
          <a:p>
            <a:pPr marL="457200" indent="-457200">
              <a:spcBef>
                <a:spcPct val="0"/>
              </a:spcBef>
              <a:buFont typeface="+mj-lt"/>
              <a:buAutoNum type="arabicPeriod"/>
              <a:defRPr/>
            </a:pPr>
            <a:r>
              <a:rPr lang="en-US" altLang="it-IT" sz="2600" dirty="0">
                <a:solidFill>
                  <a:schemeClr val="tx2"/>
                </a:solidFill>
                <a:latin typeface="Calibri" panose="020F0502020204030204" pitchFamily="34" charset="0"/>
                <a:cs typeface="Calibri" panose="020F0502020204030204" pitchFamily="34" charset="0"/>
              </a:rPr>
              <a:t>Regression Diagnostics </a:t>
            </a:r>
          </a:p>
          <a:p>
            <a:pPr marL="457200" indent="-457200">
              <a:spcBef>
                <a:spcPct val="0"/>
              </a:spcBef>
              <a:buFont typeface="+mj-lt"/>
              <a:buAutoNum type="arabicPeriod"/>
              <a:defRPr/>
            </a:pPr>
            <a:r>
              <a:rPr lang="en-US" altLang="it-IT" sz="2600" dirty="0">
                <a:solidFill>
                  <a:schemeClr val="tx2"/>
                </a:solidFill>
                <a:latin typeface="Calibri" panose="020F0502020204030204" pitchFamily="34" charset="0"/>
                <a:cs typeface="Calibri" panose="020F0502020204030204" pitchFamily="34" charset="0"/>
              </a:rPr>
              <a:t>Goodness of fit </a:t>
            </a:r>
          </a:p>
          <a:p>
            <a:pPr marL="457200" indent="-457200">
              <a:spcBef>
                <a:spcPct val="0"/>
              </a:spcBef>
              <a:buFont typeface="+mj-lt"/>
              <a:buAutoNum type="arabicPeriod"/>
              <a:defRPr/>
            </a:pPr>
            <a:r>
              <a:rPr lang="en-US" altLang="it-IT" sz="2600" dirty="0">
                <a:solidFill>
                  <a:schemeClr val="tx2"/>
                </a:solidFill>
                <a:latin typeface="Calibri" panose="020F0502020204030204" pitchFamily="34" charset="0"/>
                <a:cs typeface="Calibri" panose="020F0502020204030204" pitchFamily="34" charset="0"/>
              </a:rPr>
              <a:t>Multiple regression models: interpretation of coefficients</a:t>
            </a:r>
          </a:p>
          <a:p>
            <a:pPr marL="457200" indent="-457200">
              <a:spcBef>
                <a:spcPct val="0"/>
              </a:spcBef>
              <a:buFont typeface="+mj-lt"/>
              <a:buAutoNum type="arabicPeriod"/>
              <a:defRPr/>
            </a:pPr>
            <a:r>
              <a:rPr lang="en-US" altLang="it-IT" sz="2600" dirty="0">
                <a:solidFill>
                  <a:schemeClr val="tx2"/>
                </a:solidFill>
                <a:latin typeface="Calibri" panose="020F0502020204030204" pitchFamily="34" charset="0"/>
                <a:cs typeface="Calibri" panose="020F0502020204030204" pitchFamily="34" charset="0"/>
              </a:rPr>
              <a:t>Correlation vs causation </a:t>
            </a:r>
          </a:p>
          <a:p>
            <a:pPr>
              <a:spcBef>
                <a:spcPct val="0"/>
              </a:spcBef>
              <a:buFontTx/>
              <a:buChar char="-"/>
              <a:defRPr/>
            </a:pPr>
            <a:endParaRPr lang="en-US" altLang="it-IT" sz="2600" dirty="0">
              <a:solidFill>
                <a:schemeClr val="tx2"/>
              </a:solidFill>
              <a:latin typeface="Calibri" panose="020F0502020204030204" pitchFamily="34" charset="0"/>
              <a:cs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ttangolo 4">
            <a:extLst>
              <a:ext uri="{FF2B5EF4-FFF2-40B4-BE49-F238E27FC236}">
                <a16:creationId xmlns:a16="http://schemas.microsoft.com/office/drawing/2014/main" id="{AC783DCA-DE83-C389-97BF-54AB5BD66ED1}"/>
              </a:ext>
            </a:extLst>
          </p:cNvPr>
          <p:cNvSpPr>
            <a:spLocks noChangeArrowheads="1"/>
          </p:cNvSpPr>
          <p:nvPr/>
        </p:nvSpPr>
        <p:spPr bwMode="auto">
          <a:xfrm>
            <a:off x="467544" y="1844824"/>
            <a:ext cx="8423275"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AU" altLang="it-IT" sz="2200" dirty="0">
                <a:latin typeface="Calibri" panose="020F0502020204030204" pitchFamily="34" charset="0"/>
                <a:cs typeface="Calibri" panose="020F0502020204030204" pitchFamily="34" charset="0"/>
              </a:rPr>
              <a:t>To make inference about these unknown population parameters, we must find an estimate for them. There are different ways to estimate the parameters from the sample. In this class, we will present the least squares method.</a:t>
            </a:r>
          </a:p>
        </p:txBody>
      </p:sp>
    </p:spTree>
    <p:extLst>
      <p:ext uri="{BB962C8B-B14F-4D97-AF65-F5344CB8AC3E}">
        <p14:creationId xmlns:p14="http://schemas.microsoft.com/office/powerpoint/2010/main" val="1001593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E2E094BB-0188-864E-F210-8D3FF6CA41F3}"/>
              </a:ext>
            </a:extLst>
          </p:cNvPr>
          <p:cNvSpPr>
            <a:spLocks noGrp="1" noChangeArrowheads="1"/>
          </p:cNvSpPr>
          <p:nvPr>
            <p:ph type="ctrTitle"/>
          </p:nvPr>
        </p:nvSpPr>
        <p:spPr>
          <a:xfrm>
            <a:off x="468313" y="1916113"/>
            <a:ext cx="8207375" cy="1352550"/>
          </a:xfrm>
        </p:spPr>
        <p:txBody>
          <a:bodyPr lIns="90488" tIns="44450" rIns="90488" bIns="44450" anchor="ctr"/>
          <a:lstStyle/>
          <a:p>
            <a:r>
              <a:rPr lang="en-US" altLang="it-IT" sz="3600">
                <a:latin typeface="Calibri" panose="020F0502020204030204" pitchFamily="34" charset="0"/>
                <a:cs typeface="Calibri" panose="020F0502020204030204" pitchFamily="34" charset="0"/>
              </a:rPr>
              <a:t>3) Estimation of Coefficients (OLS vs MLE)</a:t>
            </a:r>
          </a:p>
        </p:txBody>
      </p:sp>
    </p:spTree>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18D26B34-11D6-1AA3-0C3C-CEA54F43D51F}"/>
              </a:ext>
            </a:extLst>
          </p:cNvPr>
          <p:cNvSpPr>
            <a:spLocks noGrp="1" noChangeArrowheads="1"/>
          </p:cNvSpPr>
          <p:nvPr>
            <p:ph type="title"/>
          </p:nvPr>
        </p:nvSpPr>
        <p:spPr>
          <a:xfrm>
            <a:off x="685800" y="304800"/>
            <a:ext cx="7772400" cy="990600"/>
          </a:xfrm>
        </p:spPr>
        <p:txBody>
          <a:bodyPr/>
          <a:lstStyle/>
          <a:p>
            <a:pPr eaLnBrk="1" hangingPunct="1"/>
            <a:r>
              <a:rPr lang="en-GB" altLang="it-IT" sz="3600" b="1">
                <a:solidFill>
                  <a:srgbClr val="0070C0"/>
                </a:solidFill>
                <a:latin typeface="Calibri" panose="020F0502020204030204" pitchFamily="34" charset="0"/>
                <a:cs typeface="Calibri" panose="020F0502020204030204" pitchFamily="34" charset="0"/>
              </a:rPr>
              <a:t>The linear model</a:t>
            </a:r>
          </a:p>
        </p:txBody>
      </p:sp>
      <p:sp>
        <p:nvSpPr>
          <p:cNvPr id="88066" name="Rectangle 3">
            <a:extLst>
              <a:ext uri="{FF2B5EF4-FFF2-40B4-BE49-F238E27FC236}">
                <a16:creationId xmlns:a16="http://schemas.microsoft.com/office/drawing/2014/main" id="{96FD1C63-422A-4B44-C283-AB1F28417FF2}"/>
              </a:ext>
            </a:extLst>
          </p:cNvPr>
          <p:cNvSpPr>
            <a:spLocks noGrp="1" noChangeArrowheads="1"/>
          </p:cNvSpPr>
          <p:nvPr>
            <p:ph type="body" idx="1"/>
          </p:nvPr>
        </p:nvSpPr>
        <p:spPr>
          <a:xfrm>
            <a:off x="685800" y="1447800"/>
            <a:ext cx="7985125" cy="4724400"/>
          </a:xfrm>
        </p:spPr>
        <p:txBody>
          <a:bodyPr/>
          <a:lstStyle/>
          <a:p>
            <a:pPr marL="0" indent="0" algn="just" eaLnBrk="1" hangingPunct="1">
              <a:spcBef>
                <a:spcPct val="50000"/>
              </a:spcBef>
              <a:buFontTx/>
              <a:buNone/>
            </a:pPr>
            <a:r>
              <a:rPr lang="en-GB" altLang="it-IT" sz="2200">
                <a:latin typeface="Calibri" panose="020F0502020204030204" pitchFamily="34" charset="0"/>
                <a:cs typeface="Calibri" panose="020F0502020204030204" pitchFamily="34" charset="0"/>
              </a:rPr>
              <a:t>By knowing this equation we can estimate values of y for a given value of x through </a:t>
            </a:r>
            <a:r>
              <a:rPr lang="en-GB" altLang="it-IT" sz="2200" b="1">
                <a:latin typeface="Calibri" panose="020F0502020204030204" pitchFamily="34" charset="0"/>
                <a:cs typeface="Calibri" panose="020F0502020204030204" pitchFamily="34" charset="0"/>
              </a:rPr>
              <a:t>the estimation of the coefficients </a:t>
            </a:r>
            <a:r>
              <a:rPr lang="en-US" altLang="en-US" sz="2200" b="1" i="1">
                <a:latin typeface="Calibri" panose="020F0502020204030204" pitchFamily="34" charset="0"/>
                <a:cs typeface="Calibri" panose="020F0502020204030204" pitchFamily="34" charset="0"/>
                <a:sym typeface="Symbol" pitchFamily="2" charset="2"/>
              </a:rPr>
              <a:t></a:t>
            </a:r>
            <a:r>
              <a:rPr lang="en-US" altLang="en-US" sz="2200" b="1" baseline="-25000">
                <a:latin typeface="Calibri" panose="020F0502020204030204" pitchFamily="34" charset="0"/>
                <a:cs typeface="Calibri" panose="020F0502020204030204" pitchFamily="34" charset="0"/>
                <a:sym typeface="Symbol" pitchFamily="2" charset="2"/>
              </a:rPr>
              <a:t>0</a:t>
            </a:r>
            <a:r>
              <a:rPr lang="en-US" altLang="en-US" sz="2200" b="1">
                <a:latin typeface="Calibri" panose="020F0502020204030204" pitchFamily="34" charset="0"/>
                <a:cs typeface="Calibri" panose="020F0502020204030204" pitchFamily="34" charset="0"/>
                <a:sym typeface="Symbol" pitchFamily="2" charset="2"/>
              </a:rPr>
              <a:t> and </a:t>
            </a:r>
            <a:r>
              <a:rPr lang="en-US" altLang="en-US" sz="2200" b="1" i="1">
                <a:latin typeface="Calibri" panose="020F0502020204030204" pitchFamily="34" charset="0"/>
                <a:cs typeface="Calibri" panose="020F0502020204030204" pitchFamily="34" charset="0"/>
                <a:sym typeface="Symbol" pitchFamily="2" charset="2"/>
              </a:rPr>
              <a:t></a:t>
            </a:r>
            <a:r>
              <a:rPr lang="en-US" altLang="en-US" sz="2200" b="1" baseline="-25000">
                <a:latin typeface="Calibri" panose="020F0502020204030204" pitchFamily="34" charset="0"/>
                <a:cs typeface="Calibri" panose="020F0502020204030204" pitchFamily="34" charset="0"/>
                <a:sym typeface="Symbol" pitchFamily="2" charset="2"/>
              </a:rPr>
              <a:t>1</a:t>
            </a:r>
          </a:p>
          <a:p>
            <a:pPr marL="0" indent="0">
              <a:buFontTx/>
              <a:buNone/>
            </a:pPr>
            <a:r>
              <a:rPr lang="it-IT" altLang="it-IT" sz="2200">
                <a:latin typeface="Calibri" panose="020F0502020204030204" pitchFamily="34" charset="0"/>
                <a:cs typeface="Calibri" panose="020F0502020204030204" pitchFamily="34" charset="0"/>
              </a:rPr>
              <a:t>The values of </a:t>
            </a:r>
            <a:r>
              <a:rPr lang="el-GR" altLang="it-IT" sz="2200">
                <a:latin typeface="Calibri" panose="020F0502020204030204" pitchFamily="34" charset="0"/>
                <a:cs typeface="Calibri" panose="020F0502020204030204" pitchFamily="34" charset="0"/>
              </a:rPr>
              <a:t>β</a:t>
            </a:r>
            <a:r>
              <a:rPr lang="el-GR" altLang="it-IT" sz="2200" baseline="-25000">
                <a:latin typeface="Calibri" panose="020F0502020204030204" pitchFamily="34" charset="0"/>
                <a:cs typeface="Calibri" panose="020F0502020204030204" pitchFamily="34" charset="0"/>
              </a:rPr>
              <a:t>0</a:t>
            </a:r>
            <a:r>
              <a:rPr lang="el-GR" altLang="it-IT" sz="2200">
                <a:latin typeface="Calibri" panose="020F0502020204030204" pitchFamily="34" charset="0"/>
                <a:cs typeface="Calibri" panose="020F0502020204030204" pitchFamily="34" charset="0"/>
              </a:rPr>
              <a:t>, β</a:t>
            </a:r>
            <a:r>
              <a:rPr lang="el-GR" altLang="it-IT" sz="2200" baseline="-25000">
                <a:latin typeface="Calibri" panose="020F0502020204030204" pitchFamily="34" charset="0"/>
                <a:cs typeface="Calibri" panose="020F0502020204030204" pitchFamily="34" charset="0"/>
              </a:rPr>
              <a:t>1</a:t>
            </a:r>
            <a:r>
              <a:rPr lang="el-GR" altLang="it-IT" sz="2200">
                <a:latin typeface="Calibri" panose="020F0502020204030204" pitchFamily="34" charset="0"/>
                <a:cs typeface="Calibri" panose="020F0502020204030204" pitchFamily="34" charset="0"/>
              </a:rPr>
              <a:t>, </a:t>
            </a:r>
            <a:r>
              <a:rPr lang="it-IT" altLang="it-IT" sz="2200">
                <a:latin typeface="Calibri" panose="020F0502020204030204" pitchFamily="34" charset="0"/>
                <a:cs typeface="Calibri" panose="020F0502020204030204" pitchFamily="34" charset="0"/>
              </a:rPr>
              <a:t>and </a:t>
            </a:r>
            <a:r>
              <a:rPr lang="el-GR" altLang="it-IT" sz="2200">
                <a:latin typeface="Calibri" panose="020F0502020204030204" pitchFamily="34" charset="0"/>
                <a:cs typeface="Calibri" panose="020F0502020204030204" pitchFamily="34" charset="0"/>
              </a:rPr>
              <a:t>σ</a:t>
            </a:r>
            <a:r>
              <a:rPr lang="el-GR" altLang="it-IT" sz="2200" baseline="30000">
                <a:latin typeface="Calibri" panose="020F0502020204030204" pitchFamily="34" charset="0"/>
                <a:cs typeface="Calibri" panose="020F0502020204030204" pitchFamily="34" charset="0"/>
              </a:rPr>
              <a:t>2</a:t>
            </a:r>
            <a:r>
              <a:rPr lang="el-GR" altLang="it-IT" sz="2200">
                <a:latin typeface="Calibri" panose="020F0502020204030204" pitchFamily="34" charset="0"/>
                <a:cs typeface="Calibri" panose="020F0502020204030204" pitchFamily="34" charset="0"/>
              </a:rPr>
              <a:t> </a:t>
            </a:r>
            <a:r>
              <a:rPr lang="it-IT" altLang="it-IT" sz="2200">
                <a:latin typeface="Calibri" panose="020F0502020204030204" pitchFamily="34" charset="0"/>
                <a:cs typeface="Calibri" panose="020F0502020204030204" pitchFamily="34" charset="0"/>
              </a:rPr>
              <a:t>will almost never be known to an investigator.</a:t>
            </a:r>
          </a:p>
          <a:p>
            <a:pPr marL="0" indent="0">
              <a:buFontTx/>
              <a:buNone/>
            </a:pPr>
            <a:r>
              <a:rPr lang="it-IT" altLang="it-IT" sz="2200">
                <a:latin typeface="Calibri" panose="020F0502020204030204" pitchFamily="34" charset="0"/>
                <a:cs typeface="Calibri" panose="020F0502020204030204" pitchFamily="34" charset="0"/>
              </a:rPr>
              <a:t>Instead, sample data consists of n observed pairs (x</a:t>
            </a:r>
            <a:r>
              <a:rPr lang="it-IT" altLang="it-IT" sz="2200" baseline="-25000">
                <a:latin typeface="Calibri" panose="020F0502020204030204" pitchFamily="34" charset="0"/>
                <a:cs typeface="Calibri" panose="020F0502020204030204" pitchFamily="34" charset="0"/>
              </a:rPr>
              <a:t>1</a:t>
            </a:r>
            <a:r>
              <a:rPr lang="it-IT" altLang="it-IT" sz="2200">
                <a:latin typeface="Calibri" panose="020F0502020204030204" pitchFamily="34" charset="0"/>
                <a:cs typeface="Calibri" panose="020F0502020204030204" pitchFamily="34" charset="0"/>
              </a:rPr>
              <a:t>, y</a:t>
            </a:r>
            <a:r>
              <a:rPr lang="it-IT" altLang="it-IT" sz="2200" baseline="-25000">
                <a:latin typeface="Calibri" panose="020F0502020204030204" pitchFamily="34" charset="0"/>
                <a:cs typeface="Calibri" panose="020F0502020204030204" pitchFamily="34" charset="0"/>
              </a:rPr>
              <a:t>1</a:t>
            </a:r>
            <a:r>
              <a:rPr lang="it-IT" altLang="it-IT" sz="2200">
                <a:latin typeface="Calibri" panose="020F0502020204030204" pitchFamily="34" charset="0"/>
                <a:cs typeface="Calibri" panose="020F0502020204030204" pitchFamily="34" charset="0"/>
              </a:rPr>
              <a:t>), … , (x</a:t>
            </a:r>
            <a:r>
              <a:rPr lang="it-IT" altLang="it-IT" sz="2200" baseline="-25000">
                <a:latin typeface="Calibri" panose="020F0502020204030204" pitchFamily="34" charset="0"/>
                <a:cs typeface="Calibri" panose="020F0502020204030204" pitchFamily="34" charset="0"/>
              </a:rPr>
              <a:t>n</a:t>
            </a:r>
            <a:r>
              <a:rPr lang="it-IT" altLang="it-IT" sz="2200">
                <a:latin typeface="Calibri" panose="020F0502020204030204" pitchFamily="34" charset="0"/>
                <a:cs typeface="Calibri" panose="020F0502020204030204" pitchFamily="34" charset="0"/>
              </a:rPr>
              <a:t>, y</a:t>
            </a:r>
            <a:r>
              <a:rPr lang="it-IT" altLang="it-IT" sz="2200" baseline="-25000">
                <a:latin typeface="Calibri" panose="020F0502020204030204" pitchFamily="34" charset="0"/>
                <a:cs typeface="Calibri" panose="020F0502020204030204" pitchFamily="34" charset="0"/>
              </a:rPr>
              <a:t>n</a:t>
            </a:r>
            <a:r>
              <a:rPr lang="it-IT" altLang="it-IT" sz="2200">
                <a:latin typeface="Calibri" panose="020F0502020204030204" pitchFamily="34" charset="0"/>
                <a:cs typeface="Calibri" panose="020F0502020204030204" pitchFamily="34" charset="0"/>
              </a:rPr>
              <a:t>),</a:t>
            </a:r>
          </a:p>
          <a:p>
            <a:pPr marL="0" indent="0">
              <a:buFontTx/>
              <a:buNone/>
            </a:pPr>
            <a:r>
              <a:rPr lang="it-IT" altLang="it-IT" sz="2200">
                <a:latin typeface="Calibri" panose="020F0502020204030204" pitchFamily="34" charset="0"/>
                <a:cs typeface="Calibri" panose="020F0502020204030204" pitchFamily="34" charset="0"/>
              </a:rPr>
              <a:t>from which the model parameters and the true regression</a:t>
            </a:r>
          </a:p>
          <a:p>
            <a:pPr marL="0" indent="0">
              <a:buFontTx/>
              <a:buNone/>
            </a:pPr>
            <a:r>
              <a:rPr lang="it-IT" altLang="it-IT" sz="2200">
                <a:latin typeface="Calibri" panose="020F0502020204030204" pitchFamily="34" charset="0"/>
                <a:cs typeface="Calibri" panose="020F0502020204030204" pitchFamily="34" charset="0"/>
              </a:rPr>
              <a:t>line itself can be estimated.</a:t>
            </a:r>
            <a:endParaRPr lang="en-GB" altLang="it-IT" sz="2200">
              <a:latin typeface="Calibri" panose="020F0502020204030204" pitchFamily="34" charset="0"/>
              <a:cs typeface="Calibri" panose="020F0502020204030204" pitchFamily="34" charset="0"/>
            </a:endParaRPr>
          </a:p>
          <a:p>
            <a:pPr lvl="1" algn="just" eaLnBrk="1" hangingPunct="1">
              <a:spcBef>
                <a:spcPct val="50000"/>
              </a:spcBef>
            </a:pPr>
            <a:r>
              <a:rPr lang="en-GB" altLang="it-IT" sz="2200">
                <a:latin typeface="Calibri" panose="020F0502020204030204" pitchFamily="34" charset="0"/>
                <a:cs typeface="Calibri" panose="020F0502020204030204" pitchFamily="34" charset="0"/>
              </a:rPr>
              <a:t>Since the estimates are made based on the sample and not the entire population, the estimate will not be perfect, there will be residuals or errors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5622BF8B-E3E0-F2AE-A2C5-7F50C9EE1561}"/>
              </a:ext>
            </a:extLst>
          </p:cNvPr>
          <p:cNvSpPr>
            <a:spLocks noGrp="1" noChangeArrowheads="1"/>
          </p:cNvSpPr>
          <p:nvPr>
            <p:ph type="title"/>
          </p:nvPr>
        </p:nvSpPr>
        <p:spPr>
          <a:xfrm>
            <a:off x="685800" y="144463"/>
            <a:ext cx="7772400" cy="1143000"/>
          </a:xfrm>
        </p:spPr>
        <p:txBody>
          <a:bodyPr/>
          <a:lstStyle/>
          <a:p>
            <a:pPr algn="l"/>
            <a:r>
              <a:rPr lang="en-US" altLang="it-IT" b="1">
                <a:solidFill>
                  <a:srgbClr val="0070C0"/>
                </a:solidFill>
                <a:latin typeface="Calibri" panose="020F0502020204030204" pitchFamily="34" charset="0"/>
                <a:cs typeface="Calibri" panose="020F0502020204030204" pitchFamily="34" charset="0"/>
              </a:rPr>
              <a:t>Estimating the Coefficients</a:t>
            </a:r>
          </a:p>
        </p:txBody>
      </p:sp>
      <p:sp>
        <p:nvSpPr>
          <p:cNvPr id="89090" name="Freeform 4">
            <a:extLst>
              <a:ext uri="{FF2B5EF4-FFF2-40B4-BE49-F238E27FC236}">
                <a16:creationId xmlns:a16="http://schemas.microsoft.com/office/drawing/2014/main" id="{64A2FD01-A44B-1799-7925-703EA81B106E}"/>
              </a:ext>
            </a:extLst>
          </p:cNvPr>
          <p:cNvSpPr>
            <a:spLocks/>
          </p:cNvSpPr>
          <p:nvPr/>
        </p:nvSpPr>
        <p:spPr bwMode="auto">
          <a:xfrm>
            <a:off x="2209800" y="1773238"/>
            <a:ext cx="4724400" cy="3455987"/>
          </a:xfrm>
          <a:custGeom>
            <a:avLst/>
            <a:gdLst>
              <a:gd name="T0" fmla="*/ 0 w 2112"/>
              <a:gd name="T1" fmla="*/ 0 h 1248"/>
              <a:gd name="T2" fmla="*/ 0 w 2112"/>
              <a:gd name="T3" fmla="*/ 2147483646 h 1248"/>
              <a:gd name="T4" fmla="*/ 2147483646 w 2112"/>
              <a:gd name="T5" fmla="*/ 2147483646 h 1248"/>
              <a:gd name="T6" fmla="*/ 0 60000 65536"/>
              <a:gd name="T7" fmla="*/ 0 60000 65536"/>
              <a:gd name="T8" fmla="*/ 0 60000 65536"/>
            </a:gdLst>
            <a:ahLst/>
            <a:cxnLst>
              <a:cxn ang="T6">
                <a:pos x="T0" y="T1"/>
              </a:cxn>
              <a:cxn ang="T7">
                <a:pos x="T2" y="T3"/>
              </a:cxn>
              <a:cxn ang="T8">
                <a:pos x="T4" y="T5"/>
              </a:cxn>
            </a:cxnLst>
            <a:rect l="0" t="0" r="r" b="b"/>
            <a:pathLst>
              <a:path w="2112" h="1248">
                <a:moveTo>
                  <a:pt x="0" y="0"/>
                </a:moveTo>
                <a:lnTo>
                  <a:pt x="0" y="1248"/>
                </a:lnTo>
                <a:lnTo>
                  <a:pt x="2112" y="1248"/>
                </a:ln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89091" name="Text Box 7">
            <a:extLst>
              <a:ext uri="{FF2B5EF4-FFF2-40B4-BE49-F238E27FC236}">
                <a16:creationId xmlns:a16="http://schemas.microsoft.com/office/drawing/2014/main" id="{53615BC7-6C64-791A-6906-38CD8E6F1188}"/>
              </a:ext>
            </a:extLst>
          </p:cNvPr>
          <p:cNvSpPr txBox="1">
            <a:spLocks noChangeArrowheads="1"/>
          </p:cNvSpPr>
          <p:nvPr/>
        </p:nvSpPr>
        <p:spPr bwMode="auto">
          <a:xfrm>
            <a:off x="2422525" y="2193925"/>
            <a:ext cx="3159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400">
                <a:latin typeface="Wingdings" pitchFamily="2" charset="2"/>
              </a:rPr>
              <a:t>w</a:t>
            </a:r>
          </a:p>
        </p:txBody>
      </p:sp>
      <p:sp>
        <p:nvSpPr>
          <p:cNvPr id="89092" name="Text Box 8">
            <a:extLst>
              <a:ext uri="{FF2B5EF4-FFF2-40B4-BE49-F238E27FC236}">
                <a16:creationId xmlns:a16="http://schemas.microsoft.com/office/drawing/2014/main" id="{74CFE66D-2F6A-C6DC-68CC-9EE8AA7BA6AE}"/>
              </a:ext>
            </a:extLst>
          </p:cNvPr>
          <p:cNvSpPr txBox="1">
            <a:spLocks noChangeArrowheads="1"/>
          </p:cNvSpPr>
          <p:nvPr/>
        </p:nvSpPr>
        <p:spPr bwMode="auto">
          <a:xfrm>
            <a:off x="2879725" y="2498725"/>
            <a:ext cx="3159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400">
                <a:latin typeface="Wingdings" pitchFamily="2" charset="2"/>
              </a:rPr>
              <a:t>w</a:t>
            </a:r>
          </a:p>
        </p:txBody>
      </p:sp>
      <p:sp>
        <p:nvSpPr>
          <p:cNvPr id="89093" name="Text Box 9">
            <a:extLst>
              <a:ext uri="{FF2B5EF4-FFF2-40B4-BE49-F238E27FC236}">
                <a16:creationId xmlns:a16="http://schemas.microsoft.com/office/drawing/2014/main" id="{50AF44E0-F36A-2681-7872-43D2C104E9CB}"/>
              </a:ext>
            </a:extLst>
          </p:cNvPr>
          <p:cNvSpPr txBox="1">
            <a:spLocks noChangeArrowheads="1"/>
          </p:cNvSpPr>
          <p:nvPr/>
        </p:nvSpPr>
        <p:spPr bwMode="auto">
          <a:xfrm>
            <a:off x="2879725" y="2955925"/>
            <a:ext cx="3159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400">
                <a:latin typeface="Wingdings" pitchFamily="2" charset="2"/>
              </a:rPr>
              <a:t>w</a:t>
            </a:r>
          </a:p>
        </p:txBody>
      </p:sp>
      <p:sp>
        <p:nvSpPr>
          <p:cNvPr id="89094" name="Text Box 10">
            <a:extLst>
              <a:ext uri="{FF2B5EF4-FFF2-40B4-BE49-F238E27FC236}">
                <a16:creationId xmlns:a16="http://schemas.microsoft.com/office/drawing/2014/main" id="{9B0BBD71-0507-4288-36FA-A01B8B8391AD}"/>
              </a:ext>
            </a:extLst>
          </p:cNvPr>
          <p:cNvSpPr txBox="1">
            <a:spLocks noChangeArrowheads="1"/>
          </p:cNvSpPr>
          <p:nvPr/>
        </p:nvSpPr>
        <p:spPr bwMode="auto">
          <a:xfrm>
            <a:off x="2879725" y="3300413"/>
            <a:ext cx="3159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400">
                <a:latin typeface="Wingdings" pitchFamily="2" charset="2"/>
              </a:rPr>
              <a:t>w</a:t>
            </a:r>
          </a:p>
        </p:txBody>
      </p:sp>
      <p:sp>
        <p:nvSpPr>
          <p:cNvPr id="89095" name="Text Box 11">
            <a:extLst>
              <a:ext uri="{FF2B5EF4-FFF2-40B4-BE49-F238E27FC236}">
                <a16:creationId xmlns:a16="http://schemas.microsoft.com/office/drawing/2014/main" id="{AD353578-C830-7F2B-EAF0-2B9CB080C9BB}"/>
              </a:ext>
            </a:extLst>
          </p:cNvPr>
          <p:cNvSpPr txBox="1">
            <a:spLocks noChangeArrowheads="1"/>
          </p:cNvSpPr>
          <p:nvPr/>
        </p:nvSpPr>
        <p:spPr bwMode="auto">
          <a:xfrm>
            <a:off x="3413125" y="3148013"/>
            <a:ext cx="299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400">
                <a:latin typeface="Wingdings" pitchFamily="2" charset="2"/>
              </a:rPr>
              <a:t>w  w  w      w</a:t>
            </a:r>
          </a:p>
        </p:txBody>
      </p:sp>
      <p:sp>
        <p:nvSpPr>
          <p:cNvPr id="89096" name="Text Box 12">
            <a:extLst>
              <a:ext uri="{FF2B5EF4-FFF2-40B4-BE49-F238E27FC236}">
                <a16:creationId xmlns:a16="http://schemas.microsoft.com/office/drawing/2014/main" id="{026212AF-780F-9E37-D983-FB52320438BC}"/>
              </a:ext>
            </a:extLst>
          </p:cNvPr>
          <p:cNvSpPr txBox="1">
            <a:spLocks noChangeArrowheads="1"/>
          </p:cNvSpPr>
          <p:nvPr/>
        </p:nvSpPr>
        <p:spPr bwMode="auto">
          <a:xfrm>
            <a:off x="3981450" y="2803525"/>
            <a:ext cx="3159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400">
                <a:latin typeface="Wingdings" pitchFamily="2" charset="2"/>
              </a:rPr>
              <a:t>w</a:t>
            </a:r>
          </a:p>
        </p:txBody>
      </p:sp>
      <p:sp>
        <p:nvSpPr>
          <p:cNvPr id="89097" name="Text Box 13">
            <a:extLst>
              <a:ext uri="{FF2B5EF4-FFF2-40B4-BE49-F238E27FC236}">
                <a16:creationId xmlns:a16="http://schemas.microsoft.com/office/drawing/2014/main" id="{FCC6F32D-31FC-928A-A9E3-A442B1FE4175}"/>
              </a:ext>
            </a:extLst>
          </p:cNvPr>
          <p:cNvSpPr txBox="1">
            <a:spLocks noChangeArrowheads="1"/>
          </p:cNvSpPr>
          <p:nvPr/>
        </p:nvSpPr>
        <p:spPr bwMode="auto">
          <a:xfrm>
            <a:off x="4592638" y="3417888"/>
            <a:ext cx="11334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400">
                <a:latin typeface="Wingdings" pitchFamily="2" charset="2"/>
              </a:rPr>
              <a:t>w   w</a:t>
            </a:r>
          </a:p>
        </p:txBody>
      </p:sp>
      <p:sp>
        <p:nvSpPr>
          <p:cNvPr id="89098" name="Text Box 14">
            <a:extLst>
              <a:ext uri="{FF2B5EF4-FFF2-40B4-BE49-F238E27FC236}">
                <a16:creationId xmlns:a16="http://schemas.microsoft.com/office/drawing/2014/main" id="{CCB7C965-5C17-BDA1-D5EE-BAD135D8AA4F}"/>
              </a:ext>
            </a:extLst>
          </p:cNvPr>
          <p:cNvSpPr txBox="1">
            <a:spLocks noChangeArrowheads="1"/>
          </p:cNvSpPr>
          <p:nvPr/>
        </p:nvSpPr>
        <p:spPr bwMode="auto">
          <a:xfrm>
            <a:off x="5368925" y="3071813"/>
            <a:ext cx="3159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400">
                <a:latin typeface="Wingdings" pitchFamily="2" charset="2"/>
              </a:rPr>
              <a:t>w</a:t>
            </a:r>
          </a:p>
        </p:txBody>
      </p:sp>
      <p:sp>
        <p:nvSpPr>
          <p:cNvPr id="89099" name="Text Box 15">
            <a:extLst>
              <a:ext uri="{FF2B5EF4-FFF2-40B4-BE49-F238E27FC236}">
                <a16:creationId xmlns:a16="http://schemas.microsoft.com/office/drawing/2014/main" id="{07ECB896-85C7-A01A-698D-8F24F1D36ADB}"/>
              </a:ext>
            </a:extLst>
          </p:cNvPr>
          <p:cNvSpPr txBox="1">
            <a:spLocks noChangeArrowheads="1"/>
          </p:cNvSpPr>
          <p:nvPr/>
        </p:nvSpPr>
        <p:spPr bwMode="auto">
          <a:xfrm>
            <a:off x="3405188" y="3413125"/>
            <a:ext cx="9048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400">
                <a:latin typeface="Wingdings" pitchFamily="2" charset="2"/>
              </a:rPr>
              <a:t>w  w</a:t>
            </a:r>
          </a:p>
        </p:txBody>
      </p:sp>
      <p:sp>
        <p:nvSpPr>
          <p:cNvPr id="89100" name="Text Box 16">
            <a:extLst>
              <a:ext uri="{FF2B5EF4-FFF2-40B4-BE49-F238E27FC236}">
                <a16:creationId xmlns:a16="http://schemas.microsoft.com/office/drawing/2014/main" id="{1E75069B-0DFB-CA61-FDE4-7CB79E2A186D}"/>
              </a:ext>
            </a:extLst>
          </p:cNvPr>
          <p:cNvSpPr txBox="1">
            <a:spLocks noChangeArrowheads="1"/>
          </p:cNvSpPr>
          <p:nvPr/>
        </p:nvSpPr>
        <p:spPr bwMode="auto">
          <a:xfrm>
            <a:off x="4591050" y="3717925"/>
            <a:ext cx="3159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400">
                <a:latin typeface="Wingdings" pitchFamily="2" charset="2"/>
              </a:rPr>
              <a:t>w</a:t>
            </a:r>
          </a:p>
        </p:txBody>
      </p:sp>
      <p:sp>
        <p:nvSpPr>
          <p:cNvPr id="89101" name="Line 18">
            <a:extLst>
              <a:ext uri="{FF2B5EF4-FFF2-40B4-BE49-F238E27FC236}">
                <a16:creationId xmlns:a16="http://schemas.microsoft.com/office/drawing/2014/main" id="{4B1C2B63-B5A7-810D-2C8A-194213917C7D}"/>
              </a:ext>
            </a:extLst>
          </p:cNvPr>
          <p:cNvSpPr>
            <a:spLocks noChangeShapeType="1"/>
          </p:cNvSpPr>
          <p:nvPr/>
        </p:nvSpPr>
        <p:spPr bwMode="auto">
          <a:xfrm>
            <a:off x="3068638" y="2524125"/>
            <a:ext cx="0" cy="1217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89102" name="Line 19">
            <a:extLst>
              <a:ext uri="{FF2B5EF4-FFF2-40B4-BE49-F238E27FC236}">
                <a16:creationId xmlns:a16="http://schemas.microsoft.com/office/drawing/2014/main" id="{93B01EA2-CC62-5240-F2AE-6E55EEAF97E3}"/>
              </a:ext>
            </a:extLst>
          </p:cNvPr>
          <p:cNvSpPr>
            <a:spLocks noChangeShapeType="1"/>
          </p:cNvSpPr>
          <p:nvPr/>
        </p:nvSpPr>
        <p:spPr bwMode="auto">
          <a:xfrm>
            <a:off x="3560763" y="3108325"/>
            <a:ext cx="0" cy="8112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89103" name="Line 21">
            <a:extLst>
              <a:ext uri="{FF2B5EF4-FFF2-40B4-BE49-F238E27FC236}">
                <a16:creationId xmlns:a16="http://schemas.microsoft.com/office/drawing/2014/main" id="{7465E207-B26B-0C78-A000-026BB7EF3CCD}"/>
              </a:ext>
            </a:extLst>
          </p:cNvPr>
          <p:cNvSpPr>
            <a:spLocks noChangeShapeType="1"/>
          </p:cNvSpPr>
          <p:nvPr/>
        </p:nvSpPr>
        <p:spPr bwMode="auto">
          <a:xfrm>
            <a:off x="4149725" y="2740025"/>
            <a:ext cx="0" cy="13192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89104" name="Line 22">
            <a:extLst>
              <a:ext uri="{FF2B5EF4-FFF2-40B4-BE49-F238E27FC236}">
                <a16:creationId xmlns:a16="http://schemas.microsoft.com/office/drawing/2014/main" id="{23525D46-6FF6-3F1C-AFA5-E1934DD74A70}"/>
              </a:ext>
            </a:extLst>
          </p:cNvPr>
          <p:cNvSpPr>
            <a:spLocks noChangeShapeType="1"/>
          </p:cNvSpPr>
          <p:nvPr/>
        </p:nvSpPr>
        <p:spPr bwMode="auto">
          <a:xfrm>
            <a:off x="4745038" y="3070225"/>
            <a:ext cx="0" cy="1116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89105" name="Line 23">
            <a:extLst>
              <a:ext uri="{FF2B5EF4-FFF2-40B4-BE49-F238E27FC236}">
                <a16:creationId xmlns:a16="http://schemas.microsoft.com/office/drawing/2014/main" id="{D7750D2B-CA97-B805-B2EA-51B614FADFFB}"/>
              </a:ext>
            </a:extLst>
          </p:cNvPr>
          <p:cNvSpPr>
            <a:spLocks noChangeShapeType="1"/>
          </p:cNvSpPr>
          <p:nvPr/>
        </p:nvSpPr>
        <p:spPr bwMode="auto">
          <a:xfrm>
            <a:off x="5541963" y="3121025"/>
            <a:ext cx="0" cy="7096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89106" name="Line 24">
            <a:extLst>
              <a:ext uri="{FF2B5EF4-FFF2-40B4-BE49-F238E27FC236}">
                <a16:creationId xmlns:a16="http://schemas.microsoft.com/office/drawing/2014/main" id="{A6DDFD71-E3A9-F989-D325-94ECF6BA1CA4}"/>
              </a:ext>
            </a:extLst>
          </p:cNvPr>
          <p:cNvSpPr>
            <a:spLocks noChangeShapeType="1"/>
          </p:cNvSpPr>
          <p:nvPr/>
        </p:nvSpPr>
        <p:spPr bwMode="auto">
          <a:xfrm>
            <a:off x="2209800" y="2692400"/>
            <a:ext cx="4114800" cy="1420813"/>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89107" name="Line 25">
            <a:extLst>
              <a:ext uri="{FF2B5EF4-FFF2-40B4-BE49-F238E27FC236}">
                <a16:creationId xmlns:a16="http://schemas.microsoft.com/office/drawing/2014/main" id="{7ACA1A45-D462-B23D-F5E7-DB7DF7BCD86F}"/>
              </a:ext>
            </a:extLst>
          </p:cNvPr>
          <p:cNvSpPr>
            <a:spLocks noChangeShapeType="1"/>
          </p:cNvSpPr>
          <p:nvPr/>
        </p:nvSpPr>
        <p:spPr bwMode="auto">
          <a:xfrm>
            <a:off x="2209800" y="2055813"/>
            <a:ext cx="4038600" cy="2535237"/>
          </a:xfrm>
          <a:prstGeom prst="line">
            <a:avLst/>
          </a:prstGeom>
          <a:noFill/>
          <a:ln w="9525">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89108" name="Line 27">
            <a:extLst>
              <a:ext uri="{FF2B5EF4-FFF2-40B4-BE49-F238E27FC236}">
                <a16:creationId xmlns:a16="http://schemas.microsoft.com/office/drawing/2014/main" id="{8887926D-F04A-0C00-516C-980AA9170899}"/>
              </a:ext>
            </a:extLst>
          </p:cNvPr>
          <p:cNvSpPr>
            <a:spLocks noChangeShapeType="1"/>
          </p:cNvSpPr>
          <p:nvPr/>
        </p:nvSpPr>
        <p:spPr bwMode="auto">
          <a:xfrm>
            <a:off x="2209800" y="3032125"/>
            <a:ext cx="4038600" cy="8112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89109" name="Text Box 28">
            <a:extLst>
              <a:ext uri="{FF2B5EF4-FFF2-40B4-BE49-F238E27FC236}">
                <a16:creationId xmlns:a16="http://schemas.microsoft.com/office/drawing/2014/main" id="{F66143C9-6F06-C047-A5C4-2515EC98A697}"/>
              </a:ext>
            </a:extLst>
          </p:cNvPr>
          <p:cNvSpPr txBox="1">
            <a:spLocks noChangeArrowheads="1"/>
          </p:cNvSpPr>
          <p:nvPr/>
        </p:nvSpPr>
        <p:spPr bwMode="auto">
          <a:xfrm>
            <a:off x="5035550" y="1296988"/>
            <a:ext cx="3795713" cy="1106487"/>
          </a:xfrm>
          <a:prstGeom prst="rect">
            <a:avLst/>
          </a:prstGeom>
          <a:solidFill>
            <a:schemeClr val="bg1"/>
          </a:solidFill>
          <a:ln w="952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a:latin typeface="Arial" panose="020B0604020202020204" pitchFamily="34" charset="0"/>
              </a:rPr>
              <a:t>Question: What should be </a:t>
            </a:r>
            <a:br>
              <a:rPr lang="en-US" altLang="it-IT" sz="2400">
                <a:latin typeface="Arial" panose="020B0604020202020204" pitchFamily="34" charset="0"/>
              </a:rPr>
            </a:br>
            <a:r>
              <a:rPr lang="en-US" altLang="it-IT" sz="2400">
                <a:latin typeface="Arial" panose="020B0604020202020204" pitchFamily="34" charset="0"/>
              </a:rPr>
              <a:t>considered a good line?</a:t>
            </a:r>
          </a:p>
        </p:txBody>
      </p:sp>
      <p:sp>
        <p:nvSpPr>
          <p:cNvPr id="89110" name="Text Box 29">
            <a:extLst>
              <a:ext uri="{FF2B5EF4-FFF2-40B4-BE49-F238E27FC236}">
                <a16:creationId xmlns:a16="http://schemas.microsoft.com/office/drawing/2014/main" id="{F57898CD-4990-D5E4-7D16-B573FA138089}"/>
              </a:ext>
            </a:extLst>
          </p:cNvPr>
          <p:cNvSpPr txBox="1">
            <a:spLocks noChangeArrowheads="1"/>
          </p:cNvSpPr>
          <p:nvPr/>
        </p:nvSpPr>
        <p:spPr bwMode="auto">
          <a:xfrm>
            <a:off x="5486400" y="4138613"/>
            <a:ext cx="2778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400">
                <a:latin typeface="Arial" panose="020B0604020202020204" pitchFamily="34" charset="0"/>
              </a:rPr>
              <a:t>x</a:t>
            </a:r>
          </a:p>
        </p:txBody>
      </p:sp>
      <p:sp>
        <p:nvSpPr>
          <p:cNvPr id="89111" name="Text Box 30">
            <a:extLst>
              <a:ext uri="{FF2B5EF4-FFF2-40B4-BE49-F238E27FC236}">
                <a16:creationId xmlns:a16="http://schemas.microsoft.com/office/drawing/2014/main" id="{6A4B40DD-F2E9-8A90-749D-9024B9DB62A3}"/>
              </a:ext>
            </a:extLst>
          </p:cNvPr>
          <p:cNvSpPr txBox="1">
            <a:spLocks noChangeArrowheads="1"/>
          </p:cNvSpPr>
          <p:nvPr/>
        </p:nvSpPr>
        <p:spPr bwMode="auto">
          <a:xfrm>
            <a:off x="2008188" y="2116138"/>
            <a:ext cx="2778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400">
                <a:latin typeface="Arial" panose="020B0604020202020204" pitchFamily="34" charset="0"/>
              </a:rPr>
              <a:t>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C6CFB34C-9D49-76D5-9A31-A978B6297E8A}"/>
              </a:ext>
            </a:extLst>
          </p:cNvPr>
          <p:cNvSpPr>
            <a:spLocks noGrp="1" noChangeArrowheads="1"/>
          </p:cNvSpPr>
          <p:nvPr>
            <p:ph type="title"/>
          </p:nvPr>
        </p:nvSpPr>
        <p:spPr>
          <a:xfrm>
            <a:off x="582613" y="117475"/>
            <a:ext cx="7772400" cy="1143000"/>
          </a:xfrm>
        </p:spPr>
        <p:txBody>
          <a:bodyPr/>
          <a:lstStyle/>
          <a:p>
            <a:r>
              <a:rPr lang="en-US" altLang="it-IT" sz="3600" b="1">
                <a:solidFill>
                  <a:srgbClr val="0070C0"/>
                </a:solidFill>
                <a:latin typeface="Calibri" panose="020F0502020204030204" pitchFamily="34" charset="0"/>
                <a:cs typeface="Calibri" panose="020F0502020204030204" pitchFamily="34" charset="0"/>
              </a:rPr>
              <a:t>The Least Squares (Regression) Line</a:t>
            </a:r>
          </a:p>
        </p:txBody>
      </p:sp>
      <p:sp>
        <p:nvSpPr>
          <p:cNvPr id="90114" name="Text Box 7">
            <a:extLst>
              <a:ext uri="{FF2B5EF4-FFF2-40B4-BE49-F238E27FC236}">
                <a16:creationId xmlns:a16="http://schemas.microsoft.com/office/drawing/2014/main" id="{89EB1CAB-D7AA-52CB-897D-D1F6B6594EE8}"/>
              </a:ext>
            </a:extLst>
          </p:cNvPr>
          <p:cNvSpPr txBox="1">
            <a:spLocks noChangeArrowheads="1"/>
          </p:cNvSpPr>
          <p:nvPr/>
        </p:nvSpPr>
        <p:spPr bwMode="auto">
          <a:xfrm>
            <a:off x="612775" y="1563688"/>
            <a:ext cx="8031163" cy="1570037"/>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a:latin typeface="Calibri" panose="020F0502020204030204" pitchFamily="34" charset="0"/>
                <a:cs typeface="Calibri" panose="020F0502020204030204" pitchFamily="34" charset="0"/>
              </a:rPr>
              <a:t>A good line is one that minimizes  the </a:t>
            </a:r>
            <a:r>
              <a:rPr lang="en-US" altLang="it-IT" b="1">
                <a:solidFill>
                  <a:srgbClr val="FF0000"/>
                </a:solidFill>
                <a:latin typeface="Calibri" panose="020F0502020204030204" pitchFamily="34" charset="0"/>
                <a:cs typeface="Calibri" panose="020F0502020204030204" pitchFamily="34" charset="0"/>
              </a:rPr>
              <a:t>sum of squared differences between the points and the line</a:t>
            </a:r>
            <a:r>
              <a:rPr lang="en-US" altLang="it-IT">
                <a:latin typeface="Calibri" panose="020F0502020204030204" pitchFamily="34" charset="0"/>
                <a:cs typeface="Calibri" panose="020F0502020204030204" pitchFamily="34" charset="0"/>
              </a:rPr>
              <a:t>.</a:t>
            </a:r>
          </a:p>
        </p:txBody>
      </p:sp>
      <p:sp>
        <p:nvSpPr>
          <p:cNvPr id="90115" name="Rettangolo 1">
            <a:extLst>
              <a:ext uri="{FF2B5EF4-FFF2-40B4-BE49-F238E27FC236}">
                <a16:creationId xmlns:a16="http://schemas.microsoft.com/office/drawing/2014/main" id="{5EC6AAD7-66B1-3639-7E37-BFC0D73A09B8}"/>
              </a:ext>
            </a:extLst>
          </p:cNvPr>
          <p:cNvSpPr>
            <a:spLocks noChangeArrowheads="1"/>
          </p:cNvSpPr>
          <p:nvPr/>
        </p:nvSpPr>
        <p:spPr bwMode="auto">
          <a:xfrm>
            <a:off x="396875" y="3409950"/>
            <a:ext cx="8350250" cy="3078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US" altLang="it-IT" sz="2200" dirty="0">
                <a:latin typeface="Calibri" panose="020F0502020204030204" pitchFamily="34" charset="0"/>
                <a:cs typeface="Calibri" panose="020F0502020204030204" pitchFamily="34" charset="0"/>
              </a:rPr>
              <a:t>In practice, we don’t try every possible line. We use calculus to</a:t>
            </a:r>
          </a:p>
          <a:p>
            <a:pPr algn="just">
              <a:spcBef>
                <a:spcPct val="0"/>
              </a:spcBef>
              <a:buFontTx/>
              <a:buNone/>
            </a:pPr>
            <a:r>
              <a:rPr lang="en-US" altLang="it-IT" sz="2200" dirty="0">
                <a:latin typeface="Calibri" panose="020F0502020204030204" pitchFamily="34" charset="0"/>
                <a:cs typeface="Calibri" panose="020F0502020204030204" pitchFamily="34" charset="0"/>
              </a:rPr>
              <a:t>find the values of </a:t>
            </a:r>
            <a:r>
              <a:rPr lang="en-US" altLang="it-IT" sz="2200" dirty="0">
                <a:latin typeface="Symbol" pitchFamily="2" charset="2"/>
                <a:cs typeface="Calibri" panose="020F0502020204030204" pitchFamily="34" charset="0"/>
              </a:rPr>
              <a:t>b</a:t>
            </a:r>
            <a:r>
              <a:rPr lang="en-US" altLang="it-IT" sz="2200" baseline="-25000" dirty="0">
                <a:latin typeface="Calibri" panose="020F0502020204030204" pitchFamily="34" charset="0"/>
                <a:cs typeface="Calibri" panose="020F0502020204030204" pitchFamily="34" charset="0"/>
              </a:rPr>
              <a:t>0</a:t>
            </a:r>
            <a:r>
              <a:rPr lang="en-US" altLang="it-IT" sz="2200" dirty="0">
                <a:latin typeface="Calibri" panose="020F0502020204030204" pitchFamily="34" charset="0"/>
                <a:cs typeface="Calibri" panose="020F0502020204030204" pitchFamily="34" charset="0"/>
              </a:rPr>
              <a:t> and </a:t>
            </a:r>
            <a:r>
              <a:rPr lang="en-US" altLang="it-IT" sz="2200" dirty="0">
                <a:latin typeface="Symbol" pitchFamily="2" charset="2"/>
                <a:cs typeface="Calibri" panose="020F0502020204030204" pitchFamily="34" charset="0"/>
              </a:rPr>
              <a:t>b</a:t>
            </a:r>
            <a:r>
              <a:rPr lang="en-US" altLang="it-IT" sz="2200" baseline="-25000" dirty="0">
                <a:latin typeface="Calibri" panose="020F0502020204030204" pitchFamily="34" charset="0"/>
                <a:cs typeface="Calibri" panose="020F0502020204030204" pitchFamily="34" charset="0"/>
              </a:rPr>
              <a:t>1</a:t>
            </a:r>
            <a:r>
              <a:rPr lang="en-US" altLang="it-IT" sz="2200" dirty="0">
                <a:latin typeface="Calibri" panose="020F0502020204030204" pitchFamily="34" charset="0"/>
                <a:cs typeface="Calibri" panose="020F0502020204030204" pitchFamily="34" charset="0"/>
              </a:rPr>
              <a:t> that give the minimum sum of squared residuals. It says that we should choose as the best-fit line, that line which minimizes the sum of the squared residuals.</a:t>
            </a:r>
          </a:p>
          <a:p>
            <a:pPr algn="just">
              <a:spcBef>
                <a:spcPct val="0"/>
              </a:spcBef>
              <a:buFontTx/>
              <a:buNone/>
            </a:pPr>
            <a:endParaRPr lang="en-US" altLang="it-IT" sz="2200" dirty="0">
              <a:latin typeface="Calibri" panose="020F0502020204030204" pitchFamily="34" charset="0"/>
              <a:cs typeface="Calibri" panose="020F0502020204030204" pitchFamily="34" charset="0"/>
            </a:endParaRPr>
          </a:p>
          <a:p>
            <a:pPr algn="just">
              <a:spcBef>
                <a:spcPct val="0"/>
              </a:spcBef>
              <a:buFontTx/>
              <a:buNone/>
            </a:pPr>
            <a:r>
              <a:rPr lang="en-GB" altLang="it-IT" sz="2200" dirty="0">
                <a:latin typeface="Calibri" panose="020F0502020204030204" pitchFamily="34" charset="0"/>
                <a:cs typeface="Calibri" panose="020F0502020204030204" pitchFamily="34" charset="0"/>
              </a:rPr>
              <a:t>The sample data are only one of the possible determinations, that is, the one that was “extracted”</a:t>
            </a:r>
          </a:p>
          <a:p>
            <a:pPr algn="just" eaLnBrk="1" hangingPunct="1">
              <a:lnSpc>
                <a:spcPct val="80000"/>
              </a:lnSpc>
              <a:buFontTx/>
              <a:buChar char="-"/>
            </a:pPr>
            <a:r>
              <a:rPr lang="en-GB" altLang="it-IT" sz="2200" dirty="0">
                <a:latin typeface="Calibri" panose="020F0502020204030204" pitchFamily="34" charset="0"/>
                <a:cs typeface="Calibri" panose="020F0502020204030204" pitchFamily="34" charset="0"/>
              </a:rPr>
              <a:t>As the sample and, therefore, the available data change, the estimated regression line will also change.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37C9023A-FA4D-2979-ED61-E88DB1BB6DA8}"/>
              </a:ext>
            </a:extLst>
          </p:cNvPr>
          <p:cNvSpPr>
            <a:spLocks noGrp="1" noChangeArrowheads="1"/>
          </p:cNvSpPr>
          <p:nvPr>
            <p:ph type="title"/>
          </p:nvPr>
        </p:nvSpPr>
        <p:spPr>
          <a:xfrm>
            <a:off x="427038" y="-4763"/>
            <a:ext cx="8229600" cy="1139826"/>
          </a:xfrm>
        </p:spPr>
        <p:txBody>
          <a:bodyPr/>
          <a:lstStyle/>
          <a:p>
            <a:r>
              <a:rPr lang="en-US" altLang="it-IT" sz="3600" b="1">
                <a:solidFill>
                  <a:srgbClr val="0070C0"/>
                </a:solidFill>
                <a:latin typeface="Calibri" panose="020F0502020204030204" pitchFamily="34" charset="0"/>
                <a:cs typeface="Calibri" panose="020F0502020204030204" pitchFamily="34" charset="0"/>
              </a:rPr>
              <a:t>Least squares: Coefficient Equations</a:t>
            </a:r>
          </a:p>
        </p:txBody>
      </p:sp>
      <p:sp>
        <p:nvSpPr>
          <p:cNvPr id="86018" name="Rectangle 3">
            <a:extLst>
              <a:ext uri="{FF2B5EF4-FFF2-40B4-BE49-F238E27FC236}">
                <a16:creationId xmlns:a16="http://schemas.microsoft.com/office/drawing/2014/main" id="{1D7CBB47-69FC-D9C9-B844-6F6DBAEE2901}"/>
              </a:ext>
            </a:extLst>
          </p:cNvPr>
          <p:cNvSpPr>
            <a:spLocks noGrp="1" noRot="1" noChangeAspect="1" noMove="1" noResize="1" noEditPoints="1" noAdjustHandles="1" noChangeArrowheads="1" noChangeShapeType="1" noTextEdit="1"/>
          </p:cNvSpPr>
          <p:nvPr>
            <p:ph type="body" sz="half" idx="1"/>
          </p:nvPr>
        </p:nvSpPr>
        <p:spPr>
          <a:xfrm>
            <a:off x="457200" y="1600200"/>
            <a:ext cx="7391400" cy="4525963"/>
          </a:xfrm>
          <a:blipFill>
            <a:blip r:embed="rId2"/>
            <a:stretch>
              <a:fillRect l="-2916" t="-18207"/>
            </a:stretch>
          </a:blipFill>
        </p:spPr>
        <p:txBody>
          <a:bodyPr/>
          <a:lstStyle/>
          <a:p>
            <a:pPr>
              <a:defRPr/>
            </a:pPr>
            <a:r>
              <a:rPr lang="it-IT">
                <a:noFill/>
              </a:rPr>
              <a:t> </a:t>
            </a:r>
          </a:p>
        </p:txBody>
      </p:sp>
      <p:graphicFrame>
        <p:nvGraphicFramePr>
          <p:cNvPr id="92163" name="Object 6">
            <a:extLst>
              <a:ext uri="{FF2B5EF4-FFF2-40B4-BE49-F238E27FC236}">
                <a16:creationId xmlns:a16="http://schemas.microsoft.com/office/drawing/2014/main" id="{FA214630-C30D-2136-58B6-F9C1FCB0A0F9}"/>
              </a:ext>
            </a:extLst>
          </p:cNvPr>
          <p:cNvGraphicFramePr>
            <a:graphicFrameLocks noChangeAspect="1"/>
          </p:cNvGraphicFramePr>
          <p:nvPr>
            <p:ph sz="quarter" idx="3"/>
          </p:nvPr>
        </p:nvGraphicFramePr>
        <p:xfrm>
          <a:off x="1295400" y="4225925"/>
          <a:ext cx="4038600" cy="1001713"/>
        </p:xfrm>
        <a:graphic>
          <a:graphicData uri="http://schemas.openxmlformats.org/presentationml/2006/ole">
            <mc:AlternateContent xmlns:mc="http://schemas.openxmlformats.org/markup-compatibility/2006">
              <mc:Choice xmlns:v="urn:schemas-microsoft-com:vml" Requires="v">
                <p:oleObj name="Equation" r:id="rId3" imgW="110883700" imgH="27495500" progId="Equation.3">
                  <p:embed/>
                </p:oleObj>
              </mc:Choice>
              <mc:Fallback>
                <p:oleObj name="Equation" r:id="rId3" imgW="110883700" imgH="274955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225925"/>
                        <a:ext cx="4038600" cy="1001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64" name="Object 8">
            <a:extLst>
              <a:ext uri="{FF2B5EF4-FFF2-40B4-BE49-F238E27FC236}">
                <a16:creationId xmlns:a16="http://schemas.microsoft.com/office/drawing/2014/main" id="{0F76B31A-0619-FED2-1BDC-4AB7AB5DF2C7}"/>
              </a:ext>
            </a:extLst>
          </p:cNvPr>
          <p:cNvGraphicFramePr>
            <a:graphicFrameLocks noChangeAspect="1"/>
          </p:cNvGraphicFramePr>
          <p:nvPr/>
        </p:nvGraphicFramePr>
        <p:xfrm>
          <a:off x="1476375" y="5783263"/>
          <a:ext cx="2108200" cy="533400"/>
        </p:xfrm>
        <a:graphic>
          <a:graphicData uri="http://schemas.openxmlformats.org/presentationml/2006/ole">
            <mc:AlternateContent xmlns:mc="http://schemas.openxmlformats.org/markup-compatibility/2006">
              <mc:Choice xmlns:v="urn:schemas-microsoft-com:vml" Requires="v">
                <p:oleObj name="Equation" r:id="rId5" imgW="48564800" imgH="12293600" progId="Equation.3">
                  <p:embed/>
                </p:oleObj>
              </mc:Choice>
              <mc:Fallback>
                <p:oleObj name="Equation" r:id="rId5" imgW="48564800" imgH="122936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5783263"/>
                        <a:ext cx="21082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A0B97C99-F809-2B44-14D4-D9156C31787C}"/>
              </a:ext>
            </a:extLst>
          </p:cNvPr>
          <p:cNvSpPr>
            <a:spLocks noGrp="1" noChangeArrowheads="1"/>
          </p:cNvSpPr>
          <p:nvPr>
            <p:ph type="title"/>
          </p:nvPr>
        </p:nvSpPr>
        <p:spPr>
          <a:xfrm>
            <a:off x="506413" y="401638"/>
            <a:ext cx="7772400" cy="1143000"/>
          </a:xfrm>
        </p:spPr>
        <p:txBody>
          <a:bodyPr/>
          <a:lstStyle/>
          <a:p>
            <a:pPr eaLnBrk="1" hangingPunct="1"/>
            <a:r>
              <a:rPr lang="en-US" altLang="it-IT" b="1">
                <a:solidFill>
                  <a:srgbClr val="0070C0"/>
                </a:solidFill>
                <a:latin typeface="Calibri" panose="020F0502020204030204" pitchFamily="34" charset="0"/>
                <a:cs typeface="Calibri" panose="020F0502020204030204" pitchFamily="34" charset="0"/>
              </a:rPr>
              <a:t>Residual</a:t>
            </a:r>
          </a:p>
        </p:txBody>
      </p:sp>
      <p:sp>
        <p:nvSpPr>
          <p:cNvPr id="93186" name="Rectangle 3">
            <a:extLst>
              <a:ext uri="{FF2B5EF4-FFF2-40B4-BE49-F238E27FC236}">
                <a16:creationId xmlns:a16="http://schemas.microsoft.com/office/drawing/2014/main" id="{D5CEDE91-6E9F-5B90-FFF1-94483C269164}"/>
              </a:ext>
            </a:extLst>
          </p:cNvPr>
          <p:cNvSpPr>
            <a:spLocks noGrp="1" noChangeArrowheads="1"/>
          </p:cNvSpPr>
          <p:nvPr>
            <p:ph type="body" idx="1"/>
          </p:nvPr>
        </p:nvSpPr>
        <p:spPr>
          <a:xfrm>
            <a:off x="519113" y="1544638"/>
            <a:ext cx="8118475" cy="4114800"/>
          </a:xfrm>
        </p:spPr>
        <p:txBody>
          <a:bodyPr/>
          <a:lstStyle/>
          <a:p>
            <a:pPr eaLnBrk="1" hangingPunct="1"/>
            <a:r>
              <a:rPr lang="en-US" altLang="it-IT" sz="3000">
                <a:latin typeface="Calibri" panose="020F0502020204030204" pitchFamily="34" charset="0"/>
                <a:cs typeface="Calibri" panose="020F0502020204030204" pitchFamily="34" charset="0"/>
              </a:rPr>
              <a:t>The difference between the observed value y</a:t>
            </a:r>
            <a:r>
              <a:rPr lang="en-US" altLang="it-IT" sz="3000" baseline="-25000">
                <a:latin typeface="Calibri" panose="020F0502020204030204" pitchFamily="34" charset="0"/>
                <a:cs typeface="Calibri" panose="020F0502020204030204" pitchFamily="34" charset="0"/>
              </a:rPr>
              <a:t>i</a:t>
            </a:r>
            <a:r>
              <a:rPr lang="en-US" altLang="it-IT" sz="3000">
                <a:latin typeface="Calibri" panose="020F0502020204030204" pitchFamily="34" charset="0"/>
                <a:cs typeface="Calibri" panose="020F0502020204030204" pitchFamily="34" charset="0"/>
              </a:rPr>
              <a:t> and the corresponding fitted value.</a:t>
            </a:r>
          </a:p>
          <a:p>
            <a:pPr eaLnBrk="1" hangingPunct="1"/>
            <a:r>
              <a:rPr lang="en-US" altLang="it-IT" sz="3000">
                <a:latin typeface="Calibri" panose="020F0502020204030204" pitchFamily="34" charset="0"/>
                <a:cs typeface="Calibri" panose="020F0502020204030204" pitchFamily="34" charset="0"/>
              </a:rPr>
              <a:t>A residual is the deviation of an outcome from the predicted mean value for all subjects with the same value for the explanatory variable.</a:t>
            </a:r>
          </a:p>
          <a:p>
            <a:pPr eaLnBrk="1" hangingPunct="1"/>
            <a:r>
              <a:rPr lang="en-US" altLang="it-IT" sz="3000">
                <a:latin typeface="Calibri" panose="020F0502020204030204" pitchFamily="34" charset="0"/>
                <a:cs typeface="Calibri" panose="020F0502020204030204" pitchFamily="34" charset="0"/>
              </a:rPr>
              <a:t>Residuals are highly useful for studying whether a given regression model is appropriate for the data at hand.</a:t>
            </a:r>
          </a:p>
          <a:p>
            <a:pPr eaLnBrk="1" hangingPunct="1"/>
            <a:endParaRPr lang="en-US" altLang="it-IT" sz="3000">
              <a:latin typeface="Calibri" panose="020F0502020204030204" pitchFamily="34" charset="0"/>
              <a:cs typeface="Calibri" panose="020F0502020204030204" pitchFamily="34" charset="0"/>
            </a:endParaRPr>
          </a:p>
          <a:p>
            <a:pPr eaLnBrk="1" hangingPunct="1">
              <a:buFont typeface="Wingdings" pitchFamily="2" charset="2"/>
              <a:buNone/>
            </a:pPr>
            <a:endParaRPr lang="en-US" altLang="it-IT" sz="3000">
              <a:latin typeface="Calibri" panose="020F0502020204030204" pitchFamily="34" charset="0"/>
              <a:cs typeface="Calibri" panose="020F0502020204030204" pitchFamily="34" charset="0"/>
            </a:endParaRPr>
          </a:p>
          <a:p>
            <a:pPr eaLnBrk="1" hangingPunct="1"/>
            <a:endParaRPr lang="en-US" altLang="it-IT" sz="3000">
              <a:latin typeface="Calibri" panose="020F0502020204030204" pitchFamily="34" charset="0"/>
              <a:cs typeface="Calibri" panose="020F0502020204030204" pitchFamily="34" charset="0"/>
            </a:endParaRPr>
          </a:p>
        </p:txBody>
      </p:sp>
      <p:graphicFrame>
        <p:nvGraphicFramePr>
          <p:cNvPr id="93187" name="Object 5">
            <a:extLst>
              <a:ext uri="{FF2B5EF4-FFF2-40B4-BE49-F238E27FC236}">
                <a16:creationId xmlns:a16="http://schemas.microsoft.com/office/drawing/2014/main" id="{987C2CD6-7373-A1EF-6F35-1C5F1A480FDC}"/>
              </a:ext>
            </a:extLst>
          </p:cNvPr>
          <p:cNvGraphicFramePr>
            <a:graphicFrameLocks noChangeAspect="1"/>
          </p:cNvGraphicFramePr>
          <p:nvPr/>
        </p:nvGraphicFramePr>
        <p:xfrm>
          <a:off x="6516688" y="1989138"/>
          <a:ext cx="384175" cy="533400"/>
        </p:xfrm>
        <a:graphic>
          <a:graphicData uri="http://schemas.openxmlformats.org/presentationml/2006/ole">
            <mc:AlternateContent xmlns:mc="http://schemas.openxmlformats.org/markup-compatibility/2006">
              <mc:Choice xmlns:v="urn:schemas-microsoft-com:vml" Requires="v">
                <p:oleObj name="Equation" r:id="rId3" imgW="3797300" imgH="5270500" progId="Equation.3">
                  <p:embed/>
                </p:oleObj>
              </mc:Choice>
              <mc:Fallback>
                <p:oleObj name="Equation" r:id="rId3" imgW="3797300" imgH="52705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688" y="1989138"/>
                        <a:ext cx="3841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Picture 3">
            <a:extLst>
              <a:ext uri="{FF2B5EF4-FFF2-40B4-BE49-F238E27FC236}">
                <a16:creationId xmlns:a16="http://schemas.microsoft.com/office/drawing/2014/main" id="{C994EB0A-AA1A-FBEA-488E-8A9168476CD2}"/>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rot="5400000">
            <a:off x="3515519" y="3045619"/>
            <a:ext cx="2119312" cy="1301750"/>
          </a:xfrm>
        </p:spPr>
      </p:pic>
      <p:sp>
        <p:nvSpPr>
          <p:cNvPr id="95234" name="Line 4">
            <a:extLst>
              <a:ext uri="{FF2B5EF4-FFF2-40B4-BE49-F238E27FC236}">
                <a16:creationId xmlns:a16="http://schemas.microsoft.com/office/drawing/2014/main" id="{5F91EFC3-8F16-6F1E-C4F0-B09744F65EE0}"/>
              </a:ext>
            </a:extLst>
          </p:cNvPr>
          <p:cNvSpPr>
            <a:spLocks noChangeShapeType="1"/>
          </p:cNvSpPr>
          <p:nvPr/>
        </p:nvSpPr>
        <p:spPr bwMode="auto">
          <a:xfrm>
            <a:off x="1476375" y="2133600"/>
            <a:ext cx="5543550" cy="32400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pic>
        <p:nvPicPr>
          <p:cNvPr id="95235" name="Picture 5">
            <a:extLst>
              <a:ext uri="{FF2B5EF4-FFF2-40B4-BE49-F238E27FC236}">
                <a16:creationId xmlns:a16="http://schemas.microsoft.com/office/drawing/2014/main" id="{DE4E2DEA-4D66-B469-6FD5-E457BA78801E}"/>
              </a:ext>
            </a:extLst>
          </p:cNvPr>
          <p:cNvPicPr>
            <a:picLocks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rot="5400000">
            <a:off x="2266157" y="2321719"/>
            <a:ext cx="2120900" cy="1303337"/>
          </a:xfrm>
          <a:noFill/>
        </p:spPr>
      </p:pic>
      <p:sp>
        <p:nvSpPr>
          <p:cNvPr id="95236" name="Line 6">
            <a:extLst>
              <a:ext uri="{FF2B5EF4-FFF2-40B4-BE49-F238E27FC236}">
                <a16:creationId xmlns:a16="http://schemas.microsoft.com/office/drawing/2014/main" id="{BC620588-7C52-39B9-BF2A-367D8D76F285}"/>
              </a:ext>
            </a:extLst>
          </p:cNvPr>
          <p:cNvSpPr>
            <a:spLocks noChangeShapeType="1"/>
          </p:cNvSpPr>
          <p:nvPr/>
        </p:nvSpPr>
        <p:spPr bwMode="auto">
          <a:xfrm flipV="1">
            <a:off x="2770188" y="1196975"/>
            <a:ext cx="73025" cy="4319588"/>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pic>
        <p:nvPicPr>
          <p:cNvPr id="95237" name="Picture 7">
            <a:extLst>
              <a:ext uri="{FF2B5EF4-FFF2-40B4-BE49-F238E27FC236}">
                <a16:creationId xmlns:a16="http://schemas.microsoft.com/office/drawing/2014/main" id="{67424007-D8B2-A452-590D-9D15FF1AC645}"/>
              </a:ext>
            </a:extLst>
          </p:cNvPr>
          <p:cNvPicPr>
            <a:picLocks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a:xfrm rot="5400000">
            <a:off x="4810919" y="3837781"/>
            <a:ext cx="2120900" cy="1303338"/>
          </a:xfrm>
          <a:noFill/>
        </p:spPr>
      </p:pic>
      <p:sp>
        <p:nvSpPr>
          <p:cNvPr id="95238" name="Line 8">
            <a:extLst>
              <a:ext uri="{FF2B5EF4-FFF2-40B4-BE49-F238E27FC236}">
                <a16:creationId xmlns:a16="http://schemas.microsoft.com/office/drawing/2014/main" id="{80FE6347-41EC-2799-79A0-995B3FA7607E}"/>
              </a:ext>
            </a:extLst>
          </p:cNvPr>
          <p:cNvSpPr>
            <a:spLocks noChangeShapeType="1"/>
          </p:cNvSpPr>
          <p:nvPr/>
        </p:nvSpPr>
        <p:spPr bwMode="auto">
          <a:xfrm flipV="1">
            <a:off x="4067175" y="1773238"/>
            <a:ext cx="0" cy="3743325"/>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95239" name="Line 9">
            <a:extLst>
              <a:ext uri="{FF2B5EF4-FFF2-40B4-BE49-F238E27FC236}">
                <a16:creationId xmlns:a16="http://schemas.microsoft.com/office/drawing/2014/main" id="{1D31DE14-9797-B4CE-F8D6-60F3682C456E}"/>
              </a:ext>
            </a:extLst>
          </p:cNvPr>
          <p:cNvSpPr>
            <a:spLocks noChangeShapeType="1"/>
          </p:cNvSpPr>
          <p:nvPr/>
        </p:nvSpPr>
        <p:spPr bwMode="auto">
          <a:xfrm flipV="1">
            <a:off x="5364163" y="2060575"/>
            <a:ext cx="0" cy="3455988"/>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95240" name="Text Box 10">
            <a:extLst>
              <a:ext uri="{FF2B5EF4-FFF2-40B4-BE49-F238E27FC236}">
                <a16:creationId xmlns:a16="http://schemas.microsoft.com/office/drawing/2014/main" id="{86B114FC-9514-6661-1503-D546ED6DC3DF}"/>
              </a:ext>
            </a:extLst>
          </p:cNvPr>
          <p:cNvSpPr txBox="1">
            <a:spLocks noChangeArrowheads="1"/>
          </p:cNvSpPr>
          <p:nvPr/>
        </p:nvSpPr>
        <p:spPr bwMode="auto">
          <a:xfrm>
            <a:off x="1763713" y="765175"/>
            <a:ext cx="1527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GB" altLang="it-IT" sz="1400" b="1" i="1">
                <a:solidFill>
                  <a:schemeClr val="bg2"/>
                </a:solidFill>
              </a:rPr>
              <a:t>Y</a:t>
            </a:r>
            <a:r>
              <a:rPr lang="en-GB" altLang="it-IT" sz="1400" b="1">
                <a:solidFill>
                  <a:schemeClr val="bg2"/>
                </a:solidFill>
              </a:rPr>
              <a:t>, given </a:t>
            </a:r>
            <a:r>
              <a:rPr lang="en-GB" altLang="it-IT" sz="1400" b="1" i="1">
                <a:solidFill>
                  <a:schemeClr val="bg2"/>
                </a:solidFill>
              </a:rPr>
              <a:t>X</a:t>
            </a:r>
            <a:r>
              <a:rPr lang="en-GB" altLang="it-IT" sz="1400" b="1">
                <a:solidFill>
                  <a:schemeClr val="bg2"/>
                </a:solidFill>
              </a:rPr>
              <a:t>=40</a:t>
            </a:r>
          </a:p>
        </p:txBody>
      </p:sp>
      <p:sp>
        <p:nvSpPr>
          <p:cNvPr id="95241" name="Text Box 11">
            <a:extLst>
              <a:ext uri="{FF2B5EF4-FFF2-40B4-BE49-F238E27FC236}">
                <a16:creationId xmlns:a16="http://schemas.microsoft.com/office/drawing/2014/main" id="{88A1F3C1-E61B-3112-0161-6F0A42BF2CCB}"/>
              </a:ext>
            </a:extLst>
          </p:cNvPr>
          <p:cNvSpPr txBox="1">
            <a:spLocks noChangeArrowheads="1"/>
          </p:cNvSpPr>
          <p:nvPr/>
        </p:nvSpPr>
        <p:spPr bwMode="auto">
          <a:xfrm>
            <a:off x="3132138" y="1341438"/>
            <a:ext cx="15271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GB" altLang="it-IT" sz="1400" b="1" i="1">
                <a:solidFill>
                  <a:schemeClr val="bg2"/>
                </a:solidFill>
              </a:rPr>
              <a:t>Y</a:t>
            </a:r>
            <a:r>
              <a:rPr lang="en-GB" altLang="it-IT" sz="1400" b="1">
                <a:solidFill>
                  <a:schemeClr val="bg2"/>
                </a:solidFill>
              </a:rPr>
              <a:t>, given </a:t>
            </a:r>
            <a:r>
              <a:rPr lang="en-GB" altLang="it-IT" sz="1400" b="1" i="1">
                <a:solidFill>
                  <a:schemeClr val="bg2"/>
                </a:solidFill>
              </a:rPr>
              <a:t>X</a:t>
            </a:r>
            <a:r>
              <a:rPr lang="en-GB" altLang="it-IT" sz="1400" b="1">
                <a:solidFill>
                  <a:schemeClr val="bg2"/>
                </a:solidFill>
              </a:rPr>
              <a:t>=80</a:t>
            </a:r>
          </a:p>
        </p:txBody>
      </p:sp>
      <p:sp>
        <p:nvSpPr>
          <p:cNvPr id="95242" name="Text Box 12">
            <a:extLst>
              <a:ext uri="{FF2B5EF4-FFF2-40B4-BE49-F238E27FC236}">
                <a16:creationId xmlns:a16="http://schemas.microsoft.com/office/drawing/2014/main" id="{148607E5-25D3-5BC7-23AA-F7D70EAF2CC2}"/>
              </a:ext>
            </a:extLst>
          </p:cNvPr>
          <p:cNvSpPr txBox="1">
            <a:spLocks noChangeArrowheads="1"/>
          </p:cNvSpPr>
          <p:nvPr/>
        </p:nvSpPr>
        <p:spPr bwMode="auto">
          <a:xfrm>
            <a:off x="4716463" y="1773238"/>
            <a:ext cx="16414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GB" altLang="it-IT" sz="1400" b="1" i="1">
                <a:solidFill>
                  <a:schemeClr val="bg2"/>
                </a:solidFill>
              </a:rPr>
              <a:t>Y</a:t>
            </a:r>
            <a:r>
              <a:rPr lang="en-GB" altLang="it-IT" sz="1400" b="1">
                <a:solidFill>
                  <a:schemeClr val="bg2"/>
                </a:solidFill>
              </a:rPr>
              <a:t>, given </a:t>
            </a:r>
            <a:r>
              <a:rPr lang="en-GB" altLang="it-IT" sz="1400" b="1" i="1">
                <a:solidFill>
                  <a:schemeClr val="bg2"/>
                </a:solidFill>
              </a:rPr>
              <a:t>X</a:t>
            </a:r>
            <a:r>
              <a:rPr lang="en-GB" altLang="it-IT" sz="1400" b="1">
                <a:solidFill>
                  <a:schemeClr val="bg2"/>
                </a:solidFill>
              </a:rPr>
              <a:t>=120</a:t>
            </a:r>
          </a:p>
        </p:txBody>
      </p:sp>
      <p:sp>
        <p:nvSpPr>
          <p:cNvPr id="534546" name="Oval 18">
            <a:extLst>
              <a:ext uri="{FF2B5EF4-FFF2-40B4-BE49-F238E27FC236}">
                <a16:creationId xmlns:a16="http://schemas.microsoft.com/office/drawing/2014/main" id="{BDD1D30D-8E22-08D4-0083-EB4121407371}"/>
              </a:ext>
            </a:extLst>
          </p:cNvPr>
          <p:cNvSpPr>
            <a:spLocks noChangeAspect="1" noChangeArrowheads="1"/>
          </p:cNvSpPr>
          <p:nvPr/>
        </p:nvSpPr>
        <p:spPr bwMode="auto">
          <a:xfrm>
            <a:off x="2771775" y="2997200"/>
            <a:ext cx="107950" cy="1016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it-IT" sz="1400">
              <a:solidFill>
                <a:srgbClr val="FF0000"/>
              </a:solidFill>
              <a:latin typeface="Arial" panose="020B0604020202020204" pitchFamily="34" charset="0"/>
            </a:endParaRPr>
          </a:p>
        </p:txBody>
      </p:sp>
      <p:sp>
        <p:nvSpPr>
          <p:cNvPr id="534547" name="Oval 19">
            <a:extLst>
              <a:ext uri="{FF2B5EF4-FFF2-40B4-BE49-F238E27FC236}">
                <a16:creationId xmlns:a16="http://schemas.microsoft.com/office/drawing/2014/main" id="{7487AA50-AB62-262F-E462-4A75960C765A}"/>
              </a:ext>
            </a:extLst>
          </p:cNvPr>
          <p:cNvSpPr>
            <a:spLocks noChangeAspect="1" noChangeArrowheads="1"/>
          </p:cNvSpPr>
          <p:nvPr/>
        </p:nvSpPr>
        <p:spPr bwMode="auto">
          <a:xfrm>
            <a:off x="3995738" y="3284538"/>
            <a:ext cx="107950" cy="1016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it-IT" sz="1400">
              <a:solidFill>
                <a:srgbClr val="FF0000"/>
              </a:solidFill>
              <a:latin typeface="Arial" panose="020B0604020202020204" pitchFamily="34" charset="0"/>
            </a:endParaRPr>
          </a:p>
        </p:txBody>
      </p:sp>
      <p:sp>
        <p:nvSpPr>
          <p:cNvPr id="534548" name="Oval 20">
            <a:extLst>
              <a:ext uri="{FF2B5EF4-FFF2-40B4-BE49-F238E27FC236}">
                <a16:creationId xmlns:a16="http://schemas.microsoft.com/office/drawing/2014/main" id="{E2100316-CB38-10C1-1AE7-5FD4A3DDC5F3}"/>
              </a:ext>
            </a:extLst>
          </p:cNvPr>
          <p:cNvSpPr>
            <a:spLocks noChangeAspect="1" noChangeArrowheads="1"/>
          </p:cNvSpPr>
          <p:nvPr/>
        </p:nvSpPr>
        <p:spPr bwMode="auto">
          <a:xfrm>
            <a:off x="5292725" y="4005263"/>
            <a:ext cx="107950" cy="1016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it-IT" sz="1400">
              <a:solidFill>
                <a:srgbClr val="FF0000"/>
              </a:solidFill>
              <a:latin typeface="Arial" panose="020B0604020202020204" pitchFamily="34" charset="0"/>
            </a:endParaRPr>
          </a:p>
        </p:txBody>
      </p:sp>
      <p:sp>
        <p:nvSpPr>
          <p:cNvPr id="534549" name="Line 21">
            <a:extLst>
              <a:ext uri="{FF2B5EF4-FFF2-40B4-BE49-F238E27FC236}">
                <a16:creationId xmlns:a16="http://schemas.microsoft.com/office/drawing/2014/main" id="{87748D86-2943-717D-AE3C-CFBCC02E872C}"/>
              </a:ext>
            </a:extLst>
          </p:cNvPr>
          <p:cNvSpPr>
            <a:spLocks noChangeShapeType="1"/>
          </p:cNvSpPr>
          <p:nvPr/>
        </p:nvSpPr>
        <p:spPr bwMode="auto">
          <a:xfrm>
            <a:off x="1979613" y="2708275"/>
            <a:ext cx="5113337" cy="194468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34551" name="Text Box 23">
            <a:extLst>
              <a:ext uri="{FF2B5EF4-FFF2-40B4-BE49-F238E27FC236}">
                <a16:creationId xmlns:a16="http://schemas.microsoft.com/office/drawing/2014/main" id="{45881977-28DF-35BF-F2B5-C31438725997}"/>
              </a:ext>
            </a:extLst>
          </p:cNvPr>
          <p:cNvSpPr txBox="1">
            <a:spLocks noChangeArrowheads="1"/>
          </p:cNvSpPr>
          <p:nvPr/>
        </p:nvSpPr>
        <p:spPr bwMode="auto">
          <a:xfrm>
            <a:off x="6732588" y="4076700"/>
            <a:ext cx="2235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GB" altLang="it-IT" sz="1400" b="1">
                <a:solidFill>
                  <a:srgbClr val="FF0000"/>
                </a:solidFill>
              </a:rPr>
              <a:t>Estimated regression</a:t>
            </a:r>
          </a:p>
        </p:txBody>
      </p:sp>
      <p:sp>
        <p:nvSpPr>
          <p:cNvPr id="95248" name="Text Box 24">
            <a:extLst>
              <a:ext uri="{FF2B5EF4-FFF2-40B4-BE49-F238E27FC236}">
                <a16:creationId xmlns:a16="http://schemas.microsoft.com/office/drawing/2014/main" id="{565FCB8A-6619-F2C8-C026-D1A6C11156E5}"/>
              </a:ext>
            </a:extLst>
          </p:cNvPr>
          <p:cNvSpPr txBox="1">
            <a:spLocks noChangeArrowheads="1"/>
          </p:cNvSpPr>
          <p:nvPr/>
        </p:nvSpPr>
        <p:spPr bwMode="auto">
          <a:xfrm>
            <a:off x="6732588" y="4941888"/>
            <a:ext cx="172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GB" altLang="it-IT" sz="1400" b="1"/>
              <a:t>True regression</a:t>
            </a:r>
          </a:p>
        </p:txBody>
      </p:sp>
      <p:sp>
        <p:nvSpPr>
          <p:cNvPr id="534553" name="Line 25">
            <a:extLst>
              <a:ext uri="{FF2B5EF4-FFF2-40B4-BE49-F238E27FC236}">
                <a16:creationId xmlns:a16="http://schemas.microsoft.com/office/drawing/2014/main" id="{A66A7A4B-08FB-0DE2-D1EA-DE25DFE689D1}"/>
              </a:ext>
            </a:extLst>
          </p:cNvPr>
          <p:cNvSpPr>
            <a:spLocks noChangeShapeType="1"/>
          </p:cNvSpPr>
          <p:nvPr/>
        </p:nvSpPr>
        <p:spPr bwMode="auto">
          <a:xfrm>
            <a:off x="5435600" y="4076700"/>
            <a:ext cx="0" cy="360363"/>
          </a:xfrm>
          <a:prstGeom prst="line">
            <a:avLst/>
          </a:prstGeom>
          <a:noFill/>
          <a:ln w="1905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34554" name="Line 26">
            <a:extLst>
              <a:ext uri="{FF2B5EF4-FFF2-40B4-BE49-F238E27FC236}">
                <a16:creationId xmlns:a16="http://schemas.microsoft.com/office/drawing/2014/main" id="{9D7A9191-A939-1B9B-CA16-CB37FFB9CD9E}"/>
              </a:ext>
            </a:extLst>
          </p:cNvPr>
          <p:cNvSpPr>
            <a:spLocks noChangeShapeType="1"/>
          </p:cNvSpPr>
          <p:nvPr/>
        </p:nvSpPr>
        <p:spPr bwMode="auto">
          <a:xfrm flipV="1">
            <a:off x="5508625" y="2636838"/>
            <a:ext cx="1295400" cy="15843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34555" name="Text Box 27">
            <a:extLst>
              <a:ext uri="{FF2B5EF4-FFF2-40B4-BE49-F238E27FC236}">
                <a16:creationId xmlns:a16="http://schemas.microsoft.com/office/drawing/2014/main" id="{A82B2770-C84C-E7E7-38D9-1473914951BF}"/>
              </a:ext>
            </a:extLst>
          </p:cNvPr>
          <p:cNvSpPr txBox="1">
            <a:spLocks noChangeArrowheads="1"/>
          </p:cNvSpPr>
          <p:nvPr/>
        </p:nvSpPr>
        <p:spPr bwMode="auto">
          <a:xfrm>
            <a:off x="6804025" y="1844675"/>
            <a:ext cx="20891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GB" altLang="it-IT" sz="1400" b="1" i="1">
                <a:latin typeface="Arial" panose="020B0604020202020204" pitchFamily="34" charset="0"/>
              </a:rPr>
              <a:t>ε</a:t>
            </a:r>
            <a:r>
              <a:rPr lang="en-GB" altLang="it-IT" sz="1400" b="1" i="1" baseline="-25000">
                <a:latin typeface="Arial" panose="020B0604020202020204" pitchFamily="34" charset="0"/>
              </a:rPr>
              <a:t>3  </a:t>
            </a:r>
            <a:r>
              <a:rPr lang="en-GB" altLang="it-IT" sz="1400" b="1" i="1">
                <a:latin typeface="Arial" panose="020B0604020202020204" pitchFamily="34" charset="0"/>
              </a:rPr>
              <a:t>- </a:t>
            </a:r>
            <a:r>
              <a:rPr lang="en-GB" altLang="it-IT" sz="1400" b="1"/>
              <a:t>Difference between observed and predicted (for true regression).</a:t>
            </a:r>
          </a:p>
        </p:txBody>
      </p:sp>
      <p:sp>
        <p:nvSpPr>
          <p:cNvPr id="534556" name="Line 28">
            <a:extLst>
              <a:ext uri="{FF2B5EF4-FFF2-40B4-BE49-F238E27FC236}">
                <a16:creationId xmlns:a16="http://schemas.microsoft.com/office/drawing/2014/main" id="{0F62F855-4579-5311-F95C-51623B589714}"/>
              </a:ext>
            </a:extLst>
          </p:cNvPr>
          <p:cNvSpPr>
            <a:spLocks noChangeShapeType="1"/>
          </p:cNvSpPr>
          <p:nvPr/>
        </p:nvSpPr>
        <p:spPr bwMode="auto">
          <a:xfrm flipV="1">
            <a:off x="4284663" y="1341438"/>
            <a:ext cx="647700" cy="208756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34557" name="Text Box 29">
            <a:extLst>
              <a:ext uri="{FF2B5EF4-FFF2-40B4-BE49-F238E27FC236}">
                <a16:creationId xmlns:a16="http://schemas.microsoft.com/office/drawing/2014/main" id="{496FDCF3-254E-031E-4E16-2769BBE2F5B1}"/>
              </a:ext>
            </a:extLst>
          </p:cNvPr>
          <p:cNvSpPr txBox="1">
            <a:spLocks noChangeArrowheads="1"/>
          </p:cNvSpPr>
          <p:nvPr/>
        </p:nvSpPr>
        <p:spPr bwMode="auto">
          <a:xfrm>
            <a:off x="4932363" y="620713"/>
            <a:ext cx="33845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GB" altLang="it-IT" sz="1400" b="1" i="1">
                <a:solidFill>
                  <a:srgbClr val="FF0000"/>
                </a:solidFill>
              </a:rPr>
              <a:t>e</a:t>
            </a:r>
            <a:r>
              <a:rPr lang="en-GB" altLang="it-IT" sz="1400" b="1" baseline="-25000">
                <a:solidFill>
                  <a:srgbClr val="FF0000"/>
                </a:solidFill>
              </a:rPr>
              <a:t>2 </a:t>
            </a:r>
            <a:r>
              <a:rPr lang="en-GB" altLang="it-IT" sz="1400" b="1">
                <a:solidFill>
                  <a:srgbClr val="FF0000"/>
                </a:solidFill>
              </a:rPr>
              <a:t>- Difference between observed and predicted (for estimated regression).</a:t>
            </a:r>
          </a:p>
        </p:txBody>
      </p:sp>
      <p:sp>
        <p:nvSpPr>
          <p:cNvPr id="534558" name="Line 30">
            <a:extLst>
              <a:ext uri="{FF2B5EF4-FFF2-40B4-BE49-F238E27FC236}">
                <a16:creationId xmlns:a16="http://schemas.microsoft.com/office/drawing/2014/main" id="{D90F841F-A3A5-63A1-91CE-51F7FC6302C2}"/>
              </a:ext>
            </a:extLst>
          </p:cNvPr>
          <p:cNvSpPr>
            <a:spLocks noChangeShapeType="1"/>
          </p:cNvSpPr>
          <p:nvPr/>
        </p:nvSpPr>
        <p:spPr bwMode="auto">
          <a:xfrm>
            <a:off x="4211638" y="3284538"/>
            <a:ext cx="0" cy="288925"/>
          </a:xfrm>
          <a:prstGeom prst="line">
            <a:avLst/>
          </a:prstGeom>
          <a:noFill/>
          <a:ln w="19050">
            <a:solidFill>
              <a:srgbClr val="FF000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nvGrpSpPr>
          <p:cNvPr id="95255" name="Gruppo 3">
            <a:extLst>
              <a:ext uri="{FF2B5EF4-FFF2-40B4-BE49-F238E27FC236}">
                <a16:creationId xmlns:a16="http://schemas.microsoft.com/office/drawing/2014/main" id="{8ED6057E-4AD3-8850-A40D-9A16F7786140}"/>
              </a:ext>
            </a:extLst>
          </p:cNvPr>
          <p:cNvGrpSpPr>
            <a:grpSpLocks/>
          </p:cNvGrpSpPr>
          <p:nvPr/>
        </p:nvGrpSpPr>
        <p:grpSpPr bwMode="auto">
          <a:xfrm>
            <a:off x="468313" y="1052513"/>
            <a:ext cx="7862887" cy="5548312"/>
            <a:chOff x="468313" y="1052513"/>
            <a:chExt cx="7862887" cy="5548312"/>
          </a:xfrm>
        </p:grpSpPr>
        <p:graphicFrame>
          <p:nvGraphicFramePr>
            <p:cNvPr id="95256" name="Object 2">
              <a:extLst>
                <a:ext uri="{FF2B5EF4-FFF2-40B4-BE49-F238E27FC236}">
                  <a16:creationId xmlns:a16="http://schemas.microsoft.com/office/drawing/2014/main" id="{C1E43EFE-46CC-624E-5DB2-69E44F4AEAD2}"/>
                </a:ext>
              </a:extLst>
            </p:cNvPr>
            <p:cNvGraphicFramePr>
              <a:graphicFrameLocks noChangeAspect="1"/>
            </p:cNvGraphicFramePr>
            <p:nvPr/>
          </p:nvGraphicFramePr>
          <p:xfrm>
            <a:off x="468313" y="1052513"/>
            <a:ext cx="7862887" cy="5548312"/>
          </p:xfrm>
          <a:graphic>
            <a:graphicData uri="http://schemas.openxmlformats.org/presentationml/2006/ole">
              <mc:AlternateContent xmlns:mc="http://schemas.openxmlformats.org/markup-compatibility/2006">
                <mc:Choice xmlns:v="urn:schemas-microsoft-com:vml" Requires="v">
                  <p:oleObj name="Chart" r:id="rId4" imgW="7099300" imgH="5016500" progId="Excel.Chart.8">
                    <p:embed/>
                  </p:oleObj>
                </mc:Choice>
                <mc:Fallback>
                  <p:oleObj name="Chart" r:id="rId4" imgW="7099300" imgH="5016500" progId="Excel.Char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052513"/>
                          <a:ext cx="7862887" cy="554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257" name="Rettangolo con angoli arrotondati 1">
              <a:extLst>
                <a:ext uri="{FF2B5EF4-FFF2-40B4-BE49-F238E27FC236}">
                  <a16:creationId xmlns:a16="http://schemas.microsoft.com/office/drawing/2014/main" id="{8C8DC0CF-570B-1DB1-02D0-B0FB1222BD9A}"/>
                </a:ext>
              </a:extLst>
            </p:cNvPr>
            <p:cNvSpPr>
              <a:spLocks noChangeArrowheads="1"/>
            </p:cNvSpPr>
            <p:nvPr/>
          </p:nvSpPr>
          <p:spPr bwMode="auto">
            <a:xfrm>
              <a:off x="3290888" y="6092825"/>
              <a:ext cx="2865288" cy="425450"/>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95258" name="Rettangolo con angoli arrotondati 2">
              <a:extLst>
                <a:ext uri="{FF2B5EF4-FFF2-40B4-BE49-F238E27FC236}">
                  <a16:creationId xmlns:a16="http://schemas.microsoft.com/office/drawing/2014/main" id="{3AFDF17C-6DDD-2C91-EAB8-D90B5ECE1DE7}"/>
                </a:ext>
              </a:extLst>
            </p:cNvPr>
            <p:cNvSpPr>
              <a:spLocks noChangeArrowheads="1"/>
            </p:cNvSpPr>
            <p:nvPr/>
          </p:nvSpPr>
          <p:spPr bwMode="auto">
            <a:xfrm>
              <a:off x="611560" y="1912936"/>
              <a:ext cx="323478" cy="3240087"/>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34546"/>
                                        </p:tgtEl>
                                        <p:attrNameLst>
                                          <p:attrName>style.visibility</p:attrName>
                                        </p:attrNameLst>
                                      </p:cBhvr>
                                      <p:to>
                                        <p:strVal val="visible"/>
                                      </p:to>
                                    </p:set>
                                    <p:anim calcmode="lin" valueType="num">
                                      <p:cBhvr additive="base">
                                        <p:cTn id="7" dur="500" fill="hold"/>
                                        <p:tgtEl>
                                          <p:spTgt spid="534546"/>
                                        </p:tgtEl>
                                        <p:attrNameLst>
                                          <p:attrName>ppt_x</p:attrName>
                                        </p:attrNameLst>
                                      </p:cBhvr>
                                      <p:tavLst>
                                        <p:tav tm="0">
                                          <p:val>
                                            <p:strVal val="#ppt_x"/>
                                          </p:val>
                                        </p:tav>
                                        <p:tav tm="100000">
                                          <p:val>
                                            <p:strVal val="#ppt_x"/>
                                          </p:val>
                                        </p:tav>
                                      </p:tavLst>
                                    </p:anim>
                                    <p:anim calcmode="lin" valueType="num">
                                      <p:cBhvr additive="base">
                                        <p:cTn id="8" dur="500" fill="hold"/>
                                        <p:tgtEl>
                                          <p:spTgt spid="53454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34547"/>
                                        </p:tgtEl>
                                        <p:attrNameLst>
                                          <p:attrName>style.visibility</p:attrName>
                                        </p:attrNameLst>
                                      </p:cBhvr>
                                      <p:to>
                                        <p:strVal val="visible"/>
                                      </p:to>
                                    </p:set>
                                    <p:anim calcmode="lin" valueType="num">
                                      <p:cBhvr additive="base">
                                        <p:cTn id="13" dur="500" fill="hold"/>
                                        <p:tgtEl>
                                          <p:spTgt spid="534547"/>
                                        </p:tgtEl>
                                        <p:attrNameLst>
                                          <p:attrName>ppt_x</p:attrName>
                                        </p:attrNameLst>
                                      </p:cBhvr>
                                      <p:tavLst>
                                        <p:tav tm="0">
                                          <p:val>
                                            <p:strVal val="#ppt_x"/>
                                          </p:val>
                                        </p:tav>
                                        <p:tav tm="100000">
                                          <p:val>
                                            <p:strVal val="#ppt_x"/>
                                          </p:val>
                                        </p:tav>
                                      </p:tavLst>
                                    </p:anim>
                                    <p:anim calcmode="lin" valueType="num">
                                      <p:cBhvr additive="base">
                                        <p:cTn id="14" dur="500" fill="hold"/>
                                        <p:tgtEl>
                                          <p:spTgt spid="53454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34548"/>
                                        </p:tgtEl>
                                        <p:attrNameLst>
                                          <p:attrName>style.visibility</p:attrName>
                                        </p:attrNameLst>
                                      </p:cBhvr>
                                      <p:to>
                                        <p:strVal val="visible"/>
                                      </p:to>
                                    </p:set>
                                    <p:anim calcmode="lin" valueType="num">
                                      <p:cBhvr additive="base">
                                        <p:cTn id="19" dur="500" fill="hold"/>
                                        <p:tgtEl>
                                          <p:spTgt spid="534548"/>
                                        </p:tgtEl>
                                        <p:attrNameLst>
                                          <p:attrName>ppt_x</p:attrName>
                                        </p:attrNameLst>
                                      </p:cBhvr>
                                      <p:tavLst>
                                        <p:tav tm="0">
                                          <p:val>
                                            <p:strVal val="#ppt_x"/>
                                          </p:val>
                                        </p:tav>
                                        <p:tav tm="100000">
                                          <p:val>
                                            <p:strVal val="#ppt_x"/>
                                          </p:val>
                                        </p:tav>
                                      </p:tavLst>
                                    </p:anim>
                                    <p:anim calcmode="lin" valueType="num">
                                      <p:cBhvr additive="base">
                                        <p:cTn id="20" dur="500" fill="hold"/>
                                        <p:tgtEl>
                                          <p:spTgt spid="53454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34549"/>
                                        </p:tgtEl>
                                        <p:attrNameLst>
                                          <p:attrName>style.visibility</p:attrName>
                                        </p:attrNameLst>
                                      </p:cBhvr>
                                      <p:to>
                                        <p:strVal val="visible"/>
                                      </p:to>
                                    </p:set>
                                    <p:anim calcmode="lin" valueType="num">
                                      <p:cBhvr additive="base">
                                        <p:cTn id="25" dur="500" fill="hold"/>
                                        <p:tgtEl>
                                          <p:spTgt spid="534549"/>
                                        </p:tgtEl>
                                        <p:attrNameLst>
                                          <p:attrName>ppt_x</p:attrName>
                                        </p:attrNameLst>
                                      </p:cBhvr>
                                      <p:tavLst>
                                        <p:tav tm="0">
                                          <p:val>
                                            <p:strVal val="#ppt_x"/>
                                          </p:val>
                                        </p:tav>
                                        <p:tav tm="100000">
                                          <p:val>
                                            <p:strVal val="#ppt_x"/>
                                          </p:val>
                                        </p:tav>
                                      </p:tavLst>
                                    </p:anim>
                                    <p:anim calcmode="lin" valueType="num">
                                      <p:cBhvr additive="base">
                                        <p:cTn id="26" dur="500" fill="hold"/>
                                        <p:tgtEl>
                                          <p:spTgt spid="53454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34551"/>
                                        </p:tgtEl>
                                        <p:attrNameLst>
                                          <p:attrName>style.visibility</p:attrName>
                                        </p:attrNameLst>
                                      </p:cBhvr>
                                      <p:to>
                                        <p:strVal val="visible"/>
                                      </p:to>
                                    </p:set>
                                    <p:anim calcmode="lin" valueType="num">
                                      <p:cBhvr additive="base">
                                        <p:cTn id="29" dur="500" fill="hold"/>
                                        <p:tgtEl>
                                          <p:spTgt spid="534551"/>
                                        </p:tgtEl>
                                        <p:attrNameLst>
                                          <p:attrName>ppt_x</p:attrName>
                                        </p:attrNameLst>
                                      </p:cBhvr>
                                      <p:tavLst>
                                        <p:tav tm="0">
                                          <p:val>
                                            <p:strVal val="#ppt_x"/>
                                          </p:val>
                                        </p:tav>
                                        <p:tav tm="100000">
                                          <p:val>
                                            <p:strVal val="#ppt_x"/>
                                          </p:val>
                                        </p:tav>
                                      </p:tavLst>
                                    </p:anim>
                                    <p:anim calcmode="lin" valueType="num">
                                      <p:cBhvr additive="base">
                                        <p:cTn id="30" dur="500" fill="hold"/>
                                        <p:tgtEl>
                                          <p:spTgt spid="534551"/>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534555"/>
                                        </p:tgtEl>
                                        <p:attrNameLst>
                                          <p:attrName>style.visibility</p:attrName>
                                        </p:attrNameLst>
                                      </p:cBhvr>
                                      <p:to>
                                        <p:strVal val="visible"/>
                                      </p:to>
                                    </p:set>
                                    <p:anim calcmode="lin" valueType="num">
                                      <p:cBhvr additive="base">
                                        <p:cTn id="35" dur="500" fill="hold"/>
                                        <p:tgtEl>
                                          <p:spTgt spid="534555"/>
                                        </p:tgtEl>
                                        <p:attrNameLst>
                                          <p:attrName>ppt_x</p:attrName>
                                        </p:attrNameLst>
                                      </p:cBhvr>
                                      <p:tavLst>
                                        <p:tav tm="0">
                                          <p:val>
                                            <p:strVal val="#ppt_x"/>
                                          </p:val>
                                        </p:tav>
                                        <p:tav tm="100000">
                                          <p:val>
                                            <p:strVal val="#ppt_x"/>
                                          </p:val>
                                        </p:tav>
                                      </p:tavLst>
                                    </p:anim>
                                    <p:anim calcmode="lin" valueType="num">
                                      <p:cBhvr additive="base">
                                        <p:cTn id="36" dur="500" fill="hold"/>
                                        <p:tgtEl>
                                          <p:spTgt spid="53455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34554"/>
                                        </p:tgtEl>
                                        <p:attrNameLst>
                                          <p:attrName>style.visibility</p:attrName>
                                        </p:attrNameLst>
                                      </p:cBhvr>
                                      <p:to>
                                        <p:strVal val="visible"/>
                                      </p:to>
                                    </p:set>
                                    <p:anim calcmode="lin" valueType="num">
                                      <p:cBhvr additive="base">
                                        <p:cTn id="39" dur="500" fill="hold"/>
                                        <p:tgtEl>
                                          <p:spTgt spid="534554"/>
                                        </p:tgtEl>
                                        <p:attrNameLst>
                                          <p:attrName>ppt_x</p:attrName>
                                        </p:attrNameLst>
                                      </p:cBhvr>
                                      <p:tavLst>
                                        <p:tav tm="0">
                                          <p:val>
                                            <p:strVal val="#ppt_x"/>
                                          </p:val>
                                        </p:tav>
                                        <p:tav tm="100000">
                                          <p:val>
                                            <p:strVal val="#ppt_x"/>
                                          </p:val>
                                        </p:tav>
                                      </p:tavLst>
                                    </p:anim>
                                    <p:anim calcmode="lin" valueType="num">
                                      <p:cBhvr additive="base">
                                        <p:cTn id="40" dur="500" fill="hold"/>
                                        <p:tgtEl>
                                          <p:spTgt spid="53455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34553"/>
                                        </p:tgtEl>
                                        <p:attrNameLst>
                                          <p:attrName>style.visibility</p:attrName>
                                        </p:attrNameLst>
                                      </p:cBhvr>
                                      <p:to>
                                        <p:strVal val="visible"/>
                                      </p:to>
                                    </p:set>
                                    <p:anim calcmode="lin" valueType="num">
                                      <p:cBhvr additive="base">
                                        <p:cTn id="43" dur="500" fill="hold"/>
                                        <p:tgtEl>
                                          <p:spTgt spid="534553"/>
                                        </p:tgtEl>
                                        <p:attrNameLst>
                                          <p:attrName>ppt_x</p:attrName>
                                        </p:attrNameLst>
                                      </p:cBhvr>
                                      <p:tavLst>
                                        <p:tav tm="0">
                                          <p:val>
                                            <p:strVal val="#ppt_x"/>
                                          </p:val>
                                        </p:tav>
                                        <p:tav tm="100000">
                                          <p:val>
                                            <p:strVal val="#ppt_x"/>
                                          </p:val>
                                        </p:tav>
                                      </p:tavLst>
                                    </p:anim>
                                    <p:anim calcmode="lin" valueType="num">
                                      <p:cBhvr additive="base">
                                        <p:cTn id="44" dur="500" fill="hold"/>
                                        <p:tgtEl>
                                          <p:spTgt spid="534553"/>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534558"/>
                                        </p:tgtEl>
                                        <p:attrNameLst>
                                          <p:attrName>style.visibility</p:attrName>
                                        </p:attrNameLst>
                                      </p:cBhvr>
                                      <p:to>
                                        <p:strVal val="visible"/>
                                      </p:to>
                                    </p:set>
                                    <p:anim calcmode="lin" valueType="num">
                                      <p:cBhvr additive="base">
                                        <p:cTn id="49" dur="500" fill="hold"/>
                                        <p:tgtEl>
                                          <p:spTgt spid="534558"/>
                                        </p:tgtEl>
                                        <p:attrNameLst>
                                          <p:attrName>ppt_x</p:attrName>
                                        </p:attrNameLst>
                                      </p:cBhvr>
                                      <p:tavLst>
                                        <p:tav tm="0">
                                          <p:val>
                                            <p:strVal val="#ppt_x"/>
                                          </p:val>
                                        </p:tav>
                                        <p:tav tm="100000">
                                          <p:val>
                                            <p:strVal val="#ppt_x"/>
                                          </p:val>
                                        </p:tav>
                                      </p:tavLst>
                                    </p:anim>
                                    <p:anim calcmode="lin" valueType="num">
                                      <p:cBhvr additive="base">
                                        <p:cTn id="50" dur="500" fill="hold"/>
                                        <p:tgtEl>
                                          <p:spTgt spid="53455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534556"/>
                                        </p:tgtEl>
                                        <p:attrNameLst>
                                          <p:attrName>style.visibility</p:attrName>
                                        </p:attrNameLst>
                                      </p:cBhvr>
                                      <p:to>
                                        <p:strVal val="visible"/>
                                      </p:to>
                                    </p:set>
                                    <p:anim calcmode="lin" valueType="num">
                                      <p:cBhvr additive="base">
                                        <p:cTn id="53" dur="500" fill="hold"/>
                                        <p:tgtEl>
                                          <p:spTgt spid="534556"/>
                                        </p:tgtEl>
                                        <p:attrNameLst>
                                          <p:attrName>ppt_x</p:attrName>
                                        </p:attrNameLst>
                                      </p:cBhvr>
                                      <p:tavLst>
                                        <p:tav tm="0">
                                          <p:val>
                                            <p:strVal val="#ppt_x"/>
                                          </p:val>
                                        </p:tav>
                                        <p:tav tm="100000">
                                          <p:val>
                                            <p:strVal val="#ppt_x"/>
                                          </p:val>
                                        </p:tav>
                                      </p:tavLst>
                                    </p:anim>
                                    <p:anim calcmode="lin" valueType="num">
                                      <p:cBhvr additive="base">
                                        <p:cTn id="54" dur="500" fill="hold"/>
                                        <p:tgtEl>
                                          <p:spTgt spid="534556"/>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534557"/>
                                        </p:tgtEl>
                                        <p:attrNameLst>
                                          <p:attrName>style.visibility</p:attrName>
                                        </p:attrNameLst>
                                      </p:cBhvr>
                                      <p:to>
                                        <p:strVal val="visible"/>
                                      </p:to>
                                    </p:set>
                                    <p:anim calcmode="lin" valueType="num">
                                      <p:cBhvr additive="base">
                                        <p:cTn id="57" dur="500" fill="hold"/>
                                        <p:tgtEl>
                                          <p:spTgt spid="534557"/>
                                        </p:tgtEl>
                                        <p:attrNameLst>
                                          <p:attrName>ppt_x</p:attrName>
                                        </p:attrNameLst>
                                      </p:cBhvr>
                                      <p:tavLst>
                                        <p:tav tm="0">
                                          <p:val>
                                            <p:strVal val="#ppt_x"/>
                                          </p:val>
                                        </p:tav>
                                        <p:tav tm="100000">
                                          <p:val>
                                            <p:strVal val="#ppt_x"/>
                                          </p:val>
                                        </p:tav>
                                      </p:tavLst>
                                    </p:anim>
                                    <p:anim calcmode="lin" valueType="num">
                                      <p:cBhvr additive="base">
                                        <p:cTn id="58" dur="500" fill="hold"/>
                                        <p:tgtEl>
                                          <p:spTgt spid="5345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46" grpId="0" animBg="1"/>
      <p:bldP spid="534547" grpId="0" animBg="1"/>
      <p:bldP spid="534548" grpId="0" animBg="1"/>
      <p:bldP spid="534551" grpId="0"/>
      <p:bldP spid="534555" grpId="0"/>
      <p:bldP spid="53455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a:extLst>
              <a:ext uri="{FF2B5EF4-FFF2-40B4-BE49-F238E27FC236}">
                <a16:creationId xmlns:a16="http://schemas.microsoft.com/office/drawing/2014/main" id="{27BD6949-8D72-8EC7-3160-F70E998C0BCC}"/>
              </a:ext>
            </a:extLst>
          </p:cNvPr>
          <p:cNvSpPr>
            <a:spLocks noGrp="1" noChangeArrowheads="1"/>
          </p:cNvSpPr>
          <p:nvPr>
            <p:ph type="title"/>
          </p:nvPr>
        </p:nvSpPr>
        <p:spPr>
          <a:xfrm>
            <a:off x="468313" y="0"/>
            <a:ext cx="7772400" cy="1143000"/>
          </a:xfrm>
        </p:spPr>
        <p:txBody>
          <a:bodyPr lIns="90488" tIns="44450" rIns="90488" bIns="44450"/>
          <a:lstStyle/>
          <a:p>
            <a:r>
              <a:rPr lang="en-US" altLang="it-IT" b="1" dirty="0">
                <a:solidFill>
                  <a:srgbClr val="0070C0"/>
                </a:solidFill>
                <a:latin typeface="Arial" panose="020B0604020202020204" pitchFamily="34" charset="0"/>
                <a:cs typeface="Arial" panose="020B0604020202020204" pitchFamily="34" charset="0"/>
              </a:rPr>
              <a:t>  </a:t>
            </a:r>
            <a:r>
              <a:rPr lang="en-US" altLang="it-IT" sz="3600" b="1" dirty="0">
                <a:solidFill>
                  <a:srgbClr val="0070C0"/>
                </a:solidFill>
                <a:latin typeface="Calibri" panose="020F0502020204030204" pitchFamily="34" charset="0"/>
                <a:cs typeface="Calibri" panose="020F0502020204030204" pitchFamily="34" charset="0"/>
              </a:rPr>
              <a:t>OLS: graphical intuition</a:t>
            </a:r>
          </a:p>
        </p:txBody>
      </p:sp>
      <p:pic>
        <p:nvPicPr>
          <p:cNvPr id="97282" name="Picture 7" descr="Fitting the Multiple Linear Regression Model | Introduction to Statistics |  JMP">
            <a:extLst>
              <a:ext uri="{FF2B5EF4-FFF2-40B4-BE49-F238E27FC236}">
                <a16:creationId xmlns:a16="http://schemas.microsoft.com/office/drawing/2014/main" id="{F4ED319F-CED2-8710-897F-F1E4919A8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1052513"/>
            <a:ext cx="8807450" cy="493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5AC675BE-008C-CB3C-1CB0-AF8DF7A4EF5A}"/>
              </a:ext>
            </a:extLst>
          </p:cNvPr>
          <p:cNvSpPr>
            <a:spLocks noGrp="1" noChangeArrowheads="1"/>
          </p:cNvSpPr>
          <p:nvPr>
            <p:ph type="title"/>
          </p:nvPr>
        </p:nvSpPr>
        <p:spPr>
          <a:xfrm>
            <a:off x="685800" y="457200"/>
            <a:ext cx="8134672" cy="1295400"/>
          </a:xfrm>
        </p:spPr>
        <p:txBody>
          <a:bodyPr/>
          <a:lstStyle/>
          <a:p>
            <a:pPr eaLnBrk="1" hangingPunct="1">
              <a:lnSpc>
                <a:spcPct val="50000"/>
              </a:lnSpc>
            </a:pPr>
            <a:r>
              <a:rPr lang="en-CA" altLang="it-IT" sz="3600" b="1" dirty="0">
                <a:solidFill>
                  <a:srgbClr val="0070C0"/>
                </a:solidFill>
                <a:latin typeface="Calibri" panose="020F0502020204030204" pitchFamily="34" charset="0"/>
                <a:cs typeface="Calibri" panose="020F0502020204030204" pitchFamily="34" charset="0"/>
              </a:rPr>
              <a:t>from population to sample regression line</a:t>
            </a:r>
          </a:p>
        </p:txBody>
      </p:sp>
      <mc:AlternateContent xmlns:mc="http://schemas.openxmlformats.org/markup-compatibility/2006">
        <mc:Choice xmlns:a14="http://schemas.microsoft.com/office/drawing/2010/main" Requires="a14">
          <p:sp>
            <p:nvSpPr>
              <p:cNvPr id="101378" name="Rectangle 3">
                <a:extLst>
                  <a:ext uri="{FF2B5EF4-FFF2-40B4-BE49-F238E27FC236}">
                    <a16:creationId xmlns:a16="http://schemas.microsoft.com/office/drawing/2014/main" id="{8917CB9B-A7BB-AEB7-1726-7710E12E1CAF}"/>
                  </a:ext>
                </a:extLst>
              </p:cNvPr>
              <p:cNvSpPr>
                <a:spLocks noGrp="1" noChangeArrowheads="1"/>
              </p:cNvSpPr>
              <p:nvPr>
                <p:ph type="body" idx="1"/>
              </p:nvPr>
            </p:nvSpPr>
            <p:spPr>
              <a:xfrm>
                <a:off x="685800" y="1600200"/>
                <a:ext cx="7772400" cy="3505201"/>
              </a:xfrm>
            </p:spPr>
            <p:txBody>
              <a:bodyPr/>
              <a:lstStyle/>
              <a:p>
                <a:pPr algn="just" eaLnBrk="1" hangingPunct="1"/>
                <a:r>
                  <a:rPr lang="en-CA" altLang="it-IT" sz="2400" dirty="0">
                    <a:latin typeface="Calibri" panose="020F0502020204030204" pitchFamily="34" charset="0"/>
                    <a:cs typeface="Calibri" panose="020F0502020204030204" pitchFamily="34" charset="0"/>
                  </a:rPr>
                  <a:t>The error term used in the true population regression line, becomes the residual in the sample regression line</a:t>
                </a:r>
              </a:p>
              <a:p>
                <a:pPr algn="just" eaLnBrk="1" hangingPunct="1"/>
                <a:r>
                  <a:rPr lang="en-CA" altLang="it-IT" sz="2400" dirty="0">
                    <a:latin typeface="Calibri" panose="020F0502020204030204" pitchFamily="34" charset="0"/>
                    <a:cs typeface="Calibri" panose="020F0502020204030204" pitchFamily="34" charset="0"/>
                  </a:rPr>
                  <a:t>The coefficients </a:t>
                </a:r>
                <a14:m>
                  <m:oMath xmlns:m="http://schemas.openxmlformats.org/officeDocument/2006/math">
                    <m:acc>
                      <m:accPr>
                        <m:chr m:val="̂"/>
                        <m:ctrlPr>
                          <a:rPr lang="en-CA" altLang="it-IT" sz="2400" i="1" smtClean="0">
                            <a:latin typeface="Cambria Math" panose="02040503050406030204" pitchFamily="18" charset="0"/>
                            <a:cs typeface="Calibri" panose="020F0502020204030204" pitchFamily="34" charset="0"/>
                          </a:rPr>
                        </m:ctrlPr>
                      </m:accPr>
                      <m:e>
                        <m:sSub>
                          <m:sSubPr>
                            <m:ctrlPr>
                              <a:rPr lang="en-CA" altLang="it-IT" sz="2400" i="1" smtClean="0">
                                <a:latin typeface="Cambria Math" panose="02040503050406030204" pitchFamily="18" charset="0"/>
                                <a:cs typeface="Calibri" panose="020F0502020204030204" pitchFamily="34" charset="0"/>
                              </a:rPr>
                            </m:ctrlPr>
                          </m:sSubPr>
                          <m:e>
                            <m:r>
                              <a:rPr lang="en-CA" altLang="it-IT" sz="2400" i="1" smtClean="0">
                                <a:latin typeface="Cambria Math" panose="02040503050406030204" pitchFamily="18" charset="0"/>
                                <a:ea typeface="Cambria Math" panose="02040503050406030204" pitchFamily="18" charset="0"/>
                                <a:cs typeface="Calibri" panose="020F0502020204030204" pitchFamily="34" charset="0"/>
                              </a:rPr>
                              <m:t>𝛽</m:t>
                            </m:r>
                          </m:e>
                          <m:sub>
                            <m:r>
                              <a:rPr lang="it-IT" altLang="it-IT" sz="2400" b="0" i="1" smtClean="0">
                                <a:latin typeface="Cambria Math" panose="02040503050406030204" pitchFamily="18" charset="0"/>
                                <a:cs typeface="Calibri" panose="020F0502020204030204" pitchFamily="34" charset="0"/>
                              </a:rPr>
                              <m:t>0</m:t>
                            </m:r>
                          </m:sub>
                        </m:sSub>
                      </m:e>
                    </m:acc>
                  </m:oMath>
                </a14:m>
                <a:r>
                  <a:rPr lang="en-CA" altLang="it-IT" sz="2400" dirty="0">
                    <a:latin typeface="Calibri" panose="020F0502020204030204" pitchFamily="34" charset="0"/>
                    <a:cs typeface="Calibri" panose="020F0502020204030204" pitchFamily="34" charset="0"/>
                  </a:rPr>
                  <a:t>and </a:t>
                </a:r>
                <a14:m>
                  <m:oMath xmlns:m="http://schemas.openxmlformats.org/officeDocument/2006/math">
                    <m:acc>
                      <m:accPr>
                        <m:chr m:val="̂"/>
                        <m:ctrlPr>
                          <a:rPr lang="en-CA" altLang="it-IT" sz="2400" i="1" smtClean="0">
                            <a:latin typeface="Cambria Math" panose="02040503050406030204" pitchFamily="18" charset="0"/>
                            <a:cs typeface="Calibri" panose="020F0502020204030204" pitchFamily="34" charset="0"/>
                          </a:rPr>
                        </m:ctrlPr>
                      </m:accPr>
                      <m:e>
                        <m:sSub>
                          <m:sSubPr>
                            <m:ctrlPr>
                              <a:rPr lang="en-CA" altLang="it-IT" sz="2400" i="1" smtClean="0">
                                <a:latin typeface="Cambria Math" panose="02040503050406030204" pitchFamily="18" charset="0"/>
                                <a:cs typeface="Calibri" panose="020F0502020204030204" pitchFamily="34" charset="0"/>
                              </a:rPr>
                            </m:ctrlPr>
                          </m:sSubPr>
                          <m:e>
                            <m:r>
                              <a:rPr lang="en-CA" altLang="it-IT" sz="2400" i="1" smtClean="0">
                                <a:latin typeface="Cambria Math" panose="02040503050406030204" pitchFamily="18" charset="0"/>
                                <a:ea typeface="Cambria Math" panose="02040503050406030204" pitchFamily="18" charset="0"/>
                                <a:cs typeface="Calibri" panose="020F0502020204030204" pitchFamily="34" charset="0"/>
                              </a:rPr>
                              <m:t>𝛽</m:t>
                            </m:r>
                          </m:e>
                          <m:sub>
                            <m:r>
                              <a:rPr lang="it-IT" altLang="it-IT" sz="2400" b="0" i="1" smtClean="0">
                                <a:latin typeface="Cambria Math" panose="02040503050406030204" pitchFamily="18" charset="0"/>
                                <a:cs typeface="Calibri" panose="020F0502020204030204" pitchFamily="34" charset="0"/>
                              </a:rPr>
                              <m:t>1</m:t>
                            </m:r>
                          </m:sub>
                        </m:sSub>
                      </m:e>
                    </m:acc>
                  </m:oMath>
                </a14:m>
                <a:r>
                  <a:rPr lang="en-CA" altLang="it-IT" sz="2400" dirty="0">
                    <a:latin typeface="Calibri" panose="020F0502020204030204" pitchFamily="34" charset="0"/>
                    <a:cs typeface="Calibri" panose="020F0502020204030204" pitchFamily="34" charset="0"/>
                  </a:rPr>
                  <a:t>, are estimators of β</a:t>
                </a:r>
                <a:r>
                  <a:rPr lang="en-CA" altLang="it-IT" sz="2400" baseline="-25000" dirty="0">
                    <a:latin typeface="Calibri" panose="020F0502020204030204" pitchFamily="34" charset="0"/>
                    <a:cs typeface="Calibri" panose="020F0502020204030204" pitchFamily="34" charset="0"/>
                  </a:rPr>
                  <a:t>0</a:t>
                </a:r>
                <a:r>
                  <a:rPr lang="en-CA" altLang="it-IT" sz="2400" dirty="0">
                    <a:latin typeface="Calibri" panose="020F0502020204030204" pitchFamily="34" charset="0"/>
                    <a:cs typeface="Calibri" panose="020F0502020204030204" pitchFamily="34" charset="0"/>
                  </a:rPr>
                  <a:t> and β</a:t>
                </a:r>
                <a:r>
                  <a:rPr lang="en-CA" altLang="it-IT" sz="2400" baseline="-25000" dirty="0">
                    <a:latin typeface="Calibri" panose="020F0502020204030204" pitchFamily="34" charset="0"/>
                    <a:cs typeface="Calibri" panose="020F0502020204030204" pitchFamily="34" charset="0"/>
                  </a:rPr>
                  <a:t>1</a:t>
                </a:r>
                <a:r>
                  <a:rPr lang="en-CA" altLang="it-IT" sz="2400" dirty="0">
                    <a:latin typeface="Calibri" panose="020F0502020204030204" pitchFamily="34" charset="0"/>
                    <a:cs typeface="Calibri" panose="020F0502020204030204" pitchFamily="34" charset="0"/>
                  </a:rPr>
                  <a:t> </a:t>
                </a:r>
              </a:p>
              <a:p>
                <a:pPr algn="just" eaLnBrk="1" hangingPunct="1"/>
                <a:r>
                  <a:rPr lang="en-CA" altLang="it-IT" sz="2400" dirty="0">
                    <a:latin typeface="Calibri" panose="020F0502020204030204" pitchFamily="34" charset="0"/>
                    <a:cs typeface="Calibri" panose="020F0502020204030204" pitchFamily="34" charset="0"/>
                  </a:rPr>
                  <a:t>Compliance with assumptions, allows us to say that the OLS estimator b, is the best correct and linear estimator of β.</a:t>
                </a:r>
              </a:p>
              <a:p>
                <a:pPr algn="just" eaLnBrk="1" hangingPunct="1"/>
                <a:r>
                  <a:rPr lang="en-CA" altLang="it-IT" sz="2400" dirty="0">
                    <a:latin typeface="Calibri" panose="020F0502020204030204" pitchFamily="34" charset="0"/>
                    <a:cs typeface="Calibri" panose="020F0502020204030204" pitchFamily="34" charset="0"/>
                  </a:rPr>
                  <a:t>We thus say that </a:t>
                </a:r>
                <a14:m>
                  <m:oMath xmlns:m="http://schemas.openxmlformats.org/officeDocument/2006/math">
                    <m:acc>
                      <m:accPr>
                        <m:chr m:val="̂"/>
                        <m:ctrlPr>
                          <a:rPr lang="en-CA" altLang="it-IT" sz="2400" i="1" smtClean="0">
                            <a:latin typeface="Cambria Math" panose="02040503050406030204" pitchFamily="18" charset="0"/>
                            <a:cs typeface="Calibri" panose="020F0502020204030204" pitchFamily="34" charset="0"/>
                          </a:rPr>
                        </m:ctrlPr>
                      </m:accPr>
                      <m:e>
                        <m:r>
                          <a:rPr lang="en-CA" altLang="it-IT" sz="2400" i="1" smtClean="0">
                            <a:latin typeface="Cambria Math" panose="02040503050406030204" pitchFamily="18" charset="0"/>
                            <a:ea typeface="Cambria Math" panose="02040503050406030204" pitchFamily="18" charset="0"/>
                            <a:cs typeface="Calibri" panose="020F0502020204030204" pitchFamily="34" charset="0"/>
                          </a:rPr>
                          <m:t>𝛽</m:t>
                        </m:r>
                        <m:r>
                          <a:rPr lang="it-IT" altLang="it-IT" sz="2400" b="0" i="1" smtClean="0">
                            <a:latin typeface="Cambria Math" panose="02040503050406030204" pitchFamily="18" charset="0"/>
                            <a:ea typeface="Cambria Math" panose="02040503050406030204" pitchFamily="18" charset="0"/>
                            <a:cs typeface="Calibri" panose="020F0502020204030204" pitchFamily="34" charset="0"/>
                          </a:rPr>
                          <m:t> </m:t>
                        </m:r>
                      </m:e>
                    </m:acc>
                  </m:oMath>
                </a14:m>
                <a:r>
                  <a:rPr lang="en-CA" altLang="it-IT" sz="2400" dirty="0">
                    <a:latin typeface="Calibri" panose="020F0502020204030204" pitchFamily="34" charset="0"/>
                    <a:cs typeface="Calibri" panose="020F0502020204030204" pitchFamily="34" charset="0"/>
                  </a:rPr>
                  <a:t>is the BLUE (Best Linear Unbiased Estimator) estimator.</a:t>
                </a:r>
              </a:p>
              <a:p>
                <a:pPr marL="0" indent="0" algn="just" eaLnBrk="1" hangingPunct="1">
                  <a:buNone/>
                </a:pPr>
                <a:endParaRPr lang="en-CA" altLang="it-IT" sz="2400" dirty="0">
                  <a:latin typeface="Calibri" panose="020F0502020204030204" pitchFamily="34" charset="0"/>
                  <a:cs typeface="Calibri" panose="020F0502020204030204" pitchFamily="34" charset="0"/>
                </a:endParaRPr>
              </a:p>
            </p:txBody>
          </p:sp>
        </mc:Choice>
        <mc:Fallback>
          <p:sp>
            <p:nvSpPr>
              <p:cNvPr id="101378" name="Rectangle 3">
                <a:extLst>
                  <a:ext uri="{FF2B5EF4-FFF2-40B4-BE49-F238E27FC236}">
                    <a16:creationId xmlns:a16="http://schemas.microsoft.com/office/drawing/2014/main" id="{8917CB9B-A7BB-AEB7-1726-7710E12E1CAF}"/>
                  </a:ext>
                </a:extLst>
              </p:cNvPr>
              <p:cNvSpPr>
                <a:spLocks noGrp="1" noRot="1" noChangeAspect="1" noMove="1" noResize="1" noEditPoints="1" noAdjustHandles="1" noChangeArrowheads="1" noChangeShapeType="1" noTextEdit="1"/>
              </p:cNvSpPr>
              <p:nvPr>
                <p:ph type="body" idx="1"/>
              </p:nvPr>
            </p:nvSpPr>
            <p:spPr>
              <a:xfrm>
                <a:off x="685800" y="1600200"/>
                <a:ext cx="7772400" cy="3505201"/>
              </a:xfrm>
              <a:blipFill>
                <a:blip r:embed="rId2"/>
                <a:stretch>
                  <a:fillRect l="-1305" t="-2166" r="-1142"/>
                </a:stretch>
              </a:blipFill>
            </p:spPr>
            <p:txBody>
              <a:bodyPr/>
              <a:lstStyle/>
              <a:p>
                <a:r>
                  <a:rPr lang="it-IT">
                    <a:noFill/>
                  </a:rPr>
                  <a:t> </a:t>
                </a:r>
              </a:p>
            </p:txBody>
          </p:sp>
        </mc:Fallback>
      </mc:AlternateContent>
    </p:spTree>
    <p:extLst>
      <p:ext uri="{BB962C8B-B14F-4D97-AF65-F5344CB8AC3E}">
        <p14:creationId xmlns:p14="http://schemas.microsoft.com/office/powerpoint/2010/main" val="81639747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5D3DC363-C9A1-710C-26AA-0C6350E92B7C}"/>
              </a:ext>
            </a:extLst>
          </p:cNvPr>
          <p:cNvSpPr txBox="1">
            <a:spLocks noChangeArrowheads="1"/>
          </p:cNvSpPr>
          <p:nvPr/>
        </p:nvSpPr>
        <p:spPr bwMode="auto">
          <a:xfrm>
            <a:off x="250825" y="24209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3600">
                <a:solidFill>
                  <a:schemeClr val="tx2"/>
                </a:solidFill>
                <a:latin typeface="Calibri" panose="020F0502020204030204" pitchFamily="34" charset="0"/>
                <a:cs typeface="Calibri" panose="020F0502020204030204" pitchFamily="34" charset="0"/>
              </a:rPr>
              <a:t>1) Motivation and intuition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074C13E-D21E-93F1-C4D0-86E2D76A1975}"/>
              </a:ext>
            </a:extLst>
          </p:cNvPr>
          <p:cNvSpPr>
            <a:spLocks noGrp="1" noChangeArrowheads="1"/>
          </p:cNvSpPr>
          <p:nvPr>
            <p:ph type="title"/>
          </p:nvPr>
        </p:nvSpPr>
        <p:spPr>
          <a:xfrm>
            <a:off x="685800" y="33338"/>
            <a:ext cx="7772400" cy="1143000"/>
          </a:xfrm>
        </p:spPr>
        <p:txBody>
          <a:bodyPr>
            <a:normAutofit fontScale="90000"/>
          </a:bodyPr>
          <a:lstStyle/>
          <a:p>
            <a:pPr fontAlgn="auto">
              <a:spcAft>
                <a:spcPts val="0"/>
              </a:spcAft>
              <a:defRPr/>
            </a:pPr>
            <a:r>
              <a:rPr lang="en-US" sz="4000" b="1" dirty="0">
                <a:solidFill>
                  <a:srgbClr val="0070C0"/>
                </a:solidFill>
                <a:latin typeface="Calibri" panose="020F0502020204030204" pitchFamily="34" charset="0"/>
                <a:cs typeface="Calibri" panose="020F0502020204030204" pitchFamily="34" charset="0"/>
              </a:rPr>
              <a:t>Best Linear Unbiased Estimate (BLUE)</a:t>
            </a:r>
          </a:p>
        </p:txBody>
      </p:sp>
      <p:sp>
        <p:nvSpPr>
          <p:cNvPr id="90114" name="Rectangle 3">
            <a:extLst>
              <a:ext uri="{FF2B5EF4-FFF2-40B4-BE49-F238E27FC236}">
                <a16:creationId xmlns:a16="http://schemas.microsoft.com/office/drawing/2014/main" id="{C3126705-75CA-75BB-4CBA-1A105C84AAAF}"/>
              </a:ext>
            </a:extLst>
          </p:cNvPr>
          <p:cNvSpPr>
            <a:spLocks noGrp="1" noChangeArrowheads="1"/>
          </p:cNvSpPr>
          <p:nvPr>
            <p:ph idx="1"/>
          </p:nvPr>
        </p:nvSpPr>
        <p:spPr>
          <a:xfrm>
            <a:off x="468313" y="1484313"/>
            <a:ext cx="8280400" cy="4114800"/>
          </a:xfrm>
        </p:spPr>
        <p:txBody>
          <a:bodyPr/>
          <a:lstStyle/>
          <a:p>
            <a:pPr marL="0" indent="0">
              <a:lnSpc>
                <a:spcPct val="80000"/>
              </a:lnSpc>
              <a:buFontTx/>
              <a:buNone/>
              <a:defRPr/>
            </a:pPr>
            <a:r>
              <a:rPr lang="en-US" altLang="it-IT" sz="2000" dirty="0">
                <a:latin typeface="Calibri" panose="020F0502020204030204" pitchFamily="34" charset="0"/>
                <a:cs typeface="Calibri" panose="020F0502020204030204" pitchFamily="34" charset="0"/>
              </a:rPr>
              <a:t>If the following assumptions are met:</a:t>
            </a:r>
          </a:p>
          <a:p>
            <a:pPr marL="0" indent="0">
              <a:lnSpc>
                <a:spcPct val="80000"/>
              </a:lnSpc>
              <a:buFontTx/>
              <a:buNone/>
              <a:defRPr/>
            </a:pPr>
            <a:endParaRPr lang="en-US" altLang="it-IT" sz="2000" dirty="0">
              <a:latin typeface="Calibri" panose="020F0502020204030204" pitchFamily="34" charset="0"/>
              <a:cs typeface="Calibri" panose="020F0502020204030204" pitchFamily="34" charset="0"/>
            </a:endParaRPr>
          </a:p>
          <a:p>
            <a:pPr marL="1168400" lvl="1" indent="-711200">
              <a:lnSpc>
                <a:spcPct val="80000"/>
              </a:lnSpc>
              <a:defRPr/>
            </a:pPr>
            <a:r>
              <a:rPr lang="en-US" altLang="it-IT" sz="2000" dirty="0">
                <a:latin typeface="Calibri" panose="020F0502020204030204" pitchFamily="34" charset="0"/>
                <a:cs typeface="Calibri" panose="020F0502020204030204" pitchFamily="34" charset="0"/>
              </a:rPr>
              <a:t>The Model is</a:t>
            </a:r>
          </a:p>
          <a:p>
            <a:pPr marL="1524000" lvl="2" indent="-609600">
              <a:lnSpc>
                <a:spcPct val="80000"/>
              </a:lnSpc>
              <a:defRPr/>
            </a:pPr>
            <a:r>
              <a:rPr lang="en-US" altLang="it-IT" sz="2000" dirty="0">
                <a:latin typeface="Calibri" panose="020F0502020204030204" pitchFamily="34" charset="0"/>
                <a:cs typeface="Calibri" panose="020F0502020204030204" pitchFamily="34" charset="0"/>
              </a:rPr>
              <a:t>Linear</a:t>
            </a:r>
          </a:p>
          <a:p>
            <a:pPr marL="1524000" lvl="2" indent="-609600">
              <a:lnSpc>
                <a:spcPct val="80000"/>
              </a:lnSpc>
              <a:defRPr/>
            </a:pPr>
            <a:r>
              <a:rPr lang="en-US" altLang="it-IT" sz="2000" dirty="0">
                <a:latin typeface="Calibri" panose="020F0502020204030204" pitchFamily="34" charset="0"/>
                <a:cs typeface="Calibri" panose="020F0502020204030204" pitchFamily="34" charset="0"/>
              </a:rPr>
              <a:t>Additive</a:t>
            </a:r>
          </a:p>
          <a:p>
            <a:pPr marL="914400" lvl="2" indent="0">
              <a:lnSpc>
                <a:spcPct val="80000"/>
              </a:lnSpc>
              <a:buFontTx/>
              <a:buNone/>
              <a:defRPr/>
            </a:pPr>
            <a:endParaRPr lang="en-US" altLang="it-IT" sz="2000" dirty="0">
              <a:latin typeface="Calibri" panose="020F0502020204030204" pitchFamily="34" charset="0"/>
              <a:cs typeface="Calibri" panose="020F0502020204030204" pitchFamily="34" charset="0"/>
            </a:endParaRPr>
          </a:p>
          <a:p>
            <a:pPr marL="1168400" lvl="1" indent="-711200">
              <a:lnSpc>
                <a:spcPct val="80000"/>
              </a:lnSpc>
              <a:defRPr/>
            </a:pPr>
            <a:r>
              <a:rPr lang="en-US" altLang="it-IT" sz="2000" dirty="0">
                <a:latin typeface="Calibri" panose="020F0502020204030204" pitchFamily="34" charset="0"/>
                <a:cs typeface="Calibri" panose="020F0502020204030204" pitchFamily="34" charset="0"/>
              </a:rPr>
              <a:t>The regression error term is</a:t>
            </a:r>
          </a:p>
          <a:p>
            <a:pPr marL="1524000" lvl="2" indent="-609600">
              <a:lnSpc>
                <a:spcPct val="80000"/>
              </a:lnSpc>
              <a:defRPr/>
            </a:pPr>
            <a:r>
              <a:rPr lang="en-US" altLang="it-IT" sz="2000" dirty="0">
                <a:latin typeface="Calibri" panose="020F0502020204030204" pitchFamily="34" charset="0"/>
                <a:cs typeface="Calibri" panose="020F0502020204030204" pitchFamily="34" charset="0"/>
              </a:rPr>
              <a:t>normally distributed </a:t>
            </a:r>
          </a:p>
          <a:p>
            <a:pPr marL="1524000" lvl="2" indent="-609600">
              <a:lnSpc>
                <a:spcPct val="80000"/>
              </a:lnSpc>
              <a:defRPr/>
            </a:pPr>
            <a:r>
              <a:rPr lang="en-US" altLang="it-IT" sz="2000" dirty="0">
                <a:latin typeface="Calibri" panose="020F0502020204030204" pitchFamily="34" charset="0"/>
                <a:cs typeface="Calibri" panose="020F0502020204030204" pitchFamily="34" charset="0"/>
              </a:rPr>
              <a:t>has an expected value of 0</a:t>
            </a:r>
          </a:p>
          <a:p>
            <a:pPr marL="1524000" lvl="2" indent="-609600">
              <a:lnSpc>
                <a:spcPct val="80000"/>
              </a:lnSpc>
              <a:defRPr/>
            </a:pPr>
            <a:r>
              <a:rPr lang="en-US" altLang="it-IT" sz="2000" dirty="0">
                <a:latin typeface="Calibri" panose="020F0502020204030204" pitchFamily="34" charset="0"/>
                <a:cs typeface="Calibri" panose="020F0502020204030204" pitchFamily="34" charset="0"/>
              </a:rPr>
              <a:t>errors are independent</a:t>
            </a:r>
          </a:p>
          <a:p>
            <a:pPr marL="1524000" lvl="2" indent="-609600">
              <a:lnSpc>
                <a:spcPct val="80000"/>
              </a:lnSpc>
              <a:defRPr/>
            </a:pPr>
            <a:r>
              <a:rPr lang="en-US" altLang="it-IT" sz="2000" dirty="0">
                <a:latin typeface="Calibri" panose="020F0502020204030204" pitchFamily="34" charset="0"/>
                <a:cs typeface="Calibri" panose="020F0502020204030204" pitchFamily="34" charset="0"/>
              </a:rPr>
              <a:t>homoscedasticity</a:t>
            </a:r>
          </a:p>
          <a:p>
            <a:pPr marL="812800" indent="-812800">
              <a:lnSpc>
                <a:spcPct val="80000"/>
              </a:lnSpc>
              <a:defRPr/>
            </a:pPr>
            <a:endParaRPr lang="en-US" altLang="it-IT" sz="2000" dirty="0">
              <a:latin typeface="Calibri" panose="020F0502020204030204" pitchFamily="34" charset="0"/>
              <a:cs typeface="Calibri" panose="020F0502020204030204" pitchFamily="34" charset="0"/>
            </a:endParaRPr>
          </a:p>
          <a:p>
            <a:pPr marL="0" indent="0">
              <a:lnSpc>
                <a:spcPct val="80000"/>
              </a:lnSpc>
              <a:buFontTx/>
              <a:buNone/>
              <a:defRPr/>
            </a:pPr>
            <a:r>
              <a:rPr lang="en-US" altLang="it-IT" sz="2000" dirty="0">
                <a:latin typeface="Calibri" panose="020F0502020204030204" pitchFamily="34" charset="0"/>
                <a:cs typeface="Calibri" panose="020F0502020204030204" pitchFamily="34" charset="0"/>
              </a:rPr>
              <a:t>Characteristics of OLS if sample is probability sample</a:t>
            </a:r>
          </a:p>
          <a:p>
            <a:pPr marL="1168400" lvl="1" indent="-711200">
              <a:lnSpc>
                <a:spcPct val="80000"/>
              </a:lnSpc>
              <a:defRPr/>
            </a:pPr>
            <a:r>
              <a:rPr lang="en-US" altLang="it-IT" sz="2000" dirty="0">
                <a:latin typeface="Calibri" panose="020F0502020204030204" pitchFamily="34" charset="0"/>
                <a:cs typeface="Calibri" panose="020F0502020204030204" pitchFamily="34" charset="0"/>
              </a:rPr>
              <a:t>Unbiased</a:t>
            </a:r>
          </a:p>
          <a:p>
            <a:pPr marL="1168400" lvl="1" indent="-711200">
              <a:lnSpc>
                <a:spcPct val="80000"/>
              </a:lnSpc>
              <a:defRPr/>
            </a:pPr>
            <a:r>
              <a:rPr lang="en-US" altLang="it-IT" sz="2000" dirty="0">
                <a:latin typeface="Calibri" panose="020F0502020204030204" pitchFamily="34" charset="0"/>
                <a:cs typeface="Calibri" panose="020F0502020204030204" pitchFamily="34" charset="0"/>
              </a:rPr>
              <a:t>Efficient </a:t>
            </a:r>
          </a:p>
          <a:p>
            <a:pPr marL="1168400" lvl="1" indent="-711200">
              <a:lnSpc>
                <a:spcPct val="80000"/>
              </a:lnSpc>
              <a:defRPr/>
            </a:pPr>
            <a:r>
              <a:rPr lang="en-US" altLang="it-IT" sz="2000" dirty="0">
                <a:latin typeface="Calibri" panose="020F0502020204030204" pitchFamily="34" charset="0"/>
                <a:cs typeface="Calibri" panose="020F0502020204030204" pitchFamily="34" charset="0"/>
              </a:rPr>
              <a:t>Consistent</a:t>
            </a:r>
          </a:p>
          <a:p>
            <a:pPr marL="812800" indent="-812800">
              <a:lnSpc>
                <a:spcPct val="80000"/>
              </a:lnSpc>
              <a:defRPr/>
            </a:pPr>
            <a:r>
              <a:rPr lang="it-IT" altLang="it-IT" sz="2000" dirty="0"/>
              <a:t>BLUE </a:t>
            </a:r>
            <a:r>
              <a:rPr lang="it-IT" altLang="it-IT" sz="2000" i="1" dirty="0"/>
              <a:t>(Best Linear </a:t>
            </a:r>
            <a:r>
              <a:rPr lang="it-IT" altLang="it-IT" sz="2000" i="1" dirty="0" err="1"/>
              <a:t>Unbiased</a:t>
            </a:r>
            <a:r>
              <a:rPr lang="it-IT" altLang="it-IT" sz="2000" i="1" dirty="0"/>
              <a:t> Estimator)</a:t>
            </a:r>
            <a:endParaRPr lang="en-US" altLang="it-IT" sz="2000" dirty="0">
              <a:latin typeface="Calibri" panose="020F0502020204030204" pitchFamily="34" charset="0"/>
              <a:cs typeface="Calibri" panose="020F050202020403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F7CE504A-6E0C-23B0-6B3F-583F706406F8}"/>
              </a:ext>
            </a:extLst>
          </p:cNvPr>
          <p:cNvSpPr>
            <a:spLocks noGrp="1" noChangeArrowheads="1"/>
          </p:cNvSpPr>
          <p:nvPr>
            <p:ph type="title"/>
          </p:nvPr>
        </p:nvSpPr>
        <p:spPr/>
        <p:txBody>
          <a:bodyPr/>
          <a:lstStyle/>
          <a:p>
            <a:r>
              <a:rPr lang="en-US" altLang="it-IT" sz="3600" b="1">
                <a:solidFill>
                  <a:srgbClr val="0070C0"/>
                </a:solidFill>
                <a:latin typeface="Calibri" panose="020F0502020204030204" pitchFamily="34" charset="0"/>
                <a:cs typeface="Calibri" panose="020F0502020204030204" pitchFamily="34" charset="0"/>
              </a:rPr>
              <a:t>The Three Desirable Characteristics</a:t>
            </a:r>
          </a:p>
        </p:txBody>
      </p:sp>
      <p:sp>
        <p:nvSpPr>
          <p:cNvPr id="101378" name="Rectangle 3">
            <a:extLst>
              <a:ext uri="{FF2B5EF4-FFF2-40B4-BE49-F238E27FC236}">
                <a16:creationId xmlns:a16="http://schemas.microsoft.com/office/drawing/2014/main" id="{61862AD6-5EBE-134F-A7E0-F55D0F288369}"/>
              </a:ext>
            </a:extLst>
          </p:cNvPr>
          <p:cNvSpPr>
            <a:spLocks noGrp="1" noRot="1" noChangeAspect="1" noMove="1" noResize="1" noEditPoints="1" noAdjustHandles="1" noChangeArrowheads="1" noChangeShapeType="1" noTextEdit="1"/>
          </p:cNvSpPr>
          <p:nvPr>
            <p:ph idx="1"/>
          </p:nvPr>
        </p:nvSpPr>
        <p:spPr>
          <a:blipFill>
            <a:blip r:embed="rId2"/>
            <a:stretch>
              <a:fillRect l="-816" t="-923"/>
            </a:stretch>
          </a:blipFill>
        </p:spPr>
        <p:txBody>
          <a:bodyPr/>
          <a:lstStyle/>
          <a:p>
            <a:pPr>
              <a:defRPr/>
            </a:pPr>
            <a:r>
              <a:rPr lang="it-IT" dirty="0">
                <a:noFill/>
              </a:rPr>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a:extLst>
              <a:ext uri="{FF2B5EF4-FFF2-40B4-BE49-F238E27FC236}">
                <a16:creationId xmlns:a16="http://schemas.microsoft.com/office/drawing/2014/main" id="{92B2390C-E367-8EA3-6801-CB31F1AAE598}"/>
              </a:ext>
            </a:extLst>
          </p:cNvPr>
          <p:cNvSpPr>
            <a:spLocks noGrp="1" noChangeArrowheads="1"/>
          </p:cNvSpPr>
          <p:nvPr>
            <p:ph type="title"/>
          </p:nvPr>
        </p:nvSpPr>
        <p:spPr>
          <a:xfrm>
            <a:off x="609600" y="304800"/>
            <a:ext cx="7772400" cy="838200"/>
          </a:xfrm>
        </p:spPr>
        <p:txBody>
          <a:bodyPr/>
          <a:lstStyle/>
          <a:p>
            <a:pPr eaLnBrk="1" hangingPunct="1"/>
            <a:r>
              <a:rPr lang="it-IT" altLang="it-IT" sz="2800">
                <a:solidFill>
                  <a:schemeClr val="accent2"/>
                </a:solidFill>
                <a:latin typeface="Calibri" panose="020F0502020204030204" pitchFamily="34" charset="0"/>
                <a:cs typeface="Calibri" panose="020F0502020204030204" pitchFamily="34" charset="0"/>
              </a:rPr>
              <a:t>Note that:</a:t>
            </a:r>
            <a:endParaRPr lang="it-IT" altLang="it-IT">
              <a:latin typeface="Calibri" panose="020F0502020204030204" pitchFamily="34" charset="0"/>
              <a:cs typeface="Calibri" panose="020F0502020204030204" pitchFamily="34" charset="0"/>
            </a:endParaRPr>
          </a:p>
        </p:txBody>
      </p:sp>
      <p:sp>
        <p:nvSpPr>
          <p:cNvPr id="105474" name="Rectangle 3">
            <a:extLst>
              <a:ext uri="{FF2B5EF4-FFF2-40B4-BE49-F238E27FC236}">
                <a16:creationId xmlns:a16="http://schemas.microsoft.com/office/drawing/2014/main" id="{8ACE3E86-79F5-8A60-339D-DF889270E5DC}"/>
              </a:ext>
            </a:extLst>
          </p:cNvPr>
          <p:cNvSpPr>
            <a:spLocks noGrp="1" noChangeArrowheads="1"/>
          </p:cNvSpPr>
          <p:nvPr>
            <p:ph type="body" idx="1"/>
          </p:nvPr>
        </p:nvSpPr>
        <p:spPr>
          <a:xfrm>
            <a:off x="685800" y="1143000"/>
            <a:ext cx="7772400" cy="5181600"/>
          </a:xfrm>
        </p:spPr>
        <p:txBody>
          <a:bodyPr/>
          <a:lstStyle/>
          <a:p>
            <a:pPr marL="0" indent="0" algn="just" eaLnBrk="1" hangingPunct="1">
              <a:lnSpc>
                <a:spcPct val="80000"/>
              </a:lnSpc>
              <a:buFontTx/>
              <a:buNone/>
            </a:pPr>
            <a:endParaRPr lang="en-GB" altLang="it-IT" sz="2400">
              <a:latin typeface="Calibri" panose="020F0502020204030204" pitchFamily="34" charset="0"/>
              <a:cs typeface="Calibri" panose="020F0502020204030204" pitchFamily="34" charset="0"/>
            </a:endParaRPr>
          </a:p>
          <a:p>
            <a:pPr marL="0" indent="0" algn="just" eaLnBrk="1" hangingPunct="1">
              <a:lnSpc>
                <a:spcPct val="80000"/>
              </a:lnSpc>
              <a:buFontTx/>
              <a:buNone/>
            </a:pPr>
            <a:r>
              <a:rPr lang="en-GB" altLang="it-IT" sz="2400">
                <a:latin typeface="Calibri" panose="020F0502020204030204" pitchFamily="34" charset="0"/>
                <a:cs typeface="Calibri" panose="020F0502020204030204" pitchFamily="34" charset="0"/>
              </a:rPr>
              <a:t>It is sufficient for the unbiasedness of the OLS estimator that the error terms have zero mean and are independent of all explanatory variables, even in the presence of autocorrelation and heteroschedasticity.  </a:t>
            </a:r>
          </a:p>
          <a:p>
            <a:pPr marL="0" indent="0" algn="just" eaLnBrk="1" hangingPunct="1">
              <a:lnSpc>
                <a:spcPct val="80000"/>
              </a:lnSpc>
              <a:buFontTx/>
              <a:buNone/>
            </a:pPr>
            <a:endParaRPr lang="en-GB" altLang="it-IT" sz="2400">
              <a:latin typeface="Calibri" panose="020F0502020204030204" pitchFamily="34" charset="0"/>
              <a:cs typeface="Calibri" panose="020F0502020204030204" pitchFamily="34" charset="0"/>
            </a:endParaRPr>
          </a:p>
          <a:p>
            <a:pPr marL="0" indent="0" algn="just" eaLnBrk="1" hangingPunct="1">
              <a:lnSpc>
                <a:spcPct val="80000"/>
              </a:lnSpc>
              <a:buFontTx/>
              <a:buNone/>
            </a:pPr>
            <a:r>
              <a:rPr lang="en-GB" altLang="it-IT" sz="2400">
                <a:latin typeface="Calibri" panose="020F0502020204030204" pitchFamily="34" charset="0"/>
                <a:cs typeface="Calibri" panose="020F0502020204030204" pitchFamily="34" charset="0"/>
              </a:rPr>
              <a:t>In the presence of autocorrelation and heteroschedasticity the OLS estimator can still be correct and consistent, but only relatively efficient (it is no longer BLUE)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a:extLst>
              <a:ext uri="{FF2B5EF4-FFF2-40B4-BE49-F238E27FC236}">
                <a16:creationId xmlns:a16="http://schemas.microsoft.com/office/drawing/2014/main" id="{BD37AC90-0090-6828-F3C4-F39A28F1BA0C}"/>
              </a:ext>
            </a:extLst>
          </p:cNvPr>
          <p:cNvSpPr>
            <a:spLocks noGrp="1" noChangeArrowheads="1"/>
          </p:cNvSpPr>
          <p:nvPr>
            <p:ph type="body" idx="1"/>
          </p:nvPr>
        </p:nvSpPr>
        <p:spPr>
          <a:xfrm>
            <a:off x="539750" y="1106488"/>
            <a:ext cx="7772400" cy="4645025"/>
          </a:xfrm>
        </p:spPr>
        <p:txBody>
          <a:bodyPr/>
          <a:lstStyle/>
          <a:p>
            <a:pPr algn="just" eaLnBrk="1" hangingPunct="1">
              <a:defRPr/>
            </a:pPr>
            <a:r>
              <a:rPr lang="en-CA" altLang="it-IT" sz="2400" dirty="0">
                <a:latin typeface="Calibri" panose="020F0502020204030204" pitchFamily="34" charset="0"/>
                <a:cs typeface="Calibri" panose="020F0502020204030204" pitchFamily="34" charset="0"/>
              </a:rPr>
              <a:t>In these cases, the OLS estimator, although correct, is not the best</a:t>
            </a:r>
          </a:p>
          <a:p>
            <a:pPr algn="just" eaLnBrk="1" hangingPunct="1">
              <a:defRPr/>
            </a:pPr>
            <a:endParaRPr lang="en-CA" altLang="it-IT" sz="2400" dirty="0">
              <a:latin typeface="Calibri" panose="020F0502020204030204" pitchFamily="34" charset="0"/>
              <a:cs typeface="Calibri" panose="020F0502020204030204" pitchFamily="34" charset="0"/>
            </a:endParaRPr>
          </a:p>
          <a:p>
            <a:pPr algn="just" eaLnBrk="1" hangingPunct="1">
              <a:defRPr/>
            </a:pPr>
            <a:r>
              <a:rPr lang="en-CA" altLang="it-IT" sz="2400" dirty="0">
                <a:latin typeface="Calibri" panose="020F0502020204030204" pitchFamily="34" charset="0"/>
                <a:cs typeface="Calibri" panose="020F0502020204030204" pitchFamily="34" charset="0"/>
              </a:rPr>
              <a:t>Two possibilities open up at this point:</a:t>
            </a:r>
          </a:p>
          <a:p>
            <a:pPr algn="just" eaLnBrk="1" hangingPunct="1">
              <a:defRPr/>
            </a:pPr>
            <a:endParaRPr lang="en-CA" altLang="it-IT" sz="2400" dirty="0">
              <a:latin typeface="Calibri" panose="020F0502020204030204" pitchFamily="34" charset="0"/>
              <a:cs typeface="Calibri" panose="020F0502020204030204" pitchFamily="34" charset="0"/>
            </a:endParaRPr>
          </a:p>
          <a:p>
            <a:pPr marL="0" indent="0" algn="just" eaLnBrk="1" hangingPunct="1">
              <a:buFontTx/>
              <a:buNone/>
              <a:defRPr/>
            </a:pPr>
            <a:r>
              <a:rPr lang="en-CA" altLang="it-IT" sz="2400" dirty="0">
                <a:latin typeface="Calibri" panose="020F0502020204030204" pitchFamily="34" charset="0"/>
                <a:cs typeface="Calibri" panose="020F0502020204030204" pitchFamily="34" charset="0"/>
              </a:rPr>
              <a:t>1] One can derive a new estimator (GLS or weighted least squares) that is BLUE</a:t>
            </a:r>
          </a:p>
          <a:p>
            <a:pPr algn="just" eaLnBrk="1" hangingPunct="1">
              <a:defRPr/>
            </a:pPr>
            <a:endParaRPr lang="en-CA" altLang="it-IT" sz="2400" dirty="0">
              <a:latin typeface="Calibri" panose="020F0502020204030204" pitchFamily="34" charset="0"/>
              <a:cs typeface="Calibri" panose="020F0502020204030204" pitchFamily="34" charset="0"/>
            </a:endParaRPr>
          </a:p>
          <a:p>
            <a:pPr marL="0" indent="0" algn="just" eaLnBrk="1" hangingPunct="1">
              <a:buFontTx/>
              <a:buNone/>
              <a:defRPr/>
            </a:pPr>
            <a:r>
              <a:rPr lang="en-CA" altLang="it-IT" sz="2400" dirty="0">
                <a:latin typeface="Calibri" panose="020F0502020204030204" pitchFamily="34" charset="0"/>
                <a:cs typeface="Calibri" panose="020F0502020204030204" pitchFamily="34" charset="0"/>
              </a:rPr>
              <a:t>2] One can continue to use the OLS estimator, correcting the standard errors to admit the possibility of </a:t>
            </a:r>
            <a:r>
              <a:rPr lang="en-CA" altLang="it-IT" sz="2400" dirty="0" err="1">
                <a:latin typeface="Calibri" panose="020F0502020204030204" pitchFamily="34" charset="0"/>
                <a:cs typeface="Calibri" panose="020F0502020204030204" pitchFamily="34" charset="0"/>
              </a:rPr>
              <a:t>heteroschedasticity</a:t>
            </a:r>
            <a:r>
              <a:rPr lang="en-CA" altLang="it-IT" sz="2400" dirty="0">
                <a:latin typeface="Calibri" panose="020F0502020204030204" pitchFamily="34" charset="0"/>
                <a:cs typeface="Calibri" panose="020F0502020204030204" pitchFamily="34" charset="0"/>
              </a:rPr>
              <a:t> and/or autocorrelation</a:t>
            </a:r>
            <a:endParaRPr lang="en-CA" altLang="it-IT" sz="2400" dirty="0">
              <a:solidFill>
                <a:schemeClr val="accent2"/>
              </a:solidFill>
              <a:effectLst>
                <a:outerShdw blurRad="38100" dist="38100" dir="2700000" algn="tl">
                  <a:srgbClr val="C0C0C0"/>
                </a:outerShdw>
              </a:effectLst>
              <a:latin typeface="Calibri" panose="020F0502020204030204" pitchFamily="34" charset="0"/>
              <a:cs typeface="Calibri" panose="020F050202020403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a:extLst>
              <a:ext uri="{FF2B5EF4-FFF2-40B4-BE49-F238E27FC236}">
                <a16:creationId xmlns:a16="http://schemas.microsoft.com/office/drawing/2014/main" id="{04252742-4A04-CAF4-A95E-5ECB22EB7BCD}"/>
              </a:ext>
            </a:extLst>
          </p:cNvPr>
          <p:cNvSpPr>
            <a:spLocks noGrp="1" noChangeArrowheads="1"/>
          </p:cNvSpPr>
          <p:nvPr>
            <p:ph type="title"/>
          </p:nvPr>
        </p:nvSpPr>
        <p:spPr/>
        <p:txBody>
          <a:bodyPr/>
          <a:lstStyle/>
          <a:p>
            <a:pPr eaLnBrk="1" hangingPunct="1"/>
            <a:r>
              <a:rPr lang="it-IT" altLang="it-IT" sz="2800">
                <a:latin typeface="Calibri" panose="020F0502020204030204" pitchFamily="34" charset="0"/>
                <a:cs typeface="Calibri" panose="020F0502020204030204" pitchFamily="34" charset="0"/>
              </a:rPr>
              <a:t>….</a:t>
            </a:r>
            <a:r>
              <a:rPr lang="it-IT" altLang="it-IT" sz="2800">
                <a:solidFill>
                  <a:schemeClr val="accent2"/>
                </a:solidFill>
                <a:latin typeface="Calibri" panose="020F0502020204030204" pitchFamily="34" charset="0"/>
                <a:cs typeface="Calibri" panose="020F0502020204030204" pitchFamily="34" charset="0"/>
              </a:rPr>
              <a:t>otherwise</a:t>
            </a:r>
          </a:p>
        </p:txBody>
      </p:sp>
      <p:sp>
        <p:nvSpPr>
          <p:cNvPr id="22531" name="Rectangle 3">
            <a:extLst>
              <a:ext uri="{FF2B5EF4-FFF2-40B4-BE49-F238E27FC236}">
                <a16:creationId xmlns:a16="http://schemas.microsoft.com/office/drawing/2014/main" id="{D40D676C-40D6-5B5F-ED68-7451E0C6563B}"/>
              </a:ext>
            </a:extLst>
          </p:cNvPr>
          <p:cNvSpPr>
            <a:spLocks noGrp="1" noChangeArrowheads="1"/>
          </p:cNvSpPr>
          <p:nvPr>
            <p:ph type="body" idx="1"/>
          </p:nvPr>
        </p:nvSpPr>
        <p:spPr>
          <a:xfrm>
            <a:off x="685800" y="2209800"/>
            <a:ext cx="7772400" cy="4114800"/>
          </a:xfrm>
        </p:spPr>
        <p:txBody>
          <a:bodyPr/>
          <a:lstStyle/>
          <a:p>
            <a:pPr algn="just" eaLnBrk="1" hangingPunct="1">
              <a:defRPr/>
            </a:pPr>
            <a:r>
              <a:rPr lang="it-IT" altLang="it-IT" sz="2400" dirty="0" err="1">
                <a:latin typeface="Calibri" panose="020F0502020204030204" pitchFamily="34" charset="0"/>
                <a:cs typeface="Calibri" panose="020F0502020204030204" pitchFamily="34" charset="0"/>
              </a:rPr>
              <a:t>Finally</a:t>
            </a:r>
            <a:r>
              <a:rPr lang="it-IT" altLang="it-IT" sz="2400" dirty="0">
                <a:latin typeface="Calibri" panose="020F0502020204030204" pitchFamily="34" charset="0"/>
                <a:cs typeface="Calibri" panose="020F0502020204030204" pitchFamily="34" charset="0"/>
              </a:rPr>
              <a:t>, </a:t>
            </a:r>
            <a:r>
              <a:rPr lang="it-IT" altLang="it-IT" sz="2400" dirty="0" err="1">
                <a:latin typeface="Calibri" panose="020F0502020204030204" pitchFamily="34" charset="0"/>
                <a:cs typeface="Calibri" panose="020F0502020204030204" pitchFamily="34" charset="0"/>
              </a:rPr>
              <a:t>remember</a:t>
            </a:r>
            <a:r>
              <a:rPr lang="it-IT" altLang="it-IT" sz="2400" dirty="0">
                <a:latin typeface="Calibri" panose="020F0502020204030204" pitchFamily="34" charset="0"/>
                <a:cs typeface="Calibri" panose="020F0502020204030204" pitchFamily="34" charset="0"/>
              </a:rPr>
              <a:t> </a:t>
            </a:r>
            <a:r>
              <a:rPr lang="it-IT" altLang="it-IT" sz="2400" dirty="0" err="1">
                <a:latin typeface="Calibri" panose="020F0502020204030204" pitchFamily="34" charset="0"/>
                <a:cs typeface="Calibri" panose="020F0502020204030204" pitchFamily="34" charset="0"/>
              </a:rPr>
              <a:t>that</a:t>
            </a:r>
            <a:r>
              <a:rPr lang="it-IT" altLang="it-IT" sz="2400" dirty="0">
                <a:latin typeface="Calibri" panose="020F0502020204030204" pitchFamily="34" charset="0"/>
                <a:cs typeface="Calibri" panose="020F0502020204030204" pitchFamily="34" charset="0"/>
              </a:rPr>
              <a:t> in </a:t>
            </a:r>
            <a:r>
              <a:rPr lang="it-IT" altLang="it-IT" sz="2400" dirty="0" err="1">
                <a:latin typeface="Calibri" panose="020F0502020204030204" pitchFamily="34" charset="0"/>
                <a:cs typeface="Calibri" panose="020F0502020204030204" pitchFamily="34" charset="0"/>
              </a:rPr>
              <a:t>many</a:t>
            </a:r>
            <a:r>
              <a:rPr lang="it-IT" altLang="it-IT" sz="2400" dirty="0">
                <a:latin typeface="Calibri" panose="020F0502020204030204" pitchFamily="34" charset="0"/>
                <a:cs typeface="Calibri" panose="020F0502020204030204" pitchFamily="34" charset="0"/>
              </a:rPr>
              <a:t> </a:t>
            </a:r>
            <a:r>
              <a:rPr lang="it-IT" altLang="it-IT" sz="2400" dirty="0" err="1">
                <a:latin typeface="Calibri" panose="020F0502020204030204" pitchFamily="34" charset="0"/>
                <a:cs typeface="Calibri" panose="020F0502020204030204" pitchFamily="34" charset="0"/>
              </a:rPr>
              <a:t>cases</a:t>
            </a:r>
            <a:r>
              <a:rPr lang="it-IT" altLang="it-IT" sz="2400" dirty="0">
                <a:latin typeface="Calibri" panose="020F0502020204030204" pitchFamily="34" charset="0"/>
                <a:cs typeface="Calibri" panose="020F0502020204030204" pitchFamily="34" charset="0"/>
              </a:rPr>
              <a:t> the </a:t>
            </a:r>
            <a:r>
              <a:rPr lang="it-IT" altLang="it-IT" sz="2400" dirty="0" err="1">
                <a:latin typeface="Calibri" panose="020F0502020204030204" pitchFamily="34" charset="0"/>
                <a:cs typeface="Calibri" panose="020F0502020204030204" pitchFamily="34" charset="0"/>
              </a:rPr>
              <a:t>presence</a:t>
            </a:r>
            <a:r>
              <a:rPr lang="it-IT" altLang="it-IT" sz="2400" dirty="0">
                <a:latin typeface="Calibri" panose="020F0502020204030204" pitchFamily="34" charset="0"/>
                <a:cs typeface="Calibri" panose="020F0502020204030204" pitchFamily="34" charset="0"/>
              </a:rPr>
              <a:t> of </a:t>
            </a:r>
            <a:r>
              <a:rPr lang="it-IT" altLang="it-IT" sz="2400" dirty="0" err="1">
                <a:latin typeface="Calibri" panose="020F0502020204030204" pitchFamily="34" charset="0"/>
                <a:cs typeface="Calibri" panose="020F0502020204030204" pitchFamily="34" charset="0"/>
              </a:rPr>
              <a:t>heteroschedasticity</a:t>
            </a:r>
            <a:r>
              <a:rPr lang="it-IT" altLang="it-IT" sz="2400" dirty="0">
                <a:latin typeface="Calibri" panose="020F0502020204030204" pitchFamily="34" charset="0"/>
                <a:cs typeface="Calibri" panose="020F0502020204030204" pitchFamily="34" charset="0"/>
              </a:rPr>
              <a:t> and/or </a:t>
            </a:r>
            <a:r>
              <a:rPr lang="it-IT" altLang="it-IT" sz="2400" dirty="0" err="1">
                <a:latin typeface="Calibri" panose="020F0502020204030204" pitchFamily="34" charset="0"/>
                <a:cs typeface="Calibri" panose="020F0502020204030204" pitchFamily="34" charset="0"/>
              </a:rPr>
              <a:t>autocorrelation</a:t>
            </a:r>
            <a:r>
              <a:rPr lang="it-IT" altLang="it-IT" sz="2400" dirty="0">
                <a:latin typeface="Calibri" panose="020F0502020204030204" pitchFamily="34" charset="0"/>
                <a:cs typeface="Calibri" panose="020F0502020204030204" pitchFamily="34" charset="0"/>
              </a:rPr>
              <a:t>, </a:t>
            </a:r>
            <a:r>
              <a:rPr lang="it-IT" altLang="it-IT" sz="2400" dirty="0" err="1">
                <a:latin typeface="Calibri" panose="020F0502020204030204" pitchFamily="34" charset="0"/>
                <a:cs typeface="Calibri" panose="020F0502020204030204" pitchFamily="34" charset="0"/>
              </a:rPr>
              <a:t>indicates</a:t>
            </a:r>
            <a:r>
              <a:rPr lang="it-IT" altLang="it-IT" sz="2400" dirty="0">
                <a:latin typeface="Calibri" panose="020F0502020204030204" pitchFamily="34" charset="0"/>
                <a:cs typeface="Calibri" panose="020F0502020204030204" pitchFamily="34" charset="0"/>
              </a:rPr>
              <a:t> </a:t>
            </a:r>
            <a:r>
              <a:rPr lang="it-IT" altLang="it-IT" sz="2400" dirty="0" err="1">
                <a:latin typeface="Calibri" panose="020F0502020204030204" pitchFamily="34" charset="0"/>
                <a:cs typeface="Calibri" panose="020F0502020204030204" pitchFamily="34" charset="0"/>
              </a:rPr>
              <a:t>incorrect</a:t>
            </a:r>
            <a:r>
              <a:rPr lang="it-IT" altLang="it-IT" sz="2400" dirty="0">
                <a:latin typeface="Calibri" panose="020F0502020204030204" pitchFamily="34" charset="0"/>
                <a:cs typeface="Calibri" panose="020F0502020204030204" pitchFamily="34" charset="0"/>
              </a:rPr>
              <a:t> </a:t>
            </a:r>
            <a:r>
              <a:rPr lang="it-IT" altLang="it-IT" sz="2400" dirty="0" err="1">
                <a:latin typeface="Calibri" panose="020F0502020204030204" pitchFamily="34" charset="0"/>
                <a:cs typeface="Calibri" panose="020F0502020204030204" pitchFamily="34" charset="0"/>
              </a:rPr>
              <a:t>specification</a:t>
            </a:r>
            <a:r>
              <a:rPr lang="it-IT" altLang="it-IT" sz="2400" dirty="0">
                <a:latin typeface="Calibri" panose="020F0502020204030204" pitchFamily="34" charset="0"/>
                <a:cs typeface="Calibri" panose="020F0502020204030204" pitchFamily="34" charset="0"/>
              </a:rPr>
              <a:t> of the model.</a:t>
            </a:r>
          </a:p>
          <a:p>
            <a:pPr algn="just" eaLnBrk="1" hangingPunct="1">
              <a:defRPr/>
            </a:pPr>
            <a:endParaRPr lang="it-IT" altLang="it-IT" sz="2400" dirty="0">
              <a:latin typeface="Calibri" panose="020F0502020204030204" pitchFamily="34" charset="0"/>
              <a:cs typeface="Calibri" panose="020F0502020204030204" pitchFamily="34" charset="0"/>
            </a:endParaRPr>
          </a:p>
          <a:p>
            <a:pPr algn="just" eaLnBrk="1" hangingPunct="1">
              <a:defRPr/>
            </a:pPr>
            <a:r>
              <a:rPr lang="it-IT" altLang="it-IT" sz="2400" dirty="0" err="1">
                <a:latin typeface="Calibri" panose="020F0502020204030204" pitchFamily="34" charset="0"/>
                <a:cs typeface="Calibri" panose="020F0502020204030204" pitchFamily="34" charset="0"/>
              </a:rPr>
              <a:t>Therefore</a:t>
            </a:r>
            <a:r>
              <a:rPr lang="it-IT" altLang="it-IT" sz="2400" dirty="0">
                <a:latin typeface="Calibri" panose="020F0502020204030204" pitchFamily="34" charset="0"/>
                <a:cs typeface="Calibri" panose="020F0502020204030204" pitchFamily="34" charset="0"/>
              </a:rPr>
              <a:t>, one can </a:t>
            </a:r>
            <a:r>
              <a:rPr lang="it-IT" altLang="it-IT" sz="2400" dirty="0" err="1">
                <a:latin typeface="Calibri" panose="020F0502020204030204" pitchFamily="34" charset="0"/>
                <a:cs typeface="Calibri" panose="020F0502020204030204" pitchFamily="34" charset="0"/>
              </a:rPr>
              <a:t>intervene</a:t>
            </a:r>
            <a:r>
              <a:rPr lang="it-IT" altLang="it-IT" sz="2400" dirty="0">
                <a:latin typeface="Calibri" panose="020F0502020204030204" pitchFamily="34" charset="0"/>
                <a:cs typeface="Calibri" panose="020F0502020204030204" pitchFamily="34" charset="0"/>
              </a:rPr>
              <a:t> in </a:t>
            </a:r>
            <a:r>
              <a:rPr lang="it-IT" altLang="it-IT" sz="2400" dirty="0" err="1">
                <a:latin typeface="Calibri" panose="020F0502020204030204" pitchFamily="34" charset="0"/>
                <a:cs typeface="Calibri" panose="020F0502020204030204" pitchFamily="34" charset="0"/>
              </a:rPr>
              <a:t>another</a:t>
            </a:r>
            <a:r>
              <a:rPr lang="it-IT" altLang="it-IT" sz="2400" dirty="0">
                <a:latin typeface="Calibri" panose="020F0502020204030204" pitchFamily="34" charset="0"/>
                <a:cs typeface="Calibri" panose="020F0502020204030204" pitchFamily="34" charset="0"/>
              </a:rPr>
              <a:t> way, </a:t>
            </a:r>
            <a:r>
              <a:rPr lang="it-IT" altLang="it-IT" sz="2400" dirty="0" err="1">
                <a:latin typeface="Calibri" panose="020F0502020204030204" pitchFamily="34" charset="0"/>
                <a:cs typeface="Calibri" panose="020F0502020204030204" pitchFamily="34" charset="0"/>
              </a:rPr>
              <a:t>namely</a:t>
            </a:r>
            <a:r>
              <a:rPr lang="it-IT" altLang="it-IT" sz="2400" dirty="0">
                <a:latin typeface="Calibri" panose="020F0502020204030204" pitchFamily="34" charset="0"/>
                <a:cs typeface="Calibri" panose="020F0502020204030204" pitchFamily="34" charset="0"/>
              </a:rPr>
              <a:t> </a:t>
            </a:r>
            <a:r>
              <a:rPr lang="it-IT" altLang="it-IT" sz="2400" dirty="0" err="1">
                <a:latin typeface="Calibri" panose="020F0502020204030204" pitchFamily="34" charset="0"/>
                <a:cs typeface="Calibri" panose="020F0502020204030204" pitchFamily="34" charset="0"/>
              </a:rPr>
              <a:t>reconsidering</a:t>
            </a:r>
            <a:r>
              <a:rPr lang="it-IT" altLang="it-IT" sz="2400" dirty="0">
                <a:latin typeface="Calibri" panose="020F0502020204030204" pitchFamily="34" charset="0"/>
                <a:cs typeface="Calibri" panose="020F0502020204030204" pitchFamily="34" charset="0"/>
              </a:rPr>
              <a:t> the model. </a:t>
            </a:r>
            <a:endParaRPr lang="it-IT" altLang="it-IT" sz="2400" dirty="0">
              <a:solidFill>
                <a:schemeClr val="accent1"/>
              </a:solidFill>
              <a:effectLst>
                <a:outerShdw blurRad="38100" dist="38100" dir="2700000" algn="tl">
                  <a:srgbClr val="C0C0C0"/>
                </a:outerShdw>
              </a:effectLst>
              <a:latin typeface="Calibri" panose="020F0502020204030204" pitchFamily="34" charset="0"/>
              <a:cs typeface="Calibri" panose="020F05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718BBCC5-E7DA-196D-ABBA-0B267DE85356}"/>
              </a:ext>
            </a:extLst>
          </p:cNvPr>
          <p:cNvSpPr>
            <a:spLocks noGrp="1" noChangeArrowheads="1"/>
          </p:cNvSpPr>
          <p:nvPr>
            <p:ph type="title"/>
          </p:nvPr>
        </p:nvSpPr>
        <p:spPr>
          <a:xfrm>
            <a:off x="685800" y="2420938"/>
            <a:ext cx="7772400" cy="1143000"/>
          </a:xfrm>
        </p:spPr>
        <p:txBody>
          <a:bodyPr lIns="90488" tIns="44450" rIns="90488" bIns="44450"/>
          <a:lstStyle/>
          <a:p>
            <a:r>
              <a:rPr lang="en-US" altLang="it-IT">
                <a:latin typeface="Calibri" panose="020F0502020204030204" pitchFamily="34" charset="0"/>
                <a:cs typeface="Calibri" panose="020F0502020204030204" pitchFamily="34" charset="0"/>
              </a:rPr>
              <a:t>4) Interpretation of Coefficients</a:t>
            </a:r>
          </a:p>
        </p:txBody>
      </p:sp>
    </p:spTree>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3">
            <a:extLst>
              <a:ext uri="{FF2B5EF4-FFF2-40B4-BE49-F238E27FC236}">
                <a16:creationId xmlns:a16="http://schemas.microsoft.com/office/drawing/2014/main" id="{56A384F5-2380-292A-B0B2-B67E3D139A23}"/>
              </a:ext>
            </a:extLst>
          </p:cNvPr>
          <p:cNvSpPr>
            <a:spLocks noGrp="1" noChangeArrowheads="1"/>
          </p:cNvSpPr>
          <p:nvPr>
            <p:ph type="body" idx="1"/>
          </p:nvPr>
        </p:nvSpPr>
        <p:spPr/>
        <p:txBody>
          <a:bodyPr lIns="90488" tIns="44450" rIns="90488" bIns="44450"/>
          <a:lstStyle/>
          <a:p>
            <a:pPr marL="0" indent="0">
              <a:buFontTx/>
              <a:buNone/>
            </a:pPr>
            <a:r>
              <a:rPr lang="en-US" altLang="it-IT">
                <a:latin typeface="Calibri" panose="020F0502020204030204" pitchFamily="34" charset="0"/>
                <a:cs typeface="Calibri" panose="020F0502020204030204" pitchFamily="34" charset="0"/>
              </a:rPr>
              <a:t>1.	Slope (</a:t>
            </a:r>
            <a:r>
              <a:rPr lang="en-US" altLang="it-IT" i="1">
                <a:latin typeface="Symbol" pitchFamily="2" charset="2"/>
                <a:cs typeface="Calibri" panose="020F0502020204030204" pitchFamily="34" charset="0"/>
              </a:rPr>
              <a:t></a:t>
            </a:r>
            <a:r>
              <a:rPr lang="en-US" altLang="it-IT" baseline="-25000">
                <a:latin typeface="Calibri" panose="020F0502020204030204" pitchFamily="34" charset="0"/>
                <a:cs typeface="Calibri" panose="020F0502020204030204" pitchFamily="34" charset="0"/>
              </a:rPr>
              <a:t>1</a:t>
            </a:r>
            <a:r>
              <a:rPr lang="en-US" altLang="it-IT">
                <a:latin typeface="Calibri" panose="020F0502020204030204" pitchFamily="34" charset="0"/>
                <a:cs typeface="Calibri" panose="020F0502020204030204" pitchFamily="34" charset="0"/>
              </a:rPr>
              <a:t>)</a:t>
            </a:r>
          </a:p>
          <a:p>
            <a:pPr lvl="1"/>
            <a:r>
              <a:rPr lang="en-US" altLang="it-IT">
                <a:latin typeface="Calibri" panose="020F0502020204030204" pitchFamily="34" charset="0"/>
                <a:cs typeface="Calibri" panose="020F0502020204030204" pitchFamily="34" charset="0"/>
              </a:rPr>
              <a:t>Estimated change (increase or decrease) of </a:t>
            </a:r>
            <a:r>
              <a:rPr lang="en-US" altLang="it-IT" i="1">
                <a:latin typeface="Calibri" panose="020F0502020204030204" pitchFamily="34" charset="0"/>
                <a:cs typeface="Calibri" panose="020F0502020204030204" pitchFamily="34" charset="0"/>
              </a:rPr>
              <a:t>Y</a:t>
            </a:r>
            <a:r>
              <a:rPr lang="en-US" altLang="it-IT">
                <a:latin typeface="Calibri" panose="020F0502020204030204" pitchFamily="34" charset="0"/>
                <a:cs typeface="Calibri" panose="020F0502020204030204" pitchFamily="34" charset="0"/>
              </a:rPr>
              <a:t> for Each 1 Unit Increase in </a:t>
            </a:r>
            <a:r>
              <a:rPr lang="en-US" altLang="it-IT" i="1">
                <a:latin typeface="Calibri" panose="020F0502020204030204" pitchFamily="34" charset="0"/>
                <a:cs typeface="Calibri" panose="020F0502020204030204" pitchFamily="34" charset="0"/>
              </a:rPr>
              <a:t>X</a:t>
            </a:r>
            <a:endParaRPr lang="en-US" altLang="it-IT">
              <a:latin typeface="Calibri" panose="020F0502020204030204" pitchFamily="34" charset="0"/>
              <a:cs typeface="Calibri" panose="020F0502020204030204" pitchFamily="34" charset="0"/>
            </a:endParaRPr>
          </a:p>
          <a:p>
            <a:pPr lvl="2"/>
            <a:r>
              <a:rPr lang="en-US" altLang="it-IT">
                <a:latin typeface="Calibri" panose="020F0502020204030204" pitchFamily="34" charset="0"/>
                <a:cs typeface="Calibri" panose="020F0502020204030204" pitchFamily="34" charset="0"/>
              </a:rPr>
              <a:t>If </a:t>
            </a:r>
            <a:r>
              <a:rPr lang="en-US" altLang="it-IT" i="1">
                <a:latin typeface="Symbol" pitchFamily="2" charset="2"/>
                <a:cs typeface="Calibri" panose="020F0502020204030204" pitchFamily="34" charset="0"/>
              </a:rPr>
              <a:t></a:t>
            </a:r>
            <a:r>
              <a:rPr lang="en-US" altLang="it-IT" baseline="-25000">
                <a:latin typeface="Calibri" panose="020F0502020204030204" pitchFamily="34" charset="0"/>
                <a:cs typeface="Calibri" panose="020F0502020204030204" pitchFamily="34" charset="0"/>
              </a:rPr>
              <a:t>1</a:t>
            </a:r>
            <a:r>
              <a:rPr lang="en-US" altLang="it-IT">
                <a:latin typeface="Calibri" panose="020F0502020204030204" pitchFamily="34" charset="0"/>
                <a:cs typeface="Calibri" panose="020F0502020204030204" pitchFamily="34" charset="0"/>
              </a:rPr>
              <a:t> = 2, then on average increase by 2 for Each 1 Unit Increase in </a:t>
            </a:r>
            <a:r>
              <a:rPr lang="en-US" altLang="it-IT" i="1">
                <a:latin typeface="Calibri" panose="020F0502020204030204" pitchFamily="34" charset="0"/>
                <a:cs typeface="Calibri" panose="020F0502020204030204" pitchFamily="34" charset="0"/>
              </a:rPr>
              <a:t>X</a:t>
            </a:r>
            <a:endParaRPr lang="en-US" altLang="it-IT">
              <a:latin typeface="Calibri" panose="020F0502020204030204" pitchFamily="34" charset="0"/>
              <a:cs typeface="Calibri" panose="020F0502020204030204" pitchFamily="34" charset="0"/>
            </a:endParaRPr>
          </a:p>
        </p:txBody>
      </p:sp>
      <p:sp>
        <p:nvSpPr>
          <p:cNvPr id="110596" name="Rectangle 4">
            <a:extLst>
              <a:ext uri="{FF2B5EF4-FFF2-40B4-BE49-F238E27FC236}">
                <a16:creationId xmlns:a16="http://schemas.microsoft.com/office/drawing/2014/main" id="{32D35D78-89CD-D2E5-37CE-152B6045C04D}"/>
              </a:ext>
            </a:extLst>
          </p:cNvPr>
          <p:cNvSpPr>
            <a:spLocks noChangeArrowheads="1"/>
          </p:cNvSpPr>
          <p:nvPr/>
        </p:nvSpPr>
        <p:spPr bwMode="auto">
          <a:xfrm>
            <a:off x="2124075" y="3284538"/>
            <a:ext cx="528638" cy="454025"/>
          </a:xfrm>
          <a:prstGeom prst="rect">
            <a:avLst/>
          </a:prstGeom>
          <a:noFill/>
          <a:ln>
            <a:noFill/>
          </a:ln>
          <a:effectLst/>
        </p:spPr>
        <p:txBody>
          <a:bodyPr lIns="90488" tIns="44450" rIns="90488" bIns="44450">
            <a:spAutoFit/>
          </a:bodyPr>
          <a:lstStyle/>
          <a:p>
            <a:pPr>
              <a:spcBef>
                <a:spcPct val="50000"/>
              </a:spcBef>
              <a:defRPr/>
            </a:pPr>
            <a:r>
              <a:rPr lang="en-US" altLang="it-IT" sz="2400" dirty="0">
                <a:effectLst>
                  <a:outerShdw blurRad="38100" dist="38100" dir="2700000" algn="tl">
                    <a:srgbClr val="000000"/>
                  </a:outerShdw>
                </a:effectLst>
              </a:rPr>
              <a:t>^</a:t>
            </a:r>
          </a:p>
        </p:txBody>
      </p:sp>
      <p:sp>
        <p:nvSpPr>
          <p:cNvPr id="110598" name="Rectangle 6">
            <a:extLst>
              <a:ext uri="{FF2B5EF4-FFF2-40B4-BE49-F238E27FC236}">
                <a16:creationId xmlns:a16="http://schemas.microsoft.com/office/drawing/2014/main" id="{3D9185D2-4618-5DA4-8F30-F79EA1D4FAB6}"/>
              </a:ext>
            </a:extLst>
          </p:cNvPr>
          <p:cNvSpPr>
            <a:spLocks noChangeArrowheads="1"/>
          </p:cNvSpPr>
          <p:nvPr/>
        </p:nvSpPr>
        <p:spPr bwMode="auto">
          <a:xfrm>
            <a:off x="2843213" y="1774825"/>
            <a:ext cx="528637" cy="515938"/>
          </a:xfrm>
          <a:prstGeom prst="rect">
            <a:avLst/>
          </a:prstGeom>
          <a:noFill/>
          <a:ln>
            <a:noFill/>
          </a:ln>
          <a:effectLst/>
        </p:spPr>
        <p:txBody>
          <a:bodyPr lIns="90488" tIns="44450" rIns="90488" bIns="44450">
            <a:spAutoFit/>
          </a:bodyPr>
          <a:lstStyle/>
          <a:p>
            <a:pPr>
              <a:spcBef>
                <a:spcPct val="50000"/>
              </a:spcBef>
              <a:defRPr/>
            </a:pPr>
            <a:r>
              <a:rPr lang="en-US" altLang="it-IT" sz="2800" dirty="0">
                <a:effectLst>
                  <a:outerShdw blurRad="38100" dist="38100" dir="2700000" algn="tl">
                    <a:srgbClr val="000000"/>
                  </a:outerShdw>
                </a:effectLst>
              </a:rPr>
              <a:t>^</a:t>
            </a:r>
          </a:p>
        </p:txBody>
      </p:sp>
      <p:sp>
        <p:nvSpPr>
          <p:cNvPr id="2" name="Titolo 7">
            <a:extLst>
              <a:ext uri="{FF2B5EF4-FFF2-40B4-BE49-F238E27FC236}">
                <a16:creationId xmlns:a16="http://schemas.microsoft.com/office/drawing/2014/main" id="{C5CE4B48-7065-49D1-892A-A13EED2EFE69}"/>
              </a:ext>
            </a:extLst>
          </p:cNvPr>
          <p:cNvSpPr>
            <a:spLocks noGrp="1" noChangeArrowheads="1"/>
          </p:cNvSpPr>
          <p:nvPr>
            <p:ph type="title"/>
          </p:nvPr>
        </p:nvSpPr>
        <p:spPr>
          <a:xfrm>
            <a:off x="395288" y="609600"/>
            <a:ext cx="8062912" cy="1143000"/>
          </a:xfrm>
        </p:spPr>
        <p:txBody>
          <a:bodyPr/>
          <a:lstStyle/>
          <a:p>
            <a:r>
              <a:rPr lang="en-GB" altLang="it-IT" sz="3600" b="1">
                <a:solidFill>
                  <a:srgbClr val="0070C0"/>
                </a:solidFill>
                <a:latin typeface="Calibri" panose="020F0502020204030204" pitchFamily="34" charset="0"/>
                <a:cs typeface="Calibri" panose="020F0502020204030204" pitchFamily="34" charset="0"/>
              </a:rPr>
              <a:t>Interpretation of coefficients</a:t>
            </a:r>
          </a:p>
        </p:txBody>
      </p:sp>
    </p:spTree>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3">
            <a:extLst>
              <a:ext uri="{FF2B5EF4-FFF2-40B4-BE49-F238E27FC236}">
                <a16:creationId xmlns:a16="http://schemas.microsoft.com/office/drawing/2014/main" id="{544BCB1F-EE1A-6882-8A8B-FB9EEF8AF554}"/>
              </a:ext>
            </a:extLst>
          </p:cNvPr>
          <p:cNvSpPr>
            <a:spLocks noGrp="1" noChangeArrowheads="1"/>
          </p:cNvSpPr>
          <p:nvPr>
            <p:ph type="body" idx="1"/>
          </p:nvPr>
        </p:nvSpPr>
        <p:spPr>
          <a:xfrm>
            <a:off x="685800" y="2133600"/>
            <a:ext cx="7772400" cy="4114800"/>
          </a:xfrm>
        </p:spPr>
        <p:txBody>
          <a:bodyPr lIns="90488" tIns="44450" rIns="90488" bIns="44450"/>
          <a:lstStyle/>
          <a:p>
            <a:pPr marL="0" indent="0">
              <a:buFontTx/>
              <a:buNone/>
            </a:pPr>
            <a:r>
              <a:rPr lang="en-US" altLang="it-IT">
                <a:latin typeface="Calibri" panose="020F0502020204030204" pitchFamily="34" charset="0"/>
                <a:cs typeface="Calibri" panose="020F0502020204030204" pitchFamily="34" charset="0"/>
              </a:rPr>
              <a:t>2.	Y-Intercept (</a:t>
            </a:r>
            <a:r>
              <a:rPr lang="en-US" altLang="it-IT" i="1">
                <a:latin typeface="Symbol" pitchFamily="2" charset="2"/>
                <a:cs typeface="Calibri" panose="020F0502020204030204" pitchFamily="34" charset="0"/>
              </a:rPr>
              <a:t></a:t>
            </a:r>
            <a:r>
              <a:rPr lang="en-US" altLang="it-IT" baseline="-25000">
                <a:latin typeface="Calibri" panose="020F0502020204030204" pitchFamily="34" charset="0"/>
                <a:cs typeface="Calibri" panose="020F0502020204030204" pitchFamily="34" charset="0"/>
              </a:rPr>
              <a:t>0</a:t>
            </a:r>
            <a:r>
              <a:rPr lang="en-US" altLang="it-IT">
                <a:latin typeface="Calibri" panose="020F0502020204030204" pitchFamily="34" charset="0"/>
                <a:cs typeface="Calibri" panose="020F0502020204030204" pitchFamily="34" charset="0"/>
              </a:rPr>
              <a:t>)</a:t>
            </a:r>
          </a:p>
          <a:p>
            <a:pPr lvl="1"/>
            <a:r>
              <a:rPr lang="en-US" altLang="it-IT">
                <a:latin typeface="Calibri" panose="020F0502020204030204" pitchFamily="34" charset="0"/>
                <a:cs typeface="Calibri" panose="020F0502020204030204" pitchFamily="34" charset="0"/>
              </a:rPr>
              <a:t>Average Value of </a:t>
            </a:r>
            <a:r>
              <a:rPr lang="en-US" altLang="it-IT" i="1">
                <a:latin typeface="Calibri" panose="020F0502020204030204" pitchFamily="34" charset="0"/>
                <a:cs typeface="Calibri" panose="020F0502020204030204" pitchFamily="34" charset="0"/>
              </a:rPr>
              <a:t>Y</a:t>
            </a:r>
            <a:r>
              <a:rPr lang="en-US" altLang="it-IT">
                <a:latin typeface="Calibri" panose="020F0502020204030204" pitchFamily="34" charset="0"/>
                <a:cs typeface="Calibri" panose="020F0502020204030204" pitchFamily="34" charset="0"/>
              </a:rPr>
              <a:t> When </a:t>
            </a:r>
            <a:r>
              <a:rPr lang="en-US" altLang="it-IT" i="1">
                <a:latin typeface="Calibri" panose="020F0502020204030204" pitchFamily="34" charset="0"/>
                <a:cs typeface="Calibri" panose="020F0502020204030204" pitchFamily="34" charset="0"/>
              </a:rPr>
              <a:t>X</a:t>
            </a:r>
            <a:r>
              <a:rPr lang="en-US" altLang="it-IT">
                <a:latin typeface="Calibri" panose="020F0502020204030204" pitchFamily="34" charset="0"/>
                <a:cs typeface="Calibri" panose="020F0502020204030204" pitchFamily="34" charset="0"/>
              </a:rPr>
              <a:t> = 0 (when it makes sense that X=0)</a:t>
            </a:r>
          </a:p>
          <a:p>
            <a:pPr lvl="2"/>
            <a:r>
              <a:rPr lang="en-US" altLang="it-IT" sz="3200" i="1">
                <a:latin typeface="Calibri" panose="020F0502020204030204" pitchFamily="34" charset="0"/>
                <a:cs typeface="Calibri" panose="020F0502020204030204" pitchFamily="34" charset="0"/>
              </a:rPr>
              <a:t>if </a:t>
            </a:r>
            <a:r>
              <a:rPr lang="en-US" altLang="it-IT" sz="3200" i="1">
                <a:latin typeface="Symbol" pitchFamily="2" charset="2"/>
                <a:cs typeface="Calibri" panose="020F0502020204030204" pitchFamily="34" charset="0"/>
              </a:rPr>
              <a:t></a:t>
            </a:r>
            <a:r>
              <a:rPr lang="en-US" altLang="it-IT" sz="2800" baseline="-25000">
                <a:latin typeface="Calibri" panose="020F0502020204030204" pitchFamily="34" charset="0"/>
                <a:cs typeface="Calibri" panose="020F0502020204030204" pitchFamily="34" charset="0"/>
              </a:rPr>
              <a:t>0</a:t>
            </a:r>
            <a:r>
              <a:rPr lang="en-US" altLang="it-IT" sz="2800">
                <a:latin typeface="Calibri" panose="020F0502020204030204" pitchFamily="34" charset="0"/>
                <a:cs typeface="Calibri" panose="020F0502020204030204" pitchFamily="34" charset="0"/>
              </a:rPr>
              <a:t> = 4, then Average </a:t>
            </a:r>
            <a:r>
              <a:rPr lang="en-US" altLang="it-IT" sz="2800" i="1">
                <a:latin typeface="Calibri" panose="020F0502020204030204" pitchFamily="34" charset="0"/>
                <a:cs typeface="Calibri" panose="020F0502020204030204" pitchFamily="34" charset="0"/>
              </a:rPr>
              <a:t>Y</a:t>
            </a:r>
            <a:r>
              <a:rPr lang="en-US" altLang="it-IT" sz="2800">
                <a:latin typeface="Calibri" panose="020F0502020204030204" pitchFamily="34" charset="0"/>
                <a:cs typeface="Calibri" panose="020F0502020204030204" pitchFamily="34" charset="0"/>
              </a:rPr>
              <a:t> Is Expected to Be 4 When </a:t>
            </a:r>
            <a:r>
              <a:rPr lang="en-US" altLang="it-IT" sz="2800" i="1">
                <a:latin typeface="Calibri" panose="020F0502020204030204" pitchFamily="34" charset="0"/>
                <a:cs typeface="Calibri" panose="020F0502020204030204" pitchFamily="34" charset="0"/>
              </a:rPr>
              <a:t>X</a:t>
            </a:r>
            <a:r>
              <a:rPr lang="en-US" altLang="it-IT" sz="2800">
                <a:latin typeface="Calibri" panose="020F0502020204030204" pitchFamily="34" charset="0"/>
                <a:cs typeface="Calibri" panose="020F0502020204030204" pitchFamily="34" charset="0"/>
              </a:rPr>
              <a:t> Is 0</a:t>
            </a:r>
          </a:p>
        </p:txBody>
      </p:sp>
      <p:sp>
        <p:nvSpPr>
          <p:cNvPr id="112645" name="Rectangle 5">
            <a:extLst>
              <a:ext uri="{FF2B5EF4-FFF2-40B4-BE49-F238E27FC236}">
                <a16:creationId xmlns:a16="http://schemas.microsoft.com/office/drawing/2014/main" id="{0A865D6C-06BD-3246-8735-E4E8A7C87531}"/>
              </a:ext>
            </a:extLst>
          </p:cNvPr>
          <p:cNvSpPr>
            <a:spLocks noChangeArrowheads="1"/>
          </p:cNvSpPr>
          <p:nvPr/>
        </p:nvSpPr>
        <p:spPr bwMode="auto">
          <a:xfrm>
            <a:off x="3708400" y="1844675"/>
            <a:ext cx="528638" cy="576263"/>
          </a:xfrm>
          <a:prstGeom prst="rect">
            <a:avLst/>
          </a:prstGeom>
          <a:noFill/>
          <a:ln>
            <a:noFill/>
          </a:ln>
          <a:effectLst/>
        </p:spPr>
        <p:txBody>
          <a:bodyPr lIns="90488" tIns="44450" rIns="90488" bIns="44450">
            <a:spAutoFit/>
          </a:bodyPr>
          <a:lstStyle/>
          <a:p>
            <a:pPr>
              <a:spcBef>
                <a:spcPct val="50000"/>
              </a:spcBef>
              <a:defRPr/>
            </a:pPr>
            <a:r>
              <a:rPr lang="en-US" altLang="it-IT" sz="3200" dirty="0">
                <a:effectLst>
                  <a:outerShdw blurRad="38100" dist="38100" dir="2700000" algn="tl">
                    <a:srgbClr val="000000"/>
                  </a:outerShdw>
                </a:effectLst>
              </a:rPr>
              <a:t>^</a:t>
            </a:r>
          </a:p>
        </p:txBody>
      </p:sp>
      <p:sp>
        <p:nvSpPr>
          <p:cNvPr id="112648" name="Rectangle 8">
            <a:extLst>
              <a:ext uri="{FF2B5EF4-FFF2-40B4-BE49-F238E27FC236}">
                <a16:creationId xmlns:a16="http://schemas.microsoft.com/office/drawing/2014/main" id="{73CEABDA-B884-E0BB-8DA7-201CA79D1B9E}"/>
              </a:ext>
            </a:extLst>
          </p:cNvPr>
          <p:cNvSpPr>
            <a:spLocks noChangeArrowheads="1"/>
          </p:cNvSpPr>
          <p:nvPr/>
        </p:nvSpPr>
        <p:spPr bwMode="auto">
          <a:xfrm>
            <a:off x="2268538" y="3429000"/>
            <a:ext cx="527050" cy="515938"/>
          </a:xfrm>
          <a:prstGeom prst="rect">
            <a:avLst/>
          </a:prstGeom>
          <a:noFill/>
          <a:ln>
            <a:noFill/>
          </a:ln>
          <a:effectLst/>
        </p:spPr>
        <p:txBody>
          <a:bodyPr lIns="90488" tIns="44450" rIns="90488" bIns="44450">
            <a:spAutoFit/>
          </a:bodyPr>
          <a:lstStyle/>
          <a:p>
            <a:pPr>
              <a:spcBef>
                <a:spcPct val="50000"/>
              </a:spcBef>
              <a:defRPr/>
            </a:pPr>
            <a:r>
              <a:rPr lang="en-US" altLang="it-IT" sz="2800" dirty="0">
                <a:effectLst>
                  <a:outerShdw blurRad="38100" dist="38100" dir="2700000" algn="tl">
                    <a:srgbClr val="000000"/>
                  </a:outerShdw>
                </a:effectLst>
              </a:rPr>
              <a:t>^</a:t>
            </a:r>
          </a:p>
        </p:txBody>
      </p:sp>
      <p:sp>
        <p:nvSpPr>
          <p:cNvPr id="112644" name="Titolo 7">
            <a:extLst>
              <a:ext uri="{FF2B5EF4-FFF2-40B4-BE49-F238E27FC236}">
                <a16:creationId xmlns:a16="http://schemas.microsoft.com/office/drawing/2014/main" id="{EB7DF557-6F6A-A929-658F-FF2334967882}"/>
              </a:ext>
            </a:extLst>
          </p:cNvPr>
          <p:cNvSpPr>
            <a:spLocks noGrp="1" noChangeArrowheads="1"/>
          </p:cNvSpPr>
          <p:nvPr>
            <p:ph type="title"/>
          </p:nvPr>
        </p:nvSpPr>
        <p:spPr>
          <a:xfrm>
            <a:off x="404813" y="415925"/>
            <a:ext cx="8062912" cy="1143000"/>
          </a:xfrm>
        </p:spPr>
        <p:txBody>
          <a:bodyPr/>
          <a:lstStyle/>
          <a:p>
            <a:r>
              <a:rPr lang="en-GB" altLang="it-IT" sz="3600" b="1">
                <a:solidFill>
                  <a:srgbClr val="0070C0"/>
                </a:solidFill>
                <a:latin typeface="Calibri" panose="020F0502020204030204" pitchFamily="34" charset="0"/>
                <a:cs typeface="Calibri" panose="020F0502020204030204" pitchFamily="34" charset="0"/>
              </a:rPr>
              <a:t>Interpretation of coefficients</a:t>
            </a:r>
          </a:p>
        </p:txBody>
      </p:sp>
    </p:spTree>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79A343C-D9AE-FBB9-95A1-735528143542}"/>
              </a:ext>
            </a:extLst>
          </p:cNvPr>
          <p:cNvSpPr>
            <a:spLocks noGrp="1" noRot="1" noChangeAspect="1" noMove="1" noResize="1" noEditPoints="1" noAdjustHandles="1" noChangeArrowheads="1" noChangeShapeType="1" noTextEdit="1"/>
          </p:cNvSpPr>
          <p:nvPr>
            <p:ph idx="1"/>
          </p:nvPr>
        </p:nvSpPr>
        <p:spPr>
          <a:xfrm>
            <a:off x="323528" y="1124744"/>
            <a:ext cx="7772400" cy="4114800"/>
          </a:xfrm>
          <a:blipFill>
            <a:blip r:embed="rId3"/>
            <a:stretch>
              <a:fillRect l="-1305" t="-1538" r="-1794"/>
            </a:stretch>
          </a:blipFill>
        </p:spPr>
        <p:txBody>
          <a:bodyPr/>
          <a:lstStyle/>
          <a:p>
            <a:pPr>
              <a:defRPr/>
            </a:pPr>
            <a:r>
              <a:rPr lang="it-IT">
                <a:noFill/>
              </a:rPr>
              <a:t> </a:t>
            </a:r>
          </a:p>
        </p:txBody>
      </p:sp>
      <p:sp>
        <p:nvSpPr>
          <p:cNvPr id="114690" name="CasellaDiTesto 4">
            <a:extLst>
              <a:ext uri="{FF2B5EF4-FFF2-40B4-BE49-F238E27FC236}">
                <a16:creationId xmlns:a16="http://schemas.microsoft.com/office/drawing/2014/main" id="{C5FC52F0-2B35-F5B4-AA50-C1B1DB046689}"/>
              </a:ext>
            </a:extLst>
          </p:cNvPr>
          <p:cNvSpPr txBox="1">
            <a:spLocks noChangeArrowheads="1"/>
          </p:cNvSpPr>
          <p:nvPr/>
        </p:nvSpPr>
        <p:spPr bwMode="auto">
          <a:xfrm>
            <a:off x="323850" y="215900"/>
            <a:ext cx="8424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AU" altLang="it-IT" sz="2400">
                <a:latin typeface="Calibri" panose="020F0502020204030204" pitchFamily="34" charset="0"/>
                <a:cs typeface="Calibri" panose="020F0502020204030204" pitchFamily="34" charset="0"/>
              </a:rPr>
              <a:t>How close are the estimates of the parameters to the true values?</a:t>
            </a:r>
          </a:p>
        </p:txBody>
      </p:sp>
      <p:sp>
        <p:nvSpPr>
          <p:cNvPr id="7" name="CasellaDiTesto 6">
            <a:extLst>
              <a:ext uri="{FF2B5EF4-FFF2-40B4-BE49-F238E27FC236}">
                <a16:creationId xmlns:a16="http://schemas.microsoft.com/office/drawing/2014/main" id="{2CD3500A-71B8-7B2F-4B2C-01969DD564F1}"/>
              </a:ext>
            </a:extLst>
          </p:cNvPr>
          <p:cNvSpPr txBox="1">
            <a:spLocks noRot="1" noChangeAspect="1" noMove="1" noResize="1" noEditPoints="1" noAdjustHandles="1" noChangeArrowheads="1" noChangeShapeType="1" noTextEdit="1"/>
          </p:cNvSpPr>
          <p:nvPr/>
        </p:nvSpPr>
        <p:spPr>
          <a:xfrm>
            <a:off x="683568" y="5099185"/>
            <a:ext cx="3384376" cy="838628"/>
          </a:xfrm>
          <a:prstGeom prst="rect">
            <a:avLst/>
          </a:prstGeom>
          <a:blipFill>
            <a:blip r:embed="rId4"/>
            <a:stretch>
              <a:fillRect t="-119403" b="-179104"/>
            </a:stretch>
          </a:blipFill>
        </p:spPr>
        <p:txBody>
          <a:bodyPr/>
          <a:lstStyle/>
          <a:p>
            <a:pPr>
              <a:defRPr/>
            </a:pPr>
            <a:r>
              <a:rPr lang="it-IT">
                <a:noFill/>
              </a:rPr>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CasellaDiTesto 4">
            <a:extLst>
              <a:ext uri="{FF2B5EF4-FFF2-40B4-BE49-F238E27FC236}">
                <a16:creationId xmlns:a16="http://schemas.microsoft.com/office/drawing/2014/main" id="{96226D95-DF3E-F9F4-A9FC-8954F3C5A29B}"/>
              </a:ext>
            </a:extLst>
          </p:cNvPr>
          <p:cNvSpPr txBox="1">
            <a:spLocks noChangeArrowheads="1"/>
          </p:cNvSpPr>
          <p:nvPr/>
        </p:nvSpPr>
        <p:spPr bwMode="auto">
          <a:xfrm>
            <a:off x="250825" y="620713"/>
            <a:ext cx="80660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IE" altLang="it-IT" sz="2000">
                <a:latin typeface="Calibri" panose="020F0502020204030204" pitchFamily="34" charset="0"/>
                <a:cs typeface="Calibri" panose="020F0502020204030204" pitchFamily="34" charset="0"/>
              </a:rPr>
              <a:t>SE can be used in confidence interval (CI) formulas and hypothesis testing procedures:</a:t>
            </a:r>
          </a:p>
        </p:txBody>
      </p:sp>
      <p:sp>
        <p:nvSpPr>
          <p:cNvPr id="6" name="CasellaDiTesto 5">
            <a:extLst>
              <a:ext uri="{FF2B5EF4-FFF2-40B4-BE49-F238E27FC236}">
                <a16:creationId xmlns:a16="http://schemas.microsoft.com/office/drawing/2014/main" id="{5D4833E0-14FB-7345-5B7A-DAC7AB178F6E}"/>
              </a:ext>
            </a:extLst>
          </p:cNvPr>
          <p:cNvSpPr txBox="1">
            <a:spLocks noRot="1" noChangeAspect="1" noMove="1" noResize="1" noEditPoints="1" noAdjustHandles="1" noChangeArrowheads="1" noChangeShapeType="1" noTextEdit="1"/>
          </p:cNvSpPr>
          <p:nvPr/>
        </p:nvSpPr>
        <p:spPr>
          <a:xfrm>
            <a:off x="-108520" y="1772816"/>
            <a:ext cx="3409528" cy="488788"/>
          </a:xfrm>
          <a:prstGeom prst="rect">
            <a:avLst/>
          </a:prstGeom>
          <a:blipFill>
            <a:blip r:embed="rId2"/>
            <a:stretch>
              <a:fillRect t="-17500" b="-22500"/>
            </a:stretch>
          </a:blipFill>
        </p:spPr>
        <p:txBody>
          <a:bodyPr/>
          <a:lstStyle/>
          <a:p>
            <a:pPr>
              <a:defRPr/>
            </a:pPr>
            <a:r>
              <a:rPr lang="it-IT">
                <a:noFill/>
              </a:rPr>
              <a:t> </a:t>
            </a:r>
          </a:p>
        </p:txBody>
      </p:sp>
      <p:sp>
        <p:nvSpPr>
          <p:cNvPr id="116739" name="CasellaDiTesto 7">
            <a:extLst>
              <a:ext uri="{FF2B5EF4-FFF2-40B4-BE49-F238E27FC236}">
                <a16:creationId xmlns:a16="http://schemas.microsoft.com/office/drawing/2014/main" id="{E8BCA8F3-EBE1-569A-40C7-75788E58CCCF}"/>
              </a:ext>
            </a:extLst>
          </p:cNvPr>
          <p:cNvSpPr txBox="1">
            <a:spLocks noChangeArrowheads="1"/>
          </p:cNvSpPr>
          <p:nvPr/>
        </p:nvSpPr>
        <p:spPr bwMode="auto">
          <a:xfrm>
            <a:off x="233363" y="2705100"/>
            <a:ext cx="6354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defRPr>
            </a:lvl1pPr>
            <a:lvl2pPr>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lvl="1">
              <a:lnSpc>
                <a:spcPct val="90000"/>
              </a:lnSpc>
              <a:spcBef>
                <a:spcPct val="0"/>
              </a:spcBef>
              <a:buFontTx/>
              <a:buNone/>
            </a:pPr>
            <a:r>
              <a:rPr lang="en-US" altLang="it-IT" sz="2000">
                <a:latin typeface="Calibri" panose="020F0502020204030204" pitchFamily="34" charset="0"/>
                <a:cs typeface="Calibri" panose="020F0502020204030204" pitchFamily="34" charset="0"/>
              </a:rPr>
              <a:t>(Thanks to the normality assumption of the errors!!)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a:extLst>
              <a:ext uri="{FF2B5EF4-FFF2-40B4-BE49-F238E27FC236}">
                <a16:creationId xmlns:a16="http://schemas.microsoft.com/office/drawing/2014/main" id="{7181232D-10C9-F01D-28FC-4C2AD6F6C555}"/>
              </a:ext>
            </a:extLst>
          </p:cNvPr>
          <p:cNvSpPr>
            <a:spLocks noGrp="1" noChangeArrowheads="1"/>
          </p:cNvSpPr>
          <p:nvPr>
            <p:ph type="body" idx="4294967295"/>
          </p:nvPr>
        </p:nvSpPr>
        <p:spPr>
          <a:xfrm>
            <a:off x="250825" y="1241425"/>
            <a:ext cx="8353425" cy="5300663"/>
          </a:xfrm>
        </p:spPr>
        <p:txBody>
          <a:bodyPr/>
          <a:lstStyle/>
          <a:p>
            <a:pPr>
              <a:defRPr/>
            </a:pPr>
            <a:r>
              <a:rPr lang="en-US" altLang="it-IT" sz="2400" dirty="0">
                <a:latin typeface="Calibri" panose="020F0502020204030204" pitchFamily="34" charset="0"/>
                <a:cs typeface="Calibri" panose="020F0502020204030204" pitchFamily="34" charset="0"/>
              </a:rPr>
              <a:t>We will model the relationship between a set of variables </a:t>
            </a:r>
            <a:r>
              <a:rPr lang="en-US" altLang="it-IT" sz="2400" dirty="0" err="1">
                <a:latin typeface="Calibri" panose="020F0502020204030204" pitchFamily="34" charset="0"/>
                <a:cs typeface="Calibri" panose="020F0502020204030204" pitchFamily="34" charset="0"/>
              </a:rPr>
              <a:t>X</a:t>
            </a:r>
            <a:r>
              <a:rPr lang="en-US" altLang="it-IT" sz="2400" baseline="-25000" dirty="0" err="1">
                <a:latin typeface="Calibri" panose="020F0502020204030204" pitchFamily="34" charset="0"/>
                <a:cs typeface="Calibri" panose="020F0502020204030204" pitchFamily="34" charset="0"/>
              </a:rPr>
              <a:t>s</a:t>
            </a:r>
            <a:r>
              <a:rPr lang="en-US" altLang="it-IT" sz="2400" dirty="0">
                <a:latin typeface="Calibri" panose="020F0502020204030204" pitchFamily="34" charset="0"/>
                <a:cs typeface="Calibri" panose="020F0502020204030204" pitchFamily="34" charset="0"/>
              </a:rPr>
              <a:t> and a single variable Y.</a:t>
            </a:r>
          </a:p>
          <a:p>
            <a:pPr marL="0" indent="0">
              <a:buFontTx/>
              <a:buNone/>
              <a:defRPr/>
            </a:pPr>
            <a:endParaRPr lang="en-US" altLang="it-IT" sz="2400" dirty="0">
              <a:latin typeface="Calibri" panose="020F0502020204030204" pitchFamily="34" charset="0"/>
              <a:cs typeface="Calibri" panose="020F0502020204030204" pitchFamily="34" charset="0"/>
            </a:endParaRPr>
          </a:p>
          <a:p>
            <a:pPr marL="0" indent="0">
              <a:buFontTx/>
              <a:buNone/>
              <a:defRPr/>
            </a:pPr>
            <a:r>
              <a:rPr lang="en-US" altLang="it-IT" sz="2400" dirty="0">
                <a:latin typeface="Calibri" panose="020F0502020204030204" pitchFamily="34" charset="0"/>
                <a:cs typeface="Calibri" panose="020F0502020204030204" pitchFamily="34" charset="0"/>
              </a:rPr>
              <a:t>Examples:  determinants of income, determinants of stock index,… </a:t>
            </a:r>
          </a:p>
          <a:p>
            <a:pPr marL="0" indent="0">
              <a:buFontTx/>
              <a:buNone/>
              <a:defRPr/>
            </a:pPr>
            <a:endParaRPr lang="en-US" altLang="it-IT" sz="2400" dirty="0">
              <a:latin typeface="Calibri" panose="020F0502020204030204" pitchFamily="34" charset="0"/>
              <a:cs typeface="Calibri" panose="020F0502020204030204" pitchFamily="34" charset="0"/>
            </a:endParaRPr>
          </a:p>
          <a:p>
            <a:pPr>
              <a:defRPr/>
            </a:pPr>
            <a:r>
              <a:rPr lang="en-US" altLang="it-IT" sz="2400" dirty="0">
                <a:latin typeface="Calibri" panose="020F0502020204030204" pitchFamily="34" charset="0"/>
                <a:cs typeface="Calibri" panose="020F0502020204030204" pitchFamily="34" charset="0"/>
              </a:rPr>
              <a:t>The main motivations for using the technique:</a:t>
            </a:r>
          </a:p>
          <a:p>
            <a:pPr lvl="1">
              <a:defRPr/>
            </a:pPr>
            <a:r>
              <a:rPr lang="en-US" altLang="it-IT" sz="2400" dirty="0">
                <a:latin typeface="Calibri" panose="020F0502020204030204" pitchFamily="34" charset="0"/>
                <a:cs typeface="Calibri" panose="020F0502020204030204" pitchFamily="34" charset="0"/>
              </a:rPr>
              <a:t>Analyze the specific relationships between the variables </a:t>
            </a:r>
            <a:r>
              <a:rPr lang="en-US" altLang="it-IT" sz="2400" dirty="0" err="1">
                <a:latin typeface="Calibri" panose="020F0502020204030204" pitchFamily="34" charset="0"/>
                <a:cs typeface="Calibri" panose="020F0502020204030204" pitchFamily="34" charset="0"/>
              </a:rPr>
              <a:t>X</a:t>
            </a:r>
            <a:r>
              <a:rPr lang="en-US" altLang="it-IT" sz="2400" baseline="-25000" dirty="0" err="1">
                <a:latin typeface="Calibri" panose="020F0502020204030204" pitchFamily="34" charset="0"/>
                <a:cs typeface="Calibri" panose="020F0502020204030204" pitchFamily="34" charset="0"/>
              </a:rPr>
              <a:t>s</a:t>
            </a:r>
            <a:r>
              <a:rPr lang="en-US" altLang="it-IT" sz="2400" dirty="0">
                <a:latin typeface="Calibri" panose="020F0502020204030204" pitchFamily="34" charset="0"/>
                <a:cs typeface="Calibri" panose="020F0502020204030204" pitchFamily="34" charset="0"/>
              </a:rPr>
              <a:t> and the Y.</a:t>
            </a:r>
          </a:p>
          <a:p>
            <a:pPr lvl="1">
              <a:defRPr/>
            </a:pPr>
            <a:r>
              <a:rPr lang="en-US" altLang="it-IT" sz="2400" dirty="0">
                <a:latin typeface="Calibri" panose="020F0502020204030204" pitchFamily="34" charset="0"/>
                <a:cs typeface="Calibri" panose="020F0502020204030204" pitchFamily="34" charset="0"/>
              </a:rPr>
              <a:t>Predict the “future” value of Y from the values of the variables </a:t>
            </a:r>
            <a:r>
              <a:rPr lang="en-US" altLang="it-IT" sz="2400" dirty="0" err="1">
                <a:latin typeface="Calibri" panose="020F0502020204030204" pitchFamily="34" charset="0"/>
                <a:cs typeface="Calibri" panose="020F0502020204030204" pitchFamily="34" charset="0"/>
              </a:rPr>
              <a:t>X</a:t>
            </a:r>
            <a:r>
              <a:rPr lang="en-US" altLang="it-IT" sz="2400" baseline="-25000" dirty="0" err="1">
                <a:latin typeface="Calibri" panose="020F0502020204030204" pitchFamily="34" charset="0"/>
                <a:cs typeface="Calibri" panose="020F0502020204030204" pitchFamily="34" charset="0"/>
              </a:rPr>
              <a:t>s</a:t>
            </a:r>
            <a:r>
              <a:rPr lang="en-US" altLang="it-IT" sz="2400" baseline="-25000" dirty="0">
                <a:latin typeface="Calibri" panose="020F0502020204030204" pitchFamily="34" charset="0"/>
                <a:cs typeface="Calibri" panose="020F0502020204030204" pitchFamily="34" charset="0"/>
              </a:rPr>
              <a:t> </a:t>
            </a:r>
            <a:endParaRPr lang="en-US" altLang="it-IT" sz="2400" baseline="-25000" dirty="0">
              <a:latin typeface="Avenir" panose="02000503020000020003" pitchFamily="2" charset="0"/>
              <a:cs typeface="Calibri" panose="020F0502020204030204" pitchFamily="34" charset="0"/>
            </a:endParaRPr>
          </a:p>
          <a:p>
            <a:pPr marL="457200" lvl="1" indent="0">
              <a:buFontTx/>
              <a:buNone/>
              <a:defRPr/>
            </a:pPr>
            <a:endParaRPr lang="en-US" altLang="it-IT" baseline="-25000" dirty="0">
              <a:latin typeface="Avenir" panose="02000503020000020003" pitchFamily="2" charset="0"/>
              <a:cs typeface="Calibri" panose="020F0502020204030204" pitchFamily="34" charset="0"/>
            </a:endParaRPr>
          </a:p>
        </p:txBody>
      </p:sp>
      <p:sp>
        <p:nvSpPr>
          <p:cNvPr id="49154" name="Title 1">
            <a:extLst>
              <a:ext uri="{FF2B5EF4-FFF2-40B4-BE49-F238E27FC236}">
                <a16:creationId xmlns:a16="http://schemas.microsoft.com/office/drawing/2014/main" id="{DC899E4C-BA36-D51D-82D6-9D4881901619}"/>
              </a:ext>
            </a:extLst>
          </p:cNvPr>
          <p:cNvSpPr txBox="1">
            <a:spLocks noChangeArrowheads="1"/>
          </p:cNvSpPr>
          <p:nvPr/>
        </p:nvSpPr>
        <p:spPr bwMode="auto">
          <a:xfrm>
            <a:off x="395288" y="260350"/>
            <a:ext cx="77724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CA" altLang="it-IT" sz="3600" b="1">
                <a:solidFill>
                  <a:srgbClr val="0070C0"/>
                </a:solidFill>
                <a:latin typeface="Calibri" panose="020F0502020204030204" pitchFamily="34" charset="0"/>
                <a:cs typeface="Calibri" panose="020F0502020204030204" pitchFamily="34" charset="0"/>
              </a:rPr>
              <a:t>Motivation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3">
            <a:extLst>
              <a:ext uri="{FF2B5EF4-FFF2-40B4-BE49-F238E27FC236}">
                <a16:creationId xmlns:a16="http://schemas.microsoft.com/office/drawing/2014/main" id="{5579CF92-43DF-5E25-90BB-880645E9522C}"/>
              </a:ext>
            </a:extLst>
          </p:cNvPr>
          <p:cNvSpPr>
            <a:spLocks noGrp="1" noChangeArrowheads="1"/>
          </p:cNvSpPr>
          <p:nvPr>
            <p:ph type="body" idx="1"/>
          </p:nvPr>
        </p:nvSpPr>
        <p:spPr>
          <a:xfrm>
            <a:off x="328613" y="1196975"/>
            <a:ext cx="8153400" cy="1344613"/>
          </a:xfrm>
        </p:spPr>
        <p:txBody>
          <a:bodyPr/>
          <a:lstStyle/>
          <a:p>
            <a:pPr marL="0" indent="0">
              <a:lnSpc>
                <a:spcPct val="90000"/>
              </a:lnSpc>
              <a:buFontTx/>
              <a:buNone/>
            </a:pPr>
            <a:r>
              <a:rPr lang="en-US" altLang="it-IT" sz="2400">
                <a:latin typeface="Calibri" panose="020F0502020204030204" pitchFamily="34" charset="0"/>
                <a:cs typeface="Calibri" panose="020F0502020204030204" pitchFamily="34" charset="0"/>
              </a:rPr>
              <a:t>We can draw inference by testing:</a:t>
            </a:r>
          </a:p>
          <a:p>
            <a:pPr lvl="1">
              <a:lnSpc>
                <a:spcPct val="90000"/>
              </a:lnSpc>
              <a:buFontTx/>
              <a:buNone/>
            </a:pPr>
            <a:r>
              <a:rPr lang="en-US" altLang="it-IT" sz="2400">
                <a:latin typeface="Calibri" panose="020F0502020204030204" pitchFamily="34" charset="0"/>
                <a:cs typeface="Calibri" panose="020F0502020204030204" pitchFamily="34" charset="0"/>
              </a:rPr>
              <a:t>H</a:t>
            </a:r>
            <a:r>
              <a:rPr lang="en-US" altLang="it-IT" sz="2400" baseline="-25000">
                <a:latin typeface="Calibri" panose="020F0502020204030204" pitchFamily="34" charset="0"/>
                <a:cs typeface="Calibri" panose="020F0502020204030204" pitchFamily="34" charset="0"/>
              </a:rPr>
              <a:t>0</a:t>
            </a:r>
            <a:r>
              <a:rPr lang="en-US" altLang="it-IT" sz="2400">
                <a:latin typeface="Calibri" panose="020F0502020204030204" pitchFamily="34" charset="0"/>
                <a:cs typeface="Calibri" panose="020F0502020204030204" pitchFamily="34" charset="0"/>
              </a:rPr>
              <a:t>: </a:t>
            </a:r>
            <a:r>
              <a:rPr lang="en-US" altLang="it-IT" sz="2400">
                <a:latin typeface="Symbol" pitchFamily="2" charset="2"/>
                <a:cs typeface="Calibri" panose="020F0502020204030204" pitchFamily="34" charset="0"/>
              </a:rPr>
              <a:t>b</a:t>
            </a:r>
            <a:r>
              <a:rPr lang="en-US" altLang="it-IT" sz="2400" baseline="-25000">
                <a:latin typeface="Calibri" panose="020F0502020204030204" pitchFamily="34" charset="0"/>
                <a:cs typeface="Calibri" panose="020F0502020204030204" pitchFamily="34" charset="0"/>
              </a:rPr>
              <a:t>1</a:t>
            </a:r>
            <a:r>
              <a:rPr lang="en-US" altLang="it-IT" sz="2400">
                <a:latin typeface="Calibri" panose="020F0502020204030204" pitchFamily="34" charset="0"/>
                <a:cs typeface="Calibri" panose="020F0502020204030204" pitchFamily="34" charset="0"/>
              </a:rPr>
              <a:t> = 0</a:t>
            </a:r>
          </a:p>
          <a:p>
            <a:pPr lvl="1">
              <a:lnSpc>
                <a:spcPct val="90000"/>
              </a:lnSpc>
              <a:buFontTx/>
              <a:buNone/>
            </a:pPr>
            <a:r>
              <a:rPr lang="en-US" altLang="it-IT" sz="2400">
                <a:latin typeface="Calibri" panose="020F0502020204030204" pitchFamily="34" charset="0"/>
                <a:cs typeface="Calibri" panose="020F0502020204030204" pitchFamily="34" charset="0"/>
              </a:rPr>
              <a:t>H</a:t>
            </a:r>
            <a:r>
              <a:rPr lang="en-US" altLang="it-IT" sz="2400" baseline="-25000">
                <a:latin typeface="Calibri" panose="020F0502020204030204" pitchFamily="34" charset="0"/>
                <a:cs typeface="Calibri" panose="020F0502020204030204" pitchFamily="34" charset="0"/>
              </a:rPr>
              <a:t>1</a:t>
            </a:r>
            <a:r>
              <a:rPr lang="en-US" altLang="it-IT" sz="2400">
                <a:latin typeface="Calibri" panose="020F0502020204030204" pitchFamily="34" charset="0"/>
                <a:cs typeface="Calibri" panose="020F0502020204030204" pitchFamily="34" charset="0"/>
              </a:rPr>
              <a:t>: </a:t>
            </a:r>
            <a:r>
              <a:rPr lang="en-US" altLang="it-IT" sz="2400">
                <a:latin typeface="Symbol" pitchFamily="2" charset="2"/>
                <a:cs typeface="Calibri" panose="020F0502020204030204" pitchFamily="34" charset="0"/>
              </a:rPr>
              <a:t>b</a:t>
            </a:r>
            <a:r>
              <a:rPr lang="en-US" altLang="it-IT" sz="2400" baseline="-25000">
                <a:latin typeface="Calibri" panose="020F0502020204030204" pitchFamily="34" charset="0"/>
                <a:cs typeface="Calibri" panose="020F0502020204030204" pitchFamily="34" charset="0"/>
              </a:rPr>
              <a:t>1 </a:t>
            </a:r>
            <a:r>
              <a:rPr lang="en-US" altLang="it-IT" sz="2400">
                <a:latin typeface="Calibri" panose="020F0502020204030204" pitchFamily="34" charset="0"/>
                <a:cs typeface="Calibri" panose="020F0502020204030204" pitchFamily="34" charset="0"/>
              </a:rPr>
              <a:t>= 0 (or &lt; 0,or &gt; 0)</a:t>
            </a:r>
          </a:p>
          <a:p>
            <a:pPr lvl="1">
              <a:lnSpc>
                <a:spcPct val="90000"/>
              </a:lnSpc>
              <a:buFontTx/>
              <a:buNone/>
            </a:pPr>
            <a:endParaRPr lang="en-US" altLang="it-IT" sz="2400">
              <a:latin typeface="Calibri" panose="020F0502020204030204" pitchFamily="34" charset="0"/>
              <a:cs typeface="Calibri" panose="020F0502020204030204" pitchFamily="34" charset="0"/>
            </a:endParaRPr>
          </a:p>
        </p:txBody>
      </p:sp>
      <p:sp>
        <p:nvSpPr>
          <p:cNvPr id="117762" name="Rectangle 14">
            <a:extLst>
              <a:ext uri="{FF2B5EF4-FFF2-40B4-BE49-F238E27FC236}">
                <a16:creationId xmlns:a16="http://schemas.microsoft.com/office/drawing/2014/main" id="{9CC61A95-0612-1BD2-3FEB-48825C5E7324}"/>
              </a:ext>
            </a:extLst>
          </p:cNvPr>
          <p:cNvSpPr>
            <a:spLocks noGrp="1" noChangeArrowheads="1"/>
          </p:cNvSpPr>
          <p:nvPr>
            <p:ph type="title"/>
          </p:nvPr>
        </p:nvSpPr>
        <p:spPr>
          <a:xfrm>
            <a:off x="685800" y="260350"/>
            <a:ext cx="7772400" cy="1143000"/>
          </a:xfrm>
        </p:spPr>
        <p:txBody>
          <a:bodyPr/>
          <a:lstStyle/>
          <a:p>
            <a:r>
              <a:rPr lang="en-US" altLang="it-IT">
                <a:latin typeface="Calibri" panose="020F0502020204030204" pitchFamily="34" charset="0"/>
                <a:cs typeface="Calibri" panose="020F0502020204030204" pitchFamily="34" charset="0"/>
              </a:rPr>
              <a:t>  </a:t>
            </a:r>
            <a:r>
              <a:rPr lang="en-US" altLang="it-IT" b="1">
                <a:solidFill>
                  <a:srgbClr val="0070C0"/>
                </a:solidFill>
                <a:latin typeface="Calibri" panose="020F0502020204030204" pitchFamily="34" charset="0"/>
                <a:cs typeface="Calibri" panose="020F0502020204030204" pitchFamily="34" charset="0"/>
              </a:rPr>
              <a:t>Testing the Slope</a:t>
            </a:r>
          </a:p>
        </p:txBody>
      </p:sp>
      <p:sp>
        <p:nvSpPr>
          <p:cNvPr id="117763" name="CasellaDiTesto 1">
            <a:extLst>
              <a:ext uri="{FF2B5EF4-FFF2-40B4-BE49-F238E27FC236}">
                <a16:creationId xmlns:a16="http://schemas.microsoft.com/office/drawing/2014/main" id="{D5A05030-A66C-087A-1CFA-6FDD2B9EB898}"/>
              </a:ext>
            </a:extLst>
          </p:cNvPr>
          <p:cNvSpPr txBox="1">
            <a:spLocks noChangeArrowheads="1"/>
          </p:cNvSpPr>
          <p:nvPr/>
        </p:nvSpPr>
        <p:spPr bwMode="auto">
          <a:xfrm>
            <a:off x="260350" y="2781300"/>
            <a:ext cx="77422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AU" altLang="it-IT" sz="2000">
                <a:latin typeface="Calibri" panose="020F0502020204030204" pitchFamily="34" charset="0"/>
                <a:cs typeface="Calibri" panose="020F0502020204030204" pitchFamily="34" charset="0"/>
              </a:rPr>
              <a:t>We need to determine whether the estimate is sufficienty far from zero. </a:t>
            </a:r>
          </a:p>
          <a:p>
            <a:pPr>
              <a:spcBef>
                <a:spcPct val="0"/>
              </a:spcBef>
              <a:buFontTx/>
              <a:buNone/>
            </a:pPr>
            <a:r>
              <a:rPr lang="en-AU" altLang="it-IT" sz="2000">
                <a:latin typeface="Calibri" panose="020F0502020204030204" pitchFamily="34" charset="0"/>
                <a:cs typeface="Calibri" panose="020F0502020204030204" pitchFamily="34" charset="0"/>
              </a:rPr>
              <a:t>In practice we compute the t statistic:</a:t>
            </a:r>
          </a:p>
        </p:txBody>
      </p:sp>
      <p:sp>
        <p:nvSpPr>
          <p:cNvPr id="3" name="CasellaDiTesto 2">
            <a:extLst>
              <a:ext uri="{FF2B5EF4-FFF2-40B4-BE49-F238E27FC236}">
                <a16:creationId xmlns:a16="http://schemas.microsoft.com/office/drawing/2014/main" id="{0B5E78DC-AE45-32E4-9432-89E75FA3CAF4}"/>
              </a:ext>
            </a:extLst>
          </p:cNvPr>
          <p:cNvSpPr txBox="1">
            <a:spLocks noRot="1" noChangeAspect="1" noMove="1" noResize="1" noEditPoints="1" noAdjustHandles="1" noChangeArrowheads="1" noChangeShapeType="1" noTextEdit="1"/>
          </p:cNvSpPr>
          <p:nvPr/>
        </p:nvSpPr>
        <p:spPr>
          <a:xfrm>
            <a:off x="685800" y="3789040"/>
            <a:ext cx="1540742" cy="858889"/>
          </a:xfrm>
          <a:prstGeom prst="rect">
            <a:avLst/>
          </a:prstGeom>
          <a:blipFill>
            <a:blip r:embed="rId2"/>
            <a:stretch>
              <a:fillRect l="-3279" t="-10294" r="-5738" b="-14706"/>
            </a:stretch>
          </a:blipFill>
        </p:spPr>
        <p:txBody>
          <a:bodyPr/>
          <a:lstStyle/>
          <a:p>
            <a:pPr>
              <a:defRPr/>
            </a:pPr>
            <a:r>
              <a:rPr lang="it-IT">
                <a:noFill/>
              </a:rPr>
              <a:t> </a:t>
            </a:r>
          </a:p>
        </p:txBody>
      </p:sp>
      <p:sp>
        <p:nvSpPr>
          <p:cNvPr id="4" name="CasellaDiTesto 3">
            <a:extLst>
              <a:ext uri="{FF2B5EF4-FFF2-40B4-BE49-F238E27FC236}">
                <a16:creationId xmlns:a16="http://schemas.microsoft.com/office/drawing/2014/main" id="{B67F7825-5843-68E6-0F8B-0526BBDB92C3}"/>
              </a:ext>
            </a:extLst>
          </p:cNvPr>
          <p:cNvSpPr txBox="1">
            <a:spLocks noRot="1" noChangeAspect="1" noMove="1" noResize="1" noEditPoints="1" noAdjustHandles="1" noChangeArrowheads="1" noChangeShapeType="1" noTextEdit="1"/>
          </p:cNvSpPr>
          <p:nvPr/>
        </p:nvSpPr>
        <p:spPr>
          <a:xfrm>
            <a:off x="432656" y="4948155"/>
            <a:ext cx="8278688" cy="1032399"/>
          </a:xfrm>
          <a:prstGeom prst="rect">
            <a:avLst/>
          </a:prstGeom>
          <a:blipFill>
            <a:blip r:embed="rId3"/>
            <a:stretch>
              <a:fillRect l="-920" t="-2439" r="-1074" b="-9756"/>
            </a:stretch>
          </a:blipFill>
        </p:spPr>
        <p:txBody>
          <a:bodyPr/>
          <a:lstStyle/>
          <a:p>
            <a:pPr>
              <a:defRPr/>
            </a:pPr>
            <a:r>
              <a:rPr lang="it-IT">
                <a:noFill/>
              </a:rPr>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a:extLst>
              <a:ext uri="{FF2B5EF4-FFF2-40B4-BE49-F238E27FC236}">
                <a16:creationId xmlns:a16="http://schemas.microsoft.com/office/drawing/2014/main" id="{59E39F76-506F-AACB-2A17-241E8B1BA325}"/>
              </a:ext>
            </a:extLst>
          </p:cNvPr>
          <p:cNvSpPr>
            <a:spLocks noGrp="1" noChangeArrowheads="1"/>
          </p:cNvSpPr>
          <p:nvPr>
            <p:ph type="title"/>
          </p:nvPr>
        </p:nvSpPr>
        <p:spPr>
          <a:xfrm>
            <a:off x="720725" y="152400"/>
            <a:ext cx="7772400" cy="838200"/>
          </a:xfrm>
        </p:spPr>
        <p:txBody>
          <a:bodyPr/>
          <a:lstStyle/>
          <a:p>
            <a:pPr eaLnBrk="1" hangingPunct="1"/>
            <a:r>
              <a:rPr lang="en-GB" altLang="it-IT" sz="3600">
                <a:latin typeface="Calibri" panose="020F0502020204030204" pitchFamily="34" charset="0"/>
                <a:cs typeface="Calibri" panose="020F0502020204030204" pitchFamily="34" charset="0"/>
              </a:rPr>
              <a:t>The model in STATA</a:t>
            </a:r>
          </a:p>
        </p:txBody>
      </p:sp>
      <p:sp>
        <p:nvSpPr>
          <p:cNvPr id="118786" name="Rectangle 3">
            <a:extLst>
              <a:ext uri="{FF2B5EF4-FFF2-40B4-BE49-F238E27FC236}">
                <a16:creationId xmlns:a16="http://schemas.microsoft.com/office/drawing/2014/main" id="{1D95D7F4-F5E2-38C9-A280-5276D42EE1A7}"/>
              </a:ext>
            </a:extLst>
          </p:cNvPr>
          <p:cNvSpPr>
            <a:spLocks noGrp="1" noChangeArrowheads="1"/>
          </p:cNvSpPr>
          <p:nvPr>
            <p:ph type="body" idx="1"/>
          </p:nvPr>
        </p:nvSpPr>
        <p:spPr>
          <a:xfrm>
            <a:off x="493713" y="4572000"/>
            <a:ext cx="8472487" cy="1981200"/>
          </a:xfrm>
        </p:spPr>
        <p:txBody>
          <a:bodyPr/>
          <a:lstStyle/>
          <a:p>
            <a:pPr marL="0" indent="0" eaLnBrk="1" hangingPunct="1">
              <a:buFontTx/>
              <a:buNone/>
            </a:pPr>
            <a:endParaRPr lang="en-GB" altLang="it-IT" sz="2000"/>
          </a:p>
          <a:p>
            <a:pPr marL="0" indent="0" eaLnBrk="1" hangingPunct="1">
              <a:buFontTx/>
              <a:buNone/>
            </a:pPr>
            <a:r>
              <a:rPr lang="en-GB" altLang="it-IT" sz="2000"/>
              <a:t>The regression model is:</a:t>
            </a:r>
            <a:br>
              <a:rPr lang="en-GB" altLang="it-IT" sz="2000" baseline="-25000"/>
            </a:br>
            <a:endParaRPr lang="en-GB" altLang="it-IT" sz="2000" baseline="-25000"/>
          </a:p>
          <a:p>
            <a:pPr marL="0" indent="0" algn="ctr" eaLnBrk="1" hangingPunct="1">
              <a:buFontTx/>
              <a:buNone/>
            </a:pPr>
            <a:r>
              <a:rPr lang="en-GB" altLang="it-IT" sz="2000"/>
              <a:t>Homicide rate = - 0.82 + 0.94 (poor families)</a:t>
            </a:r>
          </a:p>
          <a:p>
            <a:pPr marL="0" indent="0" algn="just">
              <a:buFontTx/>
              <a:buNone/>
            </a:pPr>
            <a:endParaRPr lang="en-GB" altLang="it-IT" sz="2000"/>
          </a:p>
        </p:txBody>
      </p:sp>
      <p:pic>
        <p:nvPicPr>
          <p:cNvPr id="118787" name="Picture 5">
            <a:extLst>
              <a:ext uri="{FF2B5EF4-FFF2-40B4-BE49-F238E27FC236}">
                <a16:creationId xmlns:a16="http://schemas.microsoft.com/office/drawing/2014/main" id="{0934418E-673D-2C31-6FBD-E72547CD6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713" y="2457450"/>
            <a:ext cx="11890375"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ttangolo 2">
            <a:extLst>
              <a:ext uri="{FF2B5EF4-FFF2-40B4-BE49-F238E27FC236}">
                <a16:creationId xmlns:a16="http://schemas.microsoft.com/office/drawing/2014/main" id="{BCD16AC0-B233-43D1-76F4-0BDB36D33062}"/>
              </a:ext>
            </a:extLst>
          </p:cNvPr>
          <p:cNvSpPr/>
          <p:nvPr/>
        </p:nvSpPr>
        <p:spPr>
          <a:xfrm>
            <a:off x="323850" y="1916113"/>
            <a:ext cx="1624013" cy="461962"/>
          </a:xfrm>
          <a:prstGeom prst="rect">
            <a:avLst/>
          </a:prstGeom>
        </p:spPr>
        <p:txBody>
          <a:bodyPr wrap="none">
            <a:spAutoFit/>
          </a:bodyPr>
          <a:lstStyle/>
          <a:p>
            <a:pPr>
              <a:defRPr/>
            </a:pPr>
            <a:r>
              <a:rPr lang="en-GB" dirty="0"/>
              <a:t> </a:t>
            </a:r>
            <a:r>
              <a:rPr lang="en-GB" b="1" dirty="0" err="1">
                <a:latin typeface="+mn-lt"/>
              </a:rPr>
              <a:t>reg</a:t>
            </a:r>
            <a:r>
              <a:rPr lang="en-GB" b="1" dirty="0">
                <a:latin typeface="+mn-lt"/>
              </a:rPr>
              <a:t> </a:t>
            </a:r>
            <a:r>
              <a:rPr lang="en-GB" b="1" dirty="0" err="1">
                <a:latin typeface="+mn-lt"/>
              </a:rPr>
              <a:t>homic</a:t>
            </a:r>
            <a:r>
              <a:rPr lang="en-GB" b="1" dirty="0">
                <a:latin typeface="+mn-lt"/>
              </a:rPr>
              <a:t> poor</a:t>
            </a:r>
          </a:p>
        </p:txBody>
      </p:sp>
      <p:sp>
        <p:nvSpPr>
          <p:cNvPr id="118789" name="CasellaDiTesto 1">
            <a:extLst>
              <a:ext uri="{FF2B5EF4-FFF2-40B4-BE49-F238E27FC236}">
                <a16:creationId xmlns:a16="http://schemas.microsoft.com/office/drawing/2014/main" id="{BE261DF7-0742-7D05-1FFF-80F0548DEEC2}"/>
              </a:ext>
            </a:extLst>
          </p:cNvPr>
          <p:cNvSpPr txBox="1">
            <a:spLocks noChangeArrowheads="1"/>
          </p:cNvSpPr>
          <p:nvPr/>
        </p:nvSpPr>
        <p:spPr bwMode="auto">
          <a:xfrm>
            <a:off x="971550" y="1146175"/>
            <a:ext cx="693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it-IT" sz="1400" b="1">
                <a:solidFill>
                  <a:srgbClr val="FF0000"/>
                </a:solidFill>
                <a:latin typeface="Arial" panose="020B0604020202020204" pitchFamily="34" charset="0"/>
              </a:rPr>
              <a:t>Sample: 20 cities in US; Y=homicide rate, X=% of families below the poverti line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olo 7">
            <a:extLst>
              <a:ext uri="{FF2B5EF4-FFF2-40B4-BE49-F238E27FC236}">
                <a16:creationId xmlns:a16="http://schemas.microsoft.com/office/drawing/2014/main" id="{E39C5808-F9C6-298D-6C02-8FF878CA0094}"/>
              </a:ext>
            </a:extLst>
          </p:cNvPr>
          <p:cNvSpPr>
            <a:spLocks noGrp="1" noChangeArrowheads="1"/>
          </p:cNvSpPr>
          <p:nvPr>
            <p:ph type="title"/>
          </p:nvPr>
        </p:nvSpPr>
        <p:spPr/>
        <p:txBody>
          <a:bodyPr/>
          <a:lstStyle/>
          <a:p>
            <a:r>
              <a:rPr lang="en-GB" altLang="it-IT" sz="3600" b="1">
                <a:solidFill>
                  <a:srgbClr val="0070C0"/>
                </a:solidFill>
                <a:latin typeface="Calibri" panose="020F0502020204030204" pitchFamily="34" charset="0"/>
                <a:cs typeface="Calibri" panose="020F0502020204030204" pitchFamily="34" charset="0"/>
              </a:rPr>
              <a:t>Interpretation and significance of the coefficients</a:t>
            </a:r>
          </a:p>
        </p:txBody>
      </p:sp>
      <p:sp>
        <p:nvSpPr>
          <p:cNvPr id="119810" name="Segnaposto contenuto 2">
            <a:extLst>
              <a:ext uri="{FF2B5EF4-FFF2-40B4-BE49-F238E27FC236}">
                <a16:creationId xmlns:a16="http://schemas.microsoft.com/office/drawing/2014/main" id="{353F2149-315A-67D6-BCE7-54B1C3953C51}"/>
              </a:ext>
            </a:extLst>
          </p:cNvPr>
          <p:cNvSpPr>
            <a:spLocks noGrp="1" noChangeArrowheads="1"/>
          </p:cNvSpPr>
          <p:nvPr>
            <p:ph idx="1"/>
          </p:nvPr>
        </p:nvSpPr>
        <p:spPr/>
        <p:txBody>
          <a:bodyPr/>
          <a:lstStyle/>
          <a:p>
            <a:pPr marL="0" indent="0" algn="just">
              <a:buFontTx/>
              <a:buNone/>
            </a:pPr>
            <a:endParaRPr lang="en-US" altLang="it-IT" sz="1400">
              <a:solidFill>
                <a:srgbClr val="000000"/>
              </a:solidFill>
              <a:latin typeface="Calibri" panose="020F0502020204030204" pitchFamily="34" charset="0"/>
              <a:cs typeface="Calibri" panose="020F0502020204030204" pitchFamily="34" charset="0"/>
            </a:endParaRPr>
          </a:p>
          <a:p>
            <a:pPr marL="0" indent="0" algn="just"/>
            <a:r>
              <a:rPr lang="en-US" altLang="it-IT" sz="2000">
                <a:solidFill>
                  <a:srgbClr val="000000"/>
                </a:solidFill>
                <a:latin typeface="Calibri" panose="020F0502020204030204" pitchFamily="34" charset="0"/>
                <a:cs typeface="Calibri" panose="020F0502020204030204" pitchFamily="34" charset="0"/>
              </a:rPr>
              <a:t>The average city homicide rates rise by 0.94 with each 1-point increase in the percentage of families below poverty</a:t>
            </a:r>
          </a:p>
          <a:p>
            <a:pPr marL="0" indent="0" algn="just">
              <a:buFontTx/>
              <a:buNone/>
            </a:pPr>
            <a:endParaRPr lang="en-US" altLang="it-IT" sz="2000">
              <a:solidFill>
                <a:srgbClr val="000000"/>
              </a:solidFill>
              <a:latin typeface="Calibri" panose="020F0502020204030204" pitchFamily="34" charset="0"/>
              <a:cs typeface="Calibri" panose="020F0502020204030204" pitchFamily="34" charset="0"/>
            </a:endParaRPr>
          </a:p>
          <a:p>
            <a:pPr marL="0" indent="0" algn="just"/>
            <a:r>
              <a:rPr lang="en-US" altLang="it-IT" sz="2000">
                <a:solidFill>
                  <a:srgbClr val="000000"/>
                </a:solidFill>
                <a:latin typeface="Calibri" panose="020F0502020204030204" pitchFamily="34" charset="0"/>
                <a:cs typeface="Calibri" panose="020F0502020204030204" pitchFamily="34" charset="0"/>
              </a:rPr>
              <a:t>The constant estimate implies that the average homicide rate should equal –0.8 in cities with 0 percent below poverty. </a:t>
            </a:r>
          </a:p>
          <a:p>
            <a:pPr marL="0" indent="0" algn="just">
              <a:buFontTx/>
              <a:buNone/>
            </a:pPr>
            <a:endParaRPr lang="en-US" altLang="it-IT" sz="2000">
              <a:solidFill>
                <a:srgbClr val="000000"/>
              </a:solidFill>
              <a:latin typeface="Calibri" panose="020F0502020204030204" pitchFamily="34" charset="0"/>
              <a:cs typeface="Calibri" panose="020F0502020204030204" pitchFamily="34" charset="0"/>
            </a:endParaRPr>
          </a:p>
          <a:p>
            <a:pPr marL="0" indent="0" algn="just">
              <a:buFontTx/>
              <a:buNone/>
            </a:pPr>
            <a:r>
              <a:rPr lang="en-US" altLang="it-IT" sz="2000">
                <a:solidFill>
                  <a:srgbClr val="000000"/>
                </a:solidFill>
                <a:latin typeface="Calibri" panose="020F0502020204030204" pitchFamily="34" charset="0"/>
                <a:cs typeface="Calibri" panose="020F0502020204030204" pitchFamily="34" charset="0"/>
              </a:rPr>
              <a:t>That interpretation makes no sense, because we have no cities without poverty. Despite the constant term is important for providing simply interpretation of the regression output, the regression line may yield unreasonable results when projected beyond the X range of the </a:t>
            </a:r>
            <a:r>
              <a:rPr lang="en-GB" altLang="it-IT" sz="2000">
                <a:solidFill>
                  <a:srgbClr val="000000"/>
                </a:solidFill>
                <a:latin typeface="Calibri" panose="020F0502020204030204" pitchFamily="34" charset="0"/>
                <a:cs typeface="Calibri" panose="020F0502020204030204" pitchFamily="34" charset="0"/>
              </a:rPr>
              <a:t>data.</a:t>
            </a:r>
            <a:endParaRPr lang="en-GB" altLang="it-IT" sz="2000">
              <a:latin typeface="Calibri" panose="020F0502020204030204" pitchFamily="34" charset="0"/>
              <a:cs typeface="Calibri" panose="020F050202020403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egnaposto contenuto 5">
            <a:extLst>
              <a:ext uri="{FF2B5EF4-FFF2-40B4-BE49-F238E27FC236}">
                <a16:creationId xmlns:a16="http://schemas.microsoft.com/office/drawing/2014/main" id="{4222483D-B6C7-F33B-9F56-DEBD1837BC93}"/>
              </a:ext>
            </a:extLst>
          </p:cNvPr>
          <p:cNvSpPr>
            <a:spLocks noGrp="1" noChangeArrowheads="1"/>
          </p:cNvSpPr>
          <p:nvPr>
            <p:ph idx="1"/>
          </p:nvPr>
        </p:nvSpPr>
        <p:spPr>
          <a:xfrm>
            <a:off x="685800" y="1981200"/>
            <a:ext cx="7772400" cy="4648200"/>
          </a:xfrm>
        </p:spPr>
        <p:txBody>
          <a:bodyPr/>
          <a:lstStyle/>
          <a:p>
            <a:pPr algn="just"/>
            <a:r>
              <a:rPr lang="en-US" altLang="it-IT" sz="2000">
                <a:solidFill>
                  <a:srgbClr val="000000"/>
                </a:solidFill>
                <a:latin typeface="Arial" panose="020B0604020202020204" pitchFamily="34" charset="0"/>
                <a:cs typeface="Arial" panose="020B0604020202020204" pitchFamily="34" charset="0"/>
              </a:rPr>
              <a:t>t test: it verifies the significance of each single parameter estimate. It is based on </a:t>
            </a:r>
            <a:r>
              <a:rPr lang="en-US" altLang="it-IT" sz="2000">
                <a:solidFill>
                  <a:srgbClr val="000000"/>
                </a:solidFill>
                <a:latin typeface="Calibri" panose="020F0502020204030204" pitchFamily="34" charset="0"/>
                <a:cs typeface="Calibri" panose="020F0502020204030204" pitchFamily="34" charset="0"/>
              </a:rPr>
              <a:t>the</a:t>
            </a:r>
            <a:r>
              <a:rPr lang="en-US" altLang="it-IT" sz="2000">
                <a:solidFill>
                  <a:srgbClr val="000000"/>
                </a:solidFill>
                <a:latin typeface="Arial" panose="020B0604020202020204" pitchFamily="34" charset="0"/>
                <a:cs typeface="Arial" panose="020B0604020202020204" pitchFamily="34" charset="0"/>
              </a:rPr>
              <a:t> two </a:t>
            </a:r>
            <a:r>
              <a:rPr lang="pt-BR" altLang="it-IT" sz="2000">
                <a:solidFill>
                  <a:srgbClr val="000000"/>
                </a:solidFill>
                <a:latin typeface="Arial" panose="020B0604020202020204" pitchFamily="34" charset="0"/>
                <a:cs typeface="Arial" panose="020B0604020202020204" pitchFamily="34" charset="0"/>
              </a:rPr>
              <a:t>hypotheses: </a:t>
            </a:r>
          </a:p>
          <a:p>
            <a:pPr algn="just">
              <a:buFontTx/>
              <a:buNone/>
            </a:pPr>
            <a:endParaRPr lang="pt-BR" altLang="it-IT" sz="2000">
              <a:solidFill>
                <a:srgbClr val="000000"/>
              </a:solidFill>
              <a:latin typeface="Arial" panose="020B0604020202020204" pitchFamily="34" charset="0"/>
              <a:cs typeface="Arial" panose="020B0604020202020204" pitchFamily="34" charset="0"/>
            </a:endParaRPr>
          </a:p>
          <a:p>
            <a:pPr algn="ctr">
              <a:buFontTx/>
              <a:buNone/>
            </a:pPr>
            <a:r>
              <a:rPr lang="pt-BR" altLang="it-IT" sz="2000">
                <a:solidFill>
                  <a:srgbClr val="000000"/>
                </a:solidFill>
                <a:latin typeface="Arial" panose="020B0604020202020204" pitchFamily="34" charset="0"/>
                <a:cs typeface="Arial" panose="020B0604020202020204" pitchFamily="34" charset="0"/>
              </a:rPr>
              <a:t>	H0: β=0 versus H1: β≠0 </a:t>
            </a:r>
          </a:p>
          <a:p>
            <a:pPr algn="just">
              <a:buFontTx/>
              <a:buNone/>
            </a:pPr>
            <a:endParaRPr lang="pt-BR" altLang="it-IT" sz="2000">
              <a:solidFill>
                <a:srgbClr val="000000"/>
              </a:solidFill>
              <a:latin typeface="Arial" panose="020B0604020202020204" pitchFamily="34" charset="0"/>
              <a:cs typeface="Arial" panose="020B0604020202020204" pitchFamily="34" charset="0"/>
            </a:endParaRPr>
          </a:p>
          <a:p>
            <a:pPr algn="just">
              <a:buFontTx/>
              <a:buNone/>
            </a:pPr>
            <a:r>
              <a:rPr lang="pt-BR" altLang="it-IT" sz="2000">
                <a:solidFill>
                  <a:srgbClr val="000000"/>
                </a:solidFill>
                <a:latin typeface="Arial" panose="020B0604020202020204" pitchFamily="34" charset="0"/>
                <a:cs typeface="Arial" panose="020B0604020202020204" pitchFamily="34" charset="0"/>
              </a:rPr>
              <a:t>→ </a:t>
            </a:r>
            <a:r>
              <a:rPr lang="en-US" altLang="it-IT" sz="2000">
                <a:solidFill>
                  <a:srgbClr val="000000"/>
                </a:solidFill>
                <a:latin typeface="Arial" panose="020B0604020202020204" pitchFamily="34" charset="0"/>
                <a:cs typeface="Arial" panose="020B0604020202020204" pitchFamily="34" charset="0"/>
              </a:rPr>
              <a:t>each coefficient is significantly different from 0. </a:t>
            </a:r>
          </a:p>
          <a:p>
            <a:pPr algn="just">
              <a:buFontTx/>
              <a:buNone/>
            </a:pPr>
            <a:endParaRPr lang="en-US" altLang="it-IT" sz="2000">
              <a:solidFill>
                <a:srgbClr val="000000"/>
              </a:solidFill>
              <a:latin typeface="Arial" panose="020B0604020202020204" pitchFamily="34" charset="0"/>
              <a:cs typeface="Arial" panose="020B0604020202020204" pitchFamily="34" charset="0"/>
            </a:endParaRPr>
          </a:p>
          <a:p>
            <a:pPr algn="just"/>
            <a:r>
              <a:rPr lang="en-US" altLang="it-IT" sz="2000">
                <a:latin typeface="Arial" panose="020B0604020202020204" pitchFamily="34" charset="0"/>
                <a:cs typeface="Arial" panose="020B0604020202020204" pitchFamily="34" charset="0"/>
              </a:rPr>
              <a:t>P&gt;|t| is the P-value, i.e. the estimated probability of a Type I error associated to the test statistic: the null is rejected if the P-value is </a:t>
            </a:r>
            <a:r>
              <a:rPr lang="en-US" altLang="it-IT" sz="2000" u="sng">
                <a:latin typeface="Arial" panose="020B0604020202020204" pitchFamily="34" charset="0"/>
                <a:cs typeface="Arial" panose="020B0604020202020204" pitchFamily="34" charset="0"/>
              </a:rPr>
              <a:t>lower</a:t>
            </a:r>
            <a:r>
              <a:rPr lang="en-US" altLang="it-IT" sz="2000">
                <a:latin typeface="Arial" panose="020B0604020202020204" pitchFamily="34" charset="0"/>
                <a:cs typeface="Arial" panose="020B0604020202020204" pitchFamily="34" charset="0"/>
              </a:rPr>
              <a:t> than the chosen size (5%). In doing so, we make an error less than 5 times over 100. </a:t>
            </a:r>
            <a:r>
              <a:rPr lang="en-US" altLang="it-IT" sz="2000">
                <a:solidFill>
                  <a:srgbClr val="000000"/>
                </a:solidFill>
                <a:latin typeface="Arial" panose="020B0604020202020204" pitchFamily="34" charset="0"/>
                <a:cs typeface="Arial" panose="020B0604020202020204" pitchFamily="34" charset="0"/>
              </a:rPr>
              <a:t>In this case, the coefficient of </a:t>
            </a:r>
            <a:r>
              <a:rPr lang="pt-BR" altLang="it-IT" sz="2000">
                <a:solidFill>
                  <a:srgbClr val="000000"/>
                </a:solidFill>
                <a:latin typeface="Arial" panose="020B0604020202020204" pitchFamily="34" charset="0"/>
                <a:cs typeface="Arial" panose="020B0604020202020204" pitchFamily="34" charset="0"/>
              </a:rPr>
              <a:t>β </a:t>
            </a:r>
            <a:r>
              <a:rPr lang="en-US" altLang="it-IT" sz="2000">
                <a:solidFill>
                  <a:srgbClr val="000000"/>
                </a:solidFill>
                <a:latin typeface="Arial" panose="020B0604020202020204" pitchFamily="34" charset="0"/>
                <a:cs typeface="Arial" panose="020B0604020202020204" pitchFamily="34" charset="0"/>
              </a:rPr>
              <a:t>is statistically significant in explaining </a:t>
            </a:r>
            <a:r>
              <a:rPr lang="en-GB" altLang="it-IT" sz="2000">
                <a:solidFill>
                  <a:srgbClr val="000000"/>
                </a:solidFill>
                <a:latin typeface="Arial" panose="020B0604020202020204" pitchFamily="34" charset="0"/>
                <a:cs typeface="Arial" panose="020B0604020202020204" pitchFamily="34" charset="0"/>
              </a:rPr>
              <a:t>the </a:t>
            </a:r>
            <a:r>
              <a:rPr lang="en-US" altLang="it-IT" sz="2000">
                <a:solidFill>
                  <a:srgbClr val="000000"/>
                </a:solidFill>
                <a:latin typeface="Arial" panose="020B0604020202020204" pitchFamily="34" charset="0"/>
                <a:cs typeface="Arial" panose="020B0604020202020204" pitchFamily="34" charset="0"/>
              </a:rPr>
              <a:t>city homicide rates (</a:t>
            </a:r>
            <a:r>
              <a:rPr lang="en-US" altLang="it-IT" sz="2000">
                <a:latin typeface="Arial" panose="020B0604020202020204" pitchFamily="34" charset="0"/>
                <a:cs typeface="Arial" panose="020B0604020202020204" pitchFamily="34" charset="0"/>
              </a:rPr>
              <a:t>P-value of ‘poor’ 0.023 &lt; 0.05)</a:t>
            </a:r>
            <a:endParaRPr lang="en-GB" altLang="it-IT" sz="2000">
              <a:solidFill>
                <a:srgbClr val="000000"/>
              </a:solidFill>
              <a:latin typeface="Arial" panose="020B0604020202020204" pitchFamily="34" charset="0"/>
              <a:cs typeface="Arial" panose="020B0604020202020204" pitchFamily="34" charset="0"/>
            </a:endParaRPr>
          </a:p>
          <a:p>
            <a:pPr>
              <a:buFontTx/>
              <a:buNone/>
            </a:pPr>
            <a:endParaRPr lang="en-GB" altLang="it-IT">
              <a:latin typeface="Arial" panose="020B0604020202020204" pitchFamily="34" charset="0"/>
              <a:cs typeface="Arial" panose="020B0604020202020204" pitchFamily="34" charset="0"/>
            </a:endParaRPr>
          </a:p>
        </p:txBody>
      </p:sp>
      <p:sp>
        <p:nvSpPr>
          <p:cNvPr id="120834" name="Titolo 7">
            <a:extLst>
              <a:ext uri="{FF2B5EF4-FFF2-40B4-BE49-F238E27FC236}">
                <a16:creationId xmlns:a16="http://schemas.microsoft.com/office/drawing/2014/main" id="{BFC9AD77-AFC4-4233-0882-48F18A27798E}"/>
              </a:ext>
            </a:extLst>
          </p:cNvPr>
          <p:cNvSpPr>
            <a:spLocks noGrp="1" noChangeArrowheads="1"/>
          </p:cNvSpPr>
          <p:nvPr>
            <p:ph type="title"/>
          </p:nvPr>
        </p:nvSpPr>
        <p:spPr/>
        <p:txBody>
          <a:bodyPr/>
          <a:lstStyle/>
          <a:p>
            <a:r>
              <a:rPr lang="en-GB" altLang="it-IT" sz="3600" b="1">
                <a:solidFill>
                  <a:srgbClr val="0070C0"/>
                </a:solidFill>
                <a:latin typeface="Calibri" panose="020F0502020204030204" pitchFamily="34" charset="0"/>
                <a:cs typeface="Calibri" panose="020F0502020204030204" pitchFamily="34" charset="0"/>
              </a:rPr>
              <a:t>Interpretation and significance of the coefficients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CasellaDiTesto 4">
            <a:extLst>
              <a:ext uri="{FF2B5EF4-FFF2-40B4-BE49-F238E27FC236}">
                <a16:creationId xmlns:a16="http://schemas.microsoft.com/office/drawing/2014/main" id="{2D22257F-7D9D-DC3E-BE05-D8177B2A9435}"/>
              </a:ext>
            </a:extLst>
          </p:cNvPr>
          <p:cNvSpPr txBox="1">
            <a:spLocks noChangeArrowheads="1"/>
          </p:cNvSpPr>
          <p:nvPr/>
        </p:nvSpPr>
        <p:spPr bwMode="auto">
          <a:xfrm>
            <a:off x="611188" y="1196975"/>
            <a:ext cx="792162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AU" altLang="it-IT" sz="2400">
                <a:latin typeface="Calibri" panose="020F0502020204030204" pitchFamily="34" charset="0"/>
                <a:cs typeface="Calibri" panose="020F0502020204030204" pitchFamily="34" charset="0"/>
              </a:rPr>
              <a:t>Together with the parameter estimates also </a:t>
            </a:r>
            <a:r>
              <a:rPr lang="en-AU" altLang="it-IT" sz="2400" b="1">
                <a:latin typeface="Calibri" panose="020F0502020204030204" pitchFamily="34" charset="0"/>
                <a:cs typeface="Calibri" panose="020F0502020204030204" pitchFamily="34" charset="0"/>
              </a:rPr>
              <a:t>standard errors </a:t>
            </a:r>
            <a:r>
              <a:rPr lang="en-AU" altLang="it-IT" sz="2400">
                <a:latin typeface="Calibri" panose="020F0502020204030204" pitchFamily="34" charset="0"/>
                <a:cs typeface="Calibri" panose="020F0502020204030204" pitchFamily="34" charset="0"/>
              </a:rPr>
              <a:t>are  reported. </a:t>
            </a:r>
          </a:p>
          <a:p>
            <a:pPr algn="just">
              <a:spcBef>
                <a:spcPct val="0"/>
              </a:spcBef>
              <a:buFontTx/>
              <a:buNone/>
            </a:pPr>
            <a:endParaRPr lang="en-AU" altLang="it-IT" sz="2400">
              <a:latin typeface="Calibri" panose="020F0502020204030204" pitchFamily="34" charset="0"/>
              <a:cs typeface="Calibri" panose="020F0502020204030204" pitchFamily="34" charset="0"/>
            </a:endParaRPr>
          </a:p>
          <a:p>
            <a:pPr algn="just">
              <a:spcBef>
                <a:spcPct val="0"/>
              </a:spcBef>
              <a:buFontTx/>
              <a:buNone/>
            </a:pPr>
            <a:r>
              <a:rPr lang="en-AU" altLang="it-IT" sz="2400">
                <a:latin typeface="Calibri" panose="020F0502020204030204" pitchFamily="34" charset="0"/>
                <a:cs typeface="Calibri" panose="020F0502020204030204" pitchFamily="34" charset="0"/>
              </a:rPr>
              <a:t>SE are estimated standard deviations of the corresponding sampling distributions and gives an idea of the scale of the variability of the estimate of the coefficient around the true, unknown value if we repeat the whole experiment many times.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a:extLst>
              <a:ext uri="{FF2B5EF4-FFF2-40B4-BE49-F238E27FC236}">
                <a16:creationId xmlns:a16="http://schemas.microsoft.com/office/drawing/2014/main" id="{5916F952-DBD2-5B2B-E600-58F16D9EE46C}"/>
              </a:ext>
            </a:extLst>
          </p:cNvPr>
          <p:cNvSpPr>
            <a:spLocks noGrp="1" noChangeArrowheads="1"/>
          </p:cNvSpPr>
          <p:nvPr>
            <p:ph type="title"/>
          </p:nvPr>
        </p:nvSpPr>
        <p:spPr>
          <a:xfrm>
            <a:off x="685800" y="2420938"/>
            <a:ext cx="7772400" cy="1143000"/>
          </a:xfrm>
        </p:spPr>
        <p:txBody>
          <a:bodyPr lIns="90488" tIns="44450" rIns="90488" bIns="44450"/>
          <a:lstStyle/>
          <a:p>
            <a:r>
              <a:rPr lang="en-US" altLang="it-IT">
                <a:latin typeface="Calibri" panose="020F0502020204030204" pitchFamily="34" charset="0"/>
                <a:cs typeface="Calibri" panose="020F0502020204030204" pitchFamily="34" charset="0"/>
              </a:rPr>
              <a:t>4) Goodness of fit</a:t>
            </a:r>
          </a:p>
        </p:txBody>
      </p:sp>
    </p:spTree>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256072AC-8C6A-4D28-86E5-E0F63CA5DA66}"/>
              </a:ext>
            </a:extLst>
          </p:cNvPr>
          <p:cNvSpPr>
            <a:spLocks noGrp="1" noChangeArrowheads="1"/>
          </p:cNvSpPr>
          <p:nvPr>
            <p:ph type="title"/>
          </p:nvPr>
        </p:nvSpPr>
        <p:spPr>
          <a:xfrm>
            <a:off x="685800" y="168275"/>
            <a:ext cx="7772400" cy="1143000"/>
          </a:xfrm>
        </p:spPr>
        <p:txBody>
          <a:bodyPr/>
          <a:lstStyle/>
          <a:p>
            <a:r>
              <a:rPr lang="en-GB" altLang="it-IT" sz="3600" b="1">
                <a:solidFill>
                  <a:srgbClr val="0070C0"/>
                </a:solidFill>
                <a:latin typeface="Calibri" panose="020F0502020204030204" pitchFamily="34" charset="0"/>
                <a:cs typeface="Calibri" panose="020F0502020204030204" pitchFamily="34" charset="0"/>
              </a:rPr>
              <a:t>The fit of the model</a:t>
            </a:r>
            <a:endParaRPr lang="en-US" altLang="it-IT" sz="3600" b="1">
              <a:solidFill>
                <a:srgbClr val="0070C0"/>
              </a:solidFill>
              <a:latin typeface="Calibri" panose="020F0502020204030204" pitchFamily="34" charset="0"/>
              <a:cs typeface="Calibri" panose="020F0502020204030204" pitchFamily="34" charset="0"/>
            </a:endParaRPr>
          </a:p>
        </p:txBody>
      </p:sp>
      <p:sp>
        <p:nvSpPr>
          <p:cNvPr id="124930" name="Text Box 4">
            <a:extLst>
              <a:ext uri="{FF2B5EF4-FFF2-40B4-BE49-F238E27FC236}">
                <a16:creationId xmlns:a16="http://schemas.microsoft.com/office/drawing/2014/main" id="{73297EC2-A822-22DC-C4EF-98AE8889595A}"/>
              </a:ext>
            </a:extLst>
          </p:cNvPr>
          <p:cNvSpPr txBox="1">
            <a:spLocks noChangeArrowheads="1"/>
          </p:cNvSpPr>
          <p:nvPr/>
        </p:nvSpPr>
        <p:spPr bwMode="auto">
          <a:xfrm>
            <a:off x="446088" y="2160588"/>
            <a:ext cx="3311525" cy="523875"/>
          </a:xfrm>
          <a:prstGeom prst="rect">
            <a:avLst/>
          </a:prstGeom>
          <a:noFill/>
          <a:ln w="9525">
            <a:solidFill>
              <a:srgbClr val="2C2CB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2800">
                <a:solidFill>
                  <a:srgbClr val="2C2CB0"/>
                </a:solidFill>
                <a:latin typeface="Calibri" panose="020F0502020204030204" pitchFamily="34" charset="0"/>
                <a:cs typeface="Calibri" panose="020F0502020204030204" pitchFamily="34" charset="0"/>
              </a:rPr>
              <a:t>Overall variability in y</a:t>
            </a:r>
          </a:p>
        </p:txBody>
      </p:sp>
      <p:sp>
        <p:nvSpPr>
          <p:cNvPr id="124931" name="Text Box 5">
            <a:extLst>
              <a:ext uri="{FF2B5EF4-FFF2-40B4-BE49-F238E27FC236}">
                <a16:creationId xmlns:a16="http://schemas.microsoft.com/office/drawing/2014/main" id="{887F4E8B-7123-7E64-4435-D3F828CB643E}"/>
              </a:ext>
            </a:extLst>
          </p:cNvPr>
          <p:cNvSpPr txBox="1">
            <a:spLocks noChangeArrowheads="1"/>
          </p:cNvSpPr>
          <p:nvPr/>
        </p:nvSpPr>
        <p:spPr bwMode="auto">
          <a:xfrm>
            <a:off x="5640388" y="1628775"/>
            <a:ext cx="3322637" cy="52387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2800">
                <a:solidFill>
                  <a:srgbClr val="2C2CB0"/>
                </a:solidFill>
                <a:latin typeface="Calibri" panose="020F0502020204030204" pitchFamily="34" charset="0"/>
                <a:cs typeface="Calibri" panose="020F0502020204030204" pitchFamily="34" charset="0"/>
              </a:rPr>
              <a:t>The regression model</a:t>
            </a:r>
          </a:p>
        </p:txBody>
      </p:sp>
      <p:grpSp>
        <p:nvGrpSpPr>
          <p:cNvPr id="124932" name="Group 6">
            <a:extLst>
              <a:ext uri="{FF2B5EF4-FFF2-40B4-BE49-F238E27FC236}">
                <a16:creationId xmlns:a16="http://schemas.microsoft.com/office/drawing/2014/main" id="{2DA1AB8B-7A3D-761F-829D-E935E60DF96B}"/>
              </a:ext>
            </a:extLst>
          </p:cNvPr>
          <p:cNvGrpSpPr>
            <a:grpSpLocks/>
          </p:cNvGrpSpPr>
          <p:nvPr/>
        </p:nvGrpSpPr>
        <p:grpSpPr bwMode="auto">
          <a:xfrm>
            <a:off x="3810000" y="2490788"/>
            <a:ext cx="2936875" cy="749300"/>
            <a:chOff x="2518" y="3646"/>
            <a:chExt cx="1850" cy="472"/>
          </a:xfrm>
        </p:grpSpPr>
        <p:sp>
          <p:nvSpPr>
            <p:cNvPr id="124942" name="Text Box 7">
              <a:extLst>
                <a:ext uri="{FF2B5EF4-FFF2-40B4-BE49-F238E27FC236}">
                  <a16:creationId xmlns:a16="http://schemas.microsoft.com/office/drawing/2014/main" id="{1CEF18BD-2909-E17B-6601-ED21901FA7C6}"/>
                </a:ext>
              </a:extLst>
            </p:cNvPr>
            <p:cNvSpPr txBox="1">
              <a:spLocks noChangeArrowheads="1"/>
            </p:cNvSpPr>
            <p:nvPr/>
          </p:nvSpPr>
          <p:spPr bwMode="auto">
            <a:xfrm rot="976826">
              <a:off x="2518" y="3830"/>
              <a:ext cx="18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2000">
                  <a:latin typeface="Arial Narrow" panose="020B0604020202020204" pitchFamily="34" charset="0"/>
                </a:rPr>
                <a:t>Remains, in part, unexplained</a:t>
              </a:r>
            </a:p>
          </p:txBody>
        </p:sp>
        <p:sp>
          <p:nvSpPr>
            <p:cNvPr id="124943" name="Line 8">
              <a:extLst>
                <a:ext uri="{FF2B5EF4-FFF2-40B4-BE49-F238E27FC236}">
                  <a16:creationId xmlns:a16="http://schemas.microsoft.com/office/drawing/2014/main" id="{82A43F73-C92D-578A-9E9A-004062F465DB}"/>
                </a:ext>
              </a:extLst>
            </p:cNvPr>
            <p:cNvSpPr>
              <a:spLocks noChangeShapeType="1"/>
            </p:cNvSpPr>
            <p:nvPr/>
          </p:nvSpPr>
          <p:spPr bwMode="auto">
            <a:xfrm rot="-25659">
              <a:off x="2687" y="3646"/>
              <a:ext cx="1537" cy="47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it-IT"/>
            </a:p>
          </p:txBody>
        </p:sp>
      </p:grpSp>
      <p:sp>
        <p:nvSpPr>
          <p:cNvPr id="124933" name="Text Box 9">
            <a:extLst>
              <a:ext uri="{FF2B5EF4-FFF2-40B4-BE49-F238E27FC236}">
                <a16:creationId xmlns:a16="http://schemas.microsoft.com/office/drawing/2014/main" id="{9B7919CD-379D-6E6B-74C0-615EEF9FAB30}"/>
              </a:ext>
            </a:extLst>
          </p:cNvPr>
          <p:cNvSpPr txBox="1">
            <a:spLocks noChangeArrowheads="1"/>
          </p:cNvSpPr>
          <p:nvPr/>
        </p:nvSpPr>
        <p:spPr bwMode="auto">
          <a:xfrm>
            <a:off x="6769100" y="3000375"/>
            <a:ext cx="1546225" cy="523875"/>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2800">
                <a:solidFill>
                  <a:srgbClr val="2C2CB0"/>
                </a:solidFill>
                <a:latin typeface="Calibri" panose="020F0502020204030204" pitchFamily="34" charset="0"/>
                <a:cs typeface="Calibri" panose="020F0502020204030204" pitchFamily="34" charset="0"/>
              </a:rPr>
              <a:t>The error</a:t>
            </a:r>
          </a:p>
        </p:txBody>
      </p:sp>
      <p:grpSp>
        <p:nvGrpSpPr>
          <p:cNvPr id="124934" name="Group 10">
            <a:extLst>
              <a:ext uri="{FF2B5EF4-FFF2-40B4-BE49-F238E27FC236}">
                <a16:creationId xmlns:a16="http://schemas.microsoft.com/office/drawing/2014/main" id="{99EECFB9-497C-4461-88C7-416677A70823}"/>
              </a:ext>
            </a:extLst>
          </p:cNvPr>
          <p:cNvGrpSpPr>
            <a:grpSpLocks/>
          </p:cNvGrpSpPr>
          <p:nvPr/>
        </p:nvGrpSpPr>
        <p:grpSpPr bwMode="auto">
          <a:xfrm>
            <a:off x="3844925" y="1884363"/>
            <a:ext cx="1835150" cy="533400"/>
            <a:chOff x="2540" y="3264"/>
            <a:chExt cx="1156" cy="336"/>
          </a:xfrm>
        </p:grpSpPr>
        <p:sp>
          <p:nvSpPr>
            <p:cNvPr id="124940" name="Text Box 11">
              <a:extLst>
                <a:ext uri="{FF2B5EF4-FFF2-40B4-BE49-F238E27FC236}">
                  <a16:creationId xmlns:a16="http://schemas.microsoft.com/office/drawing/2014/main" id="{E26293A9-56F8-3E5D-36E2-EB8D0EF3D427}"/>
                </a:ext>
              </a:extLst>
            </p:cNvPr>
            <p:cNvSpPr txBox="1">
              <a:spLocks noChangeArrowheads="1"/>
            </p:cNvSpPr>
            <p:nvPr/>
          </p:nvSpPr>
          <p:spPr bwMode="auto">
            <a:xfrm rot="-1014792">
              <a:off x="2540" y="3264"/>
              <a:ext cx="1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Explained in part by</a:t>
              </a:r>
            </a:p>
          </p:txBody>
        </p:sp>
        <p:sp>
          <p:nvSpPr>
            <p:cNvPr id="124941" name="Line 12">
              <a:extLst>
                <a:ext uri="{FF2B5EF4-FFF2-40B4-BE49-F238E27FC236}">
                  <a16:creationId xmlns:a16="http://schemas.microsoft.com/office/drawing/2014/main" id="{90F68471-A060-998B-02EE-861E31DA3E05}"/>
                </a:ext>
              </a:extLst>
            </p:cNvPr>
            <p:cNvSpPr>
              <a:spLocks noChangeShapeType="1"/>
            </p:cNvSpPr>
            <p:nvPr/>
          </p:nvSpPr>
          <p:spPr bwMode="auto">
            <a:xfrm flipH="1">
              <a:off x="2640" y="3286"/>
              <a:ext cx="1030" cy="314"/>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it-IT"/>
            </a:p>
          </p:txBody>
        </p:sp>
      </p:grpSp>
      <p:sp>
        <p:nvSpPr>
          <p:cNvPr id="3" name="CasellaDiTesto 2">
            <a:extLst>
              <a:ext uri="{FF2B5EF4-FFF2-40B4-BE49-F238E27FC236}">
                <a16:creationId xmlns:a16="http://schemas.microsoft.com/office/drawing/2014/main" id="{54D2273C-DA79-EDE9-E7BC-9FA947EC045D}"/>
              </a:ext>
            </a:extLst>
          </p:cNvPr>
          <p:cNvSpPr txBox="1">
            <a:spLocks noRot="1" noChangeAspect="1" noMove="1" noResize="1" noEditPoints="1" noAdjustHandles="1" noChangeArrowheads="1" noChangeShapeType="1" noTextEdit="1"/>
          </p:cNvSpPr>
          <p:nvPr/>
        </p:nvSpPr>
        <p:spPr>
          <a:xfrm>
            <a:off x="1493529" y="4168344"/>
            <a:ext cx="6156942" cy="461665"/>
          </a:xfrm>
          <a:prstGeom prst="rect">
            <a:avLst/>
          </a:prstGeom>
          <a:blipFill>
            <a:blip r:embed="rId2"/>
            <a:stretch>
              <a:fillRect l="-7613" t="-127027" b="-191892"/>
            </a:stretch>
          </a:blipFill>
        </p:spPr>
        <p:txBody>
          <a:bodyPr/>
          <a:lstStyle/>
          <a:p>
            <a:pPr>
              <a:defRPr/>
            </a:pPr>
            <a:r>
              <a:rPr lang="it-IT">
                <a:noFill/>
              </a:rPr>
              <a:t> </a:t>
            </a:r>
          </a:p>
        </p:txBody>
      </p:sp>
      <p:sp>
        <p:nvSpPr>
          <p:cNvPr id="124936" name="CasellaDiTesto 3">
            <a:extLst>
              <a:ext uri="{FF2B5EF4-FFF2-40B4-BE49-F238E27FC236}">
                <a16:creationId xmlns:a16="http://schemas.microsoft.com/office/drawing/2014/main" id="{7FCCC71A-90FD-5C81-C230-1A0983753710}"/>
              </a:ext>
            </a:extLst>
          </p:cNvPr>
          <p:cNvSpPr txBox="1">
            <a:spLocks noChangeArrowheads="1"/>
          </p:cNvSpPr>
          <p:nvPr/>
        </p:nvSpPr>
        <p:spPr bwMode="auto">
          <a:xfrm>
            <a:off x="1403350" y="4906963"/>
            <a:ext cx="1806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it-IT" sz="1400">
                <a:latin typeface="Arial" panose="020B0604020202020204" pitchFamily="34" charset="0"/>
              </a:rPr>
              <a:t>Total Sum of Square</a:t>
            </a:r>
          </a:p>
        </p:txBody>
      </p:sp>
      <p:sp>
        <p:nvSpPr>
          <p:cNvPr id="124937" name="CasellaDiTesto 4">
            <a:extLst>
              <a:ext uri="{FF2B5EF4-FFF2-40B4-BE49-F238E27FC236}">
                <a16:creationId xmlns:a16="http://schemas.microsoft.com/office/drawing/2014/main" id="{D2DDDB28-791B-BE66-6305-BF779E847FB1}"/>
              </a:ext>
            </a:extLst>
          </p:cNvPr>
          <p:cNvSpPr txBox="1">
            <a:spLocks noChangeArrowheads="1"/>
          </p:cNvSpPr>
          <p:nvPr/>
        </p:nvSpPr>
        <p:spPr bwMode="auto">
          <a:xfrm>
            <a:off x="3419475" y="4757738"/>
            <a:ext cx="2057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it-IT" sz="1400">
                <a:latin typeface="Arial" panose="020B0604020202020204" pitchFamily="34" charset="0"/>
              </a:rPr>
              <a:t>Regression Sum of Square</a:t>
            </a:r>
          </a:p>
        </p:txBody>
      </p:sp>
      <p:sp>
        <p:nvSpPr>
          <p:cNvPr id="124938" name="CasellaDiTesto 5">
            <a:extLst>
              <a:ext uri="{FF2B5EF4-FFF2-40B4-BE49-F238E27FC236}">
                <a16:creationId xmlns:a16="http://schemas.microsoft.com/office/drawing/2014/main" id="{63EAE258-FB31-5E8D-7B80-A2EDAA34E114}"/>
              </a:ext>
            </a:extLst>
          </p:cNvPr>
          <p:cNvSpPr txBox="1">
            <a:spLocks noChangeArrowheads="1"/>
          </p:cNvSpPr>
          <p:nvPr/>
        </p:nvSpPr>
        <p:spPr bwMode="auto">
          <a:xfrm>
            <a:off x="5694363" y="4854575"/>
            <a:ext cx="1825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it-IT" sz="1400">
                <a:latin typeface="Arial" panose="020B0604020202020204" pitchFamily="34" charset="0"/>
              </a:rPr>
              <a:t>Error Sum of Square</a:t>
            </a:r>
          </a:p>
        </p:txBody>
      </p:sp>
      <p:sp>
        <p:nvSpPr>
          <p:cNvPr id="124939" name="CasellaDiTesto 1">
            <a:extLst>
              <a:ext uri="{FF2B5EF4-FFF2-40B4-BE49-F238E27FC236}">
                <a16:creationId xmlns:a16="http://schemas.microsoft.com/office/drawing/2014/main" id="{C4094304-6577-2146-EAD0-E3AE96A92FC9}"/>
              </a:ext>
            </a:extLst>
          </p:cNvPr>
          <p:cNvSpPr txBox="1">
            <a:spLocks noChangeArrowheads="1"/>
          </p:cNvSpPr>
          <p:nvPr/>
        </p:nvSpPr>
        <p:spPr bwMode="auto">
          <a:xfrm>
            <a:off x="42863" y="5661025"/>
            <a:ext cx="91011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AU" altLang="it-IT" sz="1600">
                <a:latin typeface="Calibri" panose="020F0502020204030204" pitchFamily="34" charset="0"/>
                <a:cs typeface="Calibri" panose="020F0502020204030204" pitchFamily="34" charset="0"/>
              </a:rPr>
              <a:t>Due to th epresence of the error term in the regression equation  we would not be able to perfectly predict</a:t>
            </a:r>
          </a:p>
          <a:p>
            <a:pPr>
              <a:spcBef>
                <a:spcPct val="0"/>
              </a:spcBef>
              <a:buFontTx/>
              <a:buNone/>
            </a:pPr>
            <a:r>
              <a:rPr lang="en-AU" altLang="it-IT" sz="1600">
                <a:latin typeface="Calibri" panose="020F0502020204030204" pitchFamily="34" charset="0"/>
                <a:cs typeface="Calibri" panose="020F0502020204030204" pitchFamily="34" charset="0"/>
              </a:rPr>
              <a:t>Y from X, if the sum of square of the error  is quite large then the model does not fit the data well</a:t>
            </a:r>
          </a:p>
          <a:p>
            <a:pPr>
              <a:spcBef>
                <a:spcPct val="0"/>
              </a:spcBef>
              <a:buFontTx/>
              <a:buNone/>
            </a:pPr>
            <a:endParaRPr lang="en-AU" altLang="it-IT" sz="1600">
              <a:latin typeface="Calibri" panose="020F0502020204030204" pitchFamily="34" charset="0"/>
              <a:cs typeface="Calibri" panose="020F050202020403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egnaposto contenuto 5">
            <a:extLst>
              <a:ext uri="{FF2B5EF4-FFF2-40B4-BE49-F238E27FC236}">
                <a16:creationId xmlns:a16="http://schemas.microsoft.com/office/drawing/2014/main" id="{83F72823-F808-8CE8-4A71-36F10C580B41}"/>
              </a:ext>
            </a:extLst>
          </p:cNvPr>
          <p:cNvSpPr>
            <a:spLocks noGrp="1" noRot="1" noChangeAspect="1" noMove="1" noResize="1" noEditPoints="1" noAdjustHandles="1" noChangeArrowheads="1" noChangeShapeType="1" noTextEdit="1"/>
          </p:cNvSpPr>
          <p:nvPr>
            <p:ph idx="1"/>
          </p:nvPr>
        </p:nvSpPr>
        <p:spPr>
          <a:xfrm>
            <a:off x="685800" y="1484784"/>
            <a:ext cx="7772400" cy="4114800"/>
          </a:xfrm>
          <a:blipFill>
            <a:blip r:embed="rId3"/>
            <a:stretch>
              <a:fillRect l="-979" t="-923" r="-816" b="-25846"/>
            </a:stretch>
          </a:blipFill>
        </p:spPr>
        <p:txBody>
          <a:bodyPr/>
          <a:lstStyle/>
          <a:p>
            <a:pPr>
              <a:defRPr/>
            </a:pPr>
            <a:r>
              <a:rPr lang="it-IT">
                <a:noFill/>
              </a:rPr>
              <a:t> </a:t>
            </a:r>
          </a:p>
        </p:txBody>
      </p:sp>
      <p:sp>
        <p:nvSpPr>
          <p:cNvPr id="125954" name="Rectangle 2">
            <a:extLst>
              <a:ext uri="{FF2B5EF4-FFF2-40B4-BE49-F238E27FC236}">
                <a16:creationId xmlns:a16="http://schemas.microsoft.com/office/drawing/2014/main" id="{9ABFE8EC-08DE-73BE-B4E3-38D41FC2C63C}"/>
              </a:ext>
            </a:extLst>
          </p:cNvPr>
          <p:cNvSpPr>
            <a:spLocks noGrp="1" noChangeArrowheads="1"/>
          </p:cNvSpPr>
          <p:nvPr>
            <p:ph type="title"/>
          </p:nvPr>
        </p:nvSpPr>
        <p:spPr>
          <a:xfrm>
            <a:off x="685800" y="168275"/>
            <a:ext cx="7772400" cy="1143000"/>
          </a:xfrm>
        </p:spPr>
        <p:txBody>
          <a:bodyPr/>
          <a:lstStyle/>
          <a:p>
            <a:r>
              <a:rPr lang="en-GB" altLang="it-IT" sz="3600" b="1">
                <a:solidFill>
                  <a:srgbClr val="0070C0"/>
                </a:solidFill>
                <a:latin typeface="Calibri" panose="020F0502020204030204" pitchFamily="34" charset="0"/>
                <a:cs typeface="Calibri" panose="020F0502020204030204" pitchFamily="34" charset="0"/>
              </a:rPr>
              <a:t>The fit of the model</a:t>
            </a:r>
            <a:endParaRPr lang="en-US" altLang="it-IT" sz="3600" b="1">
              <a:solidFill>
                <a:srgbClr val="0070C0"/>
              </a:solidFill>
              <a:latin typeface="Calibri" panose="020F0502020204030204" pitchFamily="34" charset="0"/>
              <a:cs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711E63EB-6A89-B63C-5E19-4AA5683828AA}"/>
              </a:ext>
            </a:extLst>
          </p:cNvPr>
          <p:cNvSpPr>
            <a:spLocks noGrp="1" noChangeArrowheads="1"/>
          </p:cNvSpPr>
          <p:nvPr>
            <p:ph type="title"/>
          </p:nvPr>
        </p:nvSpPr>
        <p:spPr>
          <a:xfrm>
            <a:off x="685800" y="2420938"/>
            <a:ext cx="7772400" cy="1143000"/>
          </a:xfrm>
        </p:spPr>
        <p:txBody>
          <a:bodyPr lIns="90488" tIns="44450" rIns="90488" bIns="44450"/>
          <a:lstStyle/>
          <a:p>
            <a:r>
              <a:rPr lang="en-US" altLang="it-IT">
                <a:latin typeface="Calibri" panose="020F0502020204030204" pitchFamily="34" charset="0"/>
                <a:cs typeface="Calibri" panose="020F0502020204030204" pitchFamily="34" charset="0"/>
              </a:rPr>
              <a:t>5) Regression diagnostics</a:t>
            </a:r>
          </a:p>
        </p:txBody>
      </p:sp>
    </p:spTree>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ttangolo 3">
            <a:extLst>
              <a:ext uri="{FF2B5EF4-FFF2-40B4-BE49-F238E27FC236}">
                <a16:creationId xmlns:a16="http://schemas.microsoft.com/office/drawing/2014/main" id="{B4B8334D-1CC3-1110-BAEB-E8AD9E8F36A2}"/>
              </a:ext>
            </a:extLst>
          </p:cNvPr>
          <p:cNvSpPr>
            <a:spLocks noChangeArrowheads="1"/>
          </p:cNvSpPr>
          <p:nvPr/>
        </p:nvSpPr>
        <p:spPr bwMode="auto">
          <a:xfrm>
            <a:off x="179388" y="1125538"/>
            <a:ext cx="8353425" cy="535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CA" altLang="it-IT" sz="1800" b="1">
              <a:solidFill>
                <a:srgbClr val="3B444F"/>
              </a:solidFill>
              <a:latin typeface="Calibri" panose="020F0502020204030204" pitchFamily="34" charset="0"/>
              <a:cs typeface="Calibri" panose="020F0502020204030204" pitchFamily="34" charset="0"/>
            </a:endParaRPr>
          </a:p>
          <a:p>
            <a:pPr>
              <a:spcBef>
                <a:spcPct val="0"/>
              </a:spcBef>
              <a:buFont typeface="Times New Roman" panose="02020603050405020304" pitchFamily="18" charset="0"/>
              <a:buAutoNum type="arabicPeriod"/>
            </a:pPr>
            <a:r>
              <a:rPr lang="en-CA" altLang="it-IT" sz="1800" b="1">
                <a:solidFill>
                  <a:srgbClr val="3B444F"/>
                </a:solidFill>
                <a:latin typeface="Calibri" panose="020F0502020204030204" pitchFamily="34" charset="0"/>
                <a:cs typeface="Calibri" panose="020F0502020204030204" pitchFamily="34" charset="0"/>
              </a:rPr>
              <a:t>Linearity</a:t>
            </a:r>
            <a:r>
              <a:rPr lang="en-CA" altLang="it-IT" sz="1800">
                <a:solidFill>
                  <a:srgbClr val="3B444F"/>
                </a:solidFill>
                <a:latin typeface="Calibri" panose="020F0502020204030204" pitchFamily="34" charset="0"/>
                <a:cs typeface="Calibri" panose="020F0502020204030204" pitchFamily="34" charset="0"/>
              </a:rPr>
              <a:t>: The relationship between X and Y must be linear.Check this assumption by examining a scatterplot of x and y.</a:t>
            </a:r>
          </a:p>
          <a:p>
            <a:pPr>
              <a:spcBef>
                <a:spcPct val="0"/>
              </a:spcBef>
              <a:buFont typeface="Times New Roman" panose="02020603050405020304" pitchFamily="18" charset="0"/>
              <a:buAutoNum type="arabicPeriod"/>
            </a:pPr>
            <a:endParaRPr lang="en-CA" altLang="it-IT" sz="1800">
              <a:solidFill>
                <a:srgbClr val="3B444F"/>
              </a:solidFill>
              <a:latin typeface="Calibri" panose="020F0502020204030204" pitchFamily="34" charset="0"/>
              <a:cs typeface="Calibri" panose="020F0502020204030204" pitchFamily="34" charset="0"/>
            </a:endParaRPr>
          </a:p>
          <a:p>
            <a:pPr>
              <a:spcBef>
                <a:spcPct val="0"/>
              </a:spcBef>
              <a:buFont typeface="Times New Roman" panose="02020603050405020304" pitchFamily="18" charset="0"/>
              <a:buAutoNum type="arabicPeriod"/>
            </a:pPr>
            <a:r>
              <a:rPr lang="en-CA" altLang="it-IT" sz="1800" b="1">
                <a:solidFill>
                  <a:srgbClr val="3B444F"/>
                </a:solidFill>
                <a:latin typeface="Calibri" panose="020F0502020204030204" pitchFamily="34" charset="0"/>
                <a:cs typeface="Calibri" panose="020F0502020204030204" pitchFamily="34" charset="0"/>
              </a:rPr>
              <a:t>Independence of errors</a:t>
            </a:r>
            <a:r>
              <a:rPr lang="en-CA" altLang="it-IT" sz="1800">
                <a:solidFill>
                  <a:srgbClr val="3B444F"/>
                </a:solidFill>
                <a:latin typeface="Calibri" panose="020F0502020204030204" pitchFamily="34" charset="0"/>
                <a:cs typeface="Calibri" panose="020F0502020204030204" pitchFamily="34" charset="0"/>
              </a:rPr>
              <a:t>: There is not a relationship between the residuals and the Y variable; in other words, Y is independent of errors. Check this assumption by examining a scatterplot of “residuals versus fits”; the correlation should be approximately 0. In other words, there should not look like there is a relationship.</a:t>
            </a:r>
          </a:p>
          <a:p>
            <a:pPr>
              <a:spcBef>
                <a:spcPct val="0"/>
              </a:spcBef>
              <a:buFont typeface="Times New Roman" panose="02020603050405020304" pitchFamily="18" charset="0"/>
              <a:buAutoNum type="arabicPeriod"/>
            </a:pPr>
            <a:endParaRPr lang="en-CA" altLang="it-IT" sz="1800">
              <a:solidFill>
                <a:srgbClr val="3B444F"/>
              </a:solidFill>
              <a:latin typeface="Calibri" panose="020F0502020204030204" pitchFamily="34" charset="0"/>
              <a:cs typeface="Calibri" panose="020F0502020204030204" pitchFamily="34" charset="0"/>
            </a:endParaRPr>
          </a:p>
          <a:p>
            <a:pPr>
              <a:spcBef>
                <a:spcPct val="0"/>
              </a:spcBef>
              <a:buFont typeface="Times New Roman" panose="02020603050405020304" pitchFamily="18" charset="0"/>
              <a:buAutoNum type="arabicPeriod"/>
            </a:pPr>
            <a:r>
              <a:rPr lang="en-CA" altLang="it-IT" sz="1800" b="1">
                <a:solidFill>
                  <a:srgbClr val="3B444F"/>
                </a:solidFill>
                <a:latin typeface="Calibri" panose="020F0502020204030204" pitchFamily="34" charset="0"/>
                <a:cs typeface="Calibri" panose="020F0502020204030204" pitchFamily="34" charset="0"/>
              </a:rPr>
              <a:t>Normality of errors</a:t>
            </a:r>
            <a:r>
              <a:rPr lang="en-CA" altLang="it-IT" sz="1800">
                <a:solidFill>
                  <a:srgbClr val="3B444F"/>
                </a:solidFill>
                <a:latin typeface="Calibri" panose="020F0502020204030204" pitchFamily="34" charset="0"/>
                <a:cs typeface="Calibri" panose="020F0502020204030204" pitchFamily="34" charset="0"/>
              </a:rPr>
              <a:t>: The residuals must be approximately normally distributed. Check this assumption by examining a normal probability plot; the observations should be near the line. You can also examine a histogram of the residuals; it should be approximately normally distributed.</a:t>
            </a:r>
          </a:p>
          <a:p>
            <a:pPr>
              <a:spcBef>
                <a:spcPct val="0"/>
              </a:spcBef>
              <a:buFont typeface="Times New Roman" panose="02020603050405020304" pitchFamily="18" charset="0"/>
              <a:buAutoNum type="arabicPeriod"/>
            </a:pPr>
            <a:endParaRPr lang="en-CA" altLang="it-IT" sz="1800">
              <a:solidFill>
                <a:srgbClr val="3B444F"/>
              </a:solidFill>
              <a:latin typeface="Calibri" panose="020F0502020204030204" pitchFamily="34" charset="0"/>
              <a:cs typeface="Calibri" panose="020F0502020204030204" pitchFamily="34" charset="0"/>
            </a:endParaRPr>
          </a:p>
          <a:p>
            <a:pPr>
              <a:spcBef>
                <a:spcPct val="0"/>
              </a:spcBef>
              <a:buFont typeface="Times New Roman" panose="02020603050405020304" pitchFamily="18" charset="0"/>
              <a:buAutoNum type="arabicPeriod"/>
            </a:pPr>
            <a:r>
              <a:rPr lang="en-CA" altLang="it-IT" sz="1800" b="1">
                <a:solidFill>
                  <a:srgbClr val="3B444F"/>
                </a:solidFill>
                <a:latin typeface="Calibri" panose="020F0502020204030204" pitchFamily="34" charset="0"/>
                <a:cs typeface="Calibri" panose="020F0502020204030204" pitchFamily="34" charset="0"/>
              </a:rPr>
              <a:t>Equal variances</a:t>
            </a:r>
            <a:r>
              <a:rPr lang="en-CA" altLang="it-IT" sz="1800">
                <a:solidFill>
                  <a:srgbClr val="3B444F"/>
                </a:solidFill>
                <a:latin typeface="Calibri" panose="020F0502020204030204" pitchFamily="34" charset="0"/>
                <a:cs typeface="Calibri" panose="020F0502020204030204" pitchFamily="34" charset="0"/>
              </a:rPr>
              <a:t>: The variance of the residuals is the same for all values of X. Check this assumption by examining the scatterplot of “residuals versus fits”; the variance of the residuals should be the same across all values of the </a:t>
            </a:r>
            <a:r>
              <a:rPr lang="en-CA" altLang="it-IT" sz="1800" i="1">
                <a:solidFill>
                  <a:srgbClr val="3B444F"/>
                </a:solidFill>
                <a:latin typeface="Calibri" panose="020F0502020204030204" pitchFamily="34" charset="0"/>
                <a:cs typeface="Calibri" panose="020F0502020204030204" pitchFamily="34" charset="0"/>
              </a:rPr>
              <a:t>x</a:t>
            </a:r>
            <a:r>
              <a:rPr lang="en-CA" altLang="it-IT" sz="1800">
                <a:solidFill>
                  <a:srgbClr val="3B444F"/>
                </a:solidFill>
                <a:latin typeface="Calibri" panose="020F0502020204030204" pitchFamily="34" charset="0"/>
                <a:cs typeface="Calibri" panose="020F0502020204030204" pitchFamily="34" charset="0"/>
              </a:rPr>
              <a:t>-axis. If the plot shows a pattern (e.g., bowtie or megaphone shape), then variances are not consistent, and this assumption has not been met.</a:t>
            </a:r>
          </a:p>
        </p:txBody>
      </p:sp>
      <p:sp>
        <p:nvSpPr>
          <p:cNvPr id="130050" name="CasellaDiTesto 1">
            <a:extLst>
              <a:ext uri="{FF2B5EF4-FFF2-40B4-BE49-F238E27FC236}">
                <a16:creationId xmlns:a16="http://schemas.microsoft.com/office/drawing/2014/main" id="{82CA5687-B48B-0ECE-3C19-7176DE24EF5E}"/>
              </a:ext>
            </a:extLst>
          </p:cNvPr>
          <p:cNvSpPr txBox="1">
            <a:spLocks noChangeArrowheads="1"/>
          </p:cNvSpPr>
          <p:nvPr/>
        </p:nvSpPr>
        <p:spPr bwMode="auto">
          <a:xfrm>
            <a:off x="395288" y="260350"/>
            <a:ext cx="8929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it-IT" sz="3600" b="1">
                <a:solidFill>
                  <a:srgbClr val="0070C0"/>
                </a:solidFill>
                <a:latin typeface="Calibri" panose="020F0502020204030204" pitchFamily="34" charset="0"/>
                <a:cs typeface="Calibri" panose="020F0502020204030204" pitchFamily="34" charset="0"/>
              </a:rPr>
              <a:t>Assumptions for Simple Linear Regression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95F5622A-64FF-FAE7-966D-7D8745B9B240}"/>
              </a:ext>
            </a:extLst>
          </p:cNvPr>
          <p:cNvSpPr>
            <a:spLocks noGrp="1" noChangeArrowheads="1"/>
          </p:cNvSpPr>
          <p:nvPr>
            <p:ph type="title"/>
          </p:nvPr>
        </p:nvSpPr>
        <p:spPr>
          <a:xfrm>
            <a:off x="468313" y="142875"/>
            <a:ext cx="7772400" cy="981075"/>
          </a:xfrm>
        </p:spPr>
        <p:txBody>
          <a:bodyPr/>
          <a:lstStyle/>
          <a:p>
            <a:pPr eaLnBrk="1" hangingPunct="1"/>
            <a:r>
              <a:rPr lang="en-CA" altLang="it-IT" sz="3600" b="1">
                <a:solidFill>
                  <a:srgbClr val="0070C0"/>
                </a:solidFill>
                <a:latin typeface="Calibri" panose="020F0502020204030204" pitchFamily="34" charset="0"/>
                <a:cs typeface="Calibri" panose="020F0502020204030204" pitchFamily="34" charset="0"/>
              </a:rPr>
              <a:t>Regression model</a:t>
            </a:r>
          </a:p>
        </p:txBody>
      </p:sp>
      <p:sp>
        <p:nvSpPr>
          <p:cNvPr id="50178" name="Content Placeholder 2">
            <a:extLst>
              <a:ext uri="{FF2B5EF4-FFF2-40B4-BE49-F238E27FC236}">
                <a16:creationId xmlns:a16="http://schemas.microsoft.com/office/drawing/2014/main" id="{F6A2753B-DFAD-44B0-A277-E18AF3BE6E8C}"/>
              </a:ext>
            </a:extLst>
          </p:cNvPr>
          <p:cNvSpPr>
            <a:spLocks noGrp="1" noChangeArrowheads="1"/>
          </p:cNvSpPr>
          <p:nvPr>
            <p:ph idx="1"/>
          </p:nvPr>
        </p:nvSpPr>
        <p:spPr>
          <a:xfrm>
            <a:off x="185738" y="981075"/>
            <a:ext cx="8778875" cy="5662613"/>
          </a:xfrm>
        </p:spPr>
        <p:txBody>
          <a:bodyPr/>
          <a:lstStyle/>
          <a:p>
            <a:pPr marL="0" indent="0" algn="just" eaLnBrk="1" hangingPunct="1">
              <a:buFontTx/>
              <a:buNone/>
            </a:pPr>
            <a:r>
              <a:rPr lang="en-CA" altLang="it-IT" sz="2400">
                <a:latin typeface="Calibri" panose="020F0502020204030204" pitchFamily="34" charset="0"/>
                <a:cs typeface="Calibri" panose="020F0502020204030204" pitchFamily="34" charset="0"/>
              </a:rPr>
              <a:t>Relation between variables where changes in some variables may “explain” changes in other variables.  </a:t>
            </a:r>
          </a:p>
          <a:p>
            <a:pPr marL="0" indent="0" algn="just" eaLnBrk="1" hangingPunct="1">
              <a:buFontTx/>
              <a:buNone/>
            </a:pPr>
            <a:endParaRPr lang="en-CA" altLang="it-IT" sz="2400">
              <a:latin typeface="Calibri" panose="020F0502020204030204" pitchFamily="34" charset="0"/>
              <a:cs typeface="Calibri" panose="020F0502020204030204" pitchFamily="34" charset="0"/>
            </a:endParaRPr>
          </a:p>
          <a:p>
            <a:pPr marL="0" indent="0" algn="just" eaLnBrk="1" hangingPunct="1">
              <a:buFontTx/>
              <a:buNone/>
            </a:pPr>
            <a:r>
              <a:rPr lang="en-CA" altLang="it-IT" sz="2400">
                <a:latin typeface="Calibri" panose="020F0502020204030204" pitchFamily="34" charset="0"/>
                <a:cs typeface="Calibri" panose="020F0502020204030204" pitchFamily="34" charset="0"/>
              </a:rPr>
              <a:t>Explanatory variables (X</a:t>
            </a:r>
            <a:r>
              <a:rPr lang="en-CA" altLang="it-IT" sz="2400" baseline="-25000">
                <a:latin typeface="Calibri" panose="020F0502020204030204" pitchFamily="34" charset="0"/>
                <a:cs typeface="Calibri" panose="020F0502020204030204" pitchFamily="34" charset="0"/>
              </a:rPr>
              <a:t>1</a:t>
            </a:r>
            <a:r>
              <a:rPr lang="en-CA" altLang="it-IT" sz="2400">
                <a:latin typeface="Calibri" panose="020F0502020204030204" pitchFamily="34" charset="0"/>
                <a:cs typeface="Calibri" panose="020F0502020204030204" pitchFamily="34" charset="0"/>
              </a:rPr>
              <a:t>, X</a:t>
            </a:r>
            <a:r>
              <a:rPr lang="en-CA" altLang="it-IT" sz="2400" baseline="-25000">
                <a:latin typeface="Calibri" panose="020F0502020204030204" pitchFamily="34" charset="0"/>
                <a:cs typeface="Calibri" panose="020F0502020204030204" pitchFamily="34" charset="0"/>
              </a:rPr>
              <a:t>2</a:t>
            </a:r>
            <a:r>
              <a:rPr lang="en-CA" altLang="it-IT" sz="2400">
                <a:latin typeface="Calibri" panose="020F0502020204030204" pitchFamily="34" charset="0"/>
                <a:cs typeface="Calibri" panose="020F0502020204030204" pitchFamily="34" charset="0"/>
              </a:rPr>
              <a:t>, X</a:t>
            </a:r>
            <a:r>
              <a:rPr lang="en-CA" altLang="it-IT" sz="2400" baseline="-25000">
                <a:latin typeface="Calibri" panose="020F0502020204030204" pitchFamily="34" charset="0"/>
                <a:cs typeface="Calibri" panose="020F0502020204030204" pitchFamily="34" charset="0"/>
              </a:rPr>
              <a:t>3</a:t>
            </a:r>
            <a:r>
              <a:rPr lang="en-CA" altLang="it-IT" sz="2400">
                <a:latin typeface="Calibri" panose="020F0502020204030204" pitchFamily="34" charset="0"/>
                <a:cs typeface="Calibri" panose="020F0502020204030204" pitchFamily="34" charset="0"/>
              </a:rPr>
              <a:t>,…) are termed the </a:t>
            </a:r>
            <a:r>
              <a:rPr lang="en-CA" altLang="it-IT" sz="2400" b="1">
                <a:latin typeface="Calibri" panose="020F0502020204030204" pitchFamily="34" charset="0"/>
                <a:cs typeface="Calibri" panose="020F0502020204030204" pitchFamily="34" charset="0"/>
              </a:rPr>
              <a:t>independent</a:t>
            </a:r>
            <a:r>
              <a:rPr lang="en-CA" altLang="it-IT" sz="2400">
                <a:latin typeface="Calibri" panose="020F0502020204030204" pitchFamily="34" charset="0"/>
                <a:cs typeface="Calibri" panose="020F0502020204030204" pitchFamily="34" charset="0"/>
              </a:rPr>
              <a:t> variables and the variable to be explained is termed the </a:t>
            </a:r>
            <a:r>
              <a:rPr lang="en-CA" altLang="it-IT" sz="2400" b="1">
                <a:latin typeface="Calibri" panose="020F0502020204030204" pitchFamily="34" charset="0"/>
                <a:cs typeface="Calibri" panose="020F0502020204030204" pitchFamily="34" charset="0"/>
              </a:rPr>
              <a:t>dependent</a:t>
            </a:r>
            <a:r>
              <a:rPr lang="en-CA" altLang="it-IT" sz="2400">
                <a:latin typeface="Calibri" panose="020F0502020204030204" pitchFamily="34" charset="0"/>
                <a:cs typeface="Calibri" panose="020F0502020204030204" pitchFamily="34" charset="0"/>
              </a:rPr>
              <a:t> variable (Y).</a:t>
            </a:r>
          </a:p>
          <a:p>
            <a:pPr marL="0" indent="0" algn="just" eaLnBrk="1" hangingPunct="1">
              <a:buFontTx/>
              <a:buNone/>
            </a:pPr>
            <a:endParaRPr lang="en-CA" altLang="it-IT" sz="2400">
              <a:latin typeface="Calibri" panose="020F0502020204030204" pitchFamily="34" charset="0"/>
              <a:cs typeface="Calibri" panose="020F0502020204030204" pitchFamily="34" charset="0"/>
            </a:endParaRPr>
          </a:p>
          <a:p>
            <a:pPr marL="0" indent="0" algn="just" eaLnBrk="1" hangingPunct="1">
              <a:buFontTx/>
              <a:buNone/>
            </a:pPr>
            <a:r>
              <a:rPr lang="en-CA" altLang="it-IT" sz="2400">
                <a:latin typeface="Calibri" panose="020F0502020204030204" pitchFamily="34" charset="0"/>
                <a:cs typeface="Calibri" panose="020F0502020204030204" pitchFamily="34" charset="0"/>
              </a:rPr>
              <a:t>We can describe how variables are related using a mathematical function. This function is called a </a:t>
            </a:r>
            <a:r>
              <a:rPr lang="en-CA" altLang="it-IT" sz="2400" b="1">
                <a:latin typeface="Calibri" panose="020F0502020204030204" pitchFamily="34" charset="0"/>
                <a:cs typeface="Calibri" panose="020F0502020204030204" pitchFamily="34" charset="0"/>
              </a:rPr>
              <a:t>mode</a:t>
            </a:r>
            <a:r>
              <a:rPr lang="en-CA" altLang="it-IT" sz="2400">
                <a:latin typeface="Calibri" panose="020F0502020204030204" pitchFamily="34" charset="0"/>
                <a:cs typeface="Calibri" panose="020F0502020204030204" pitchFamily="34" charset="0"/>
              </a:rPr>
              <a:t>l. </a:t>
            </a:r>
          </a:p>
          <a:p>
            <a:pPr marL="0" indent="0">
              <a:buFontTx/>
              <a:buNone/>
            </a:pPr>
            <a:r>
              <a:rPr lang="en-US" altLang="it-IT" sz="2400">
                <a:latin typeface="Calibri" panose="020F0502020204030204" pitchFamily="34" charset="0"/>
                <a:cs typeface="Calibri" panose="020F0502020204030204" pitchFamily="34" charset="0"/>
              </a:rPr>
              <a:t> Y=f(x</a:t>
            </a:r>
            <a:r>
              <a:rPr lang="en-US" altLang="it-IT" sz="2400" baseline="-25000">
                <a:latin typeface="Calibri" panose="020F0502020204030204" pitchFamily="34" charset="0"/>
                <a:cs typeface="Calibri" panose="020F0502020204030204" pitchFamily="34" charset="0"/>
              </a:rPr>
              <a:t>1, </a:t>
            </a:r>
            <a:r>
              <a:rPr lang="en-US" altLang="it-IT" sz="2400">
                <a:latin typeface="Calibri" panose="020F0502020204030204" pitchFamily="34" charset="0"/>
                <a:cs typeface="Calibri" panose="020F0502020204030204" pitchFamily="34" charset="0"/>
              </a:rPr>
              <a:t>x</a:t>
            </a:r>
            <a:r>
              <a:rPr lang="en-US" altLang="it-IT" sz="2400" baseline="-25000">
                <a:latin typeface="Calibri" panose="020F0502020204030204" pitchFamily="34" charset="0"/>
                <a:cs typeface="Calibri" panose="020F0502020204030204" pitchFamily="34" charset="0"/>
              </a:rPr>
              <a:t>2, …,</a:t>
            </a:r>
            <a:r>
              <a:rPr lang="en-US" altLang="it-IT" sz="2400">
                <a:latin typeface="Calibri" panose="020F0502020204030204" pitchFamily="34" charset="0"/>
                <a:cs typeface="Calibri" panose="020F0502020204030204" pitchFamily="34" charset="0"/>
              </a:rPr>
              <a:t> x</a:t>
            </a:r>
            <a:r>
              <a:rPr lang="en-US" altLang="it-IT" sz="2400" baseline="-25000">
                <a:latin typeface="Calibri" panose="020F0502020204030204" pitchFamily="34" charset="0"/>
                <a:cs typeface="Calibri" panose="020F0502020204030204" pitchFamily="34" charset="0"/>
              </a:rPr>
              <a:t>s </a:t>
            </a:r>
            <a:r>
              <a:rPr lang="en-US" altLang="it-IT" sz="2400">
                <a:latin typeface="Calibri" panose="020F0502020204030204" pitchFamily="34" charset="0"/>
                <a:cs typeface="Calibri" panose="020F0502020204030204" pitchFamily="34" charset="0"/>
              </a:rPr>
              <a:t>)</a:t>
            </a:r>
          </a:p>
          <a:p>
            <a:pPr marL="0" indent="0">
              <a:buFontTx/>
              <a:buNone/>
            </a:pPr>
            <a:endParaRPr lang="en-US" altLang="it-IT" sz="2400">
              <a:latin typeface="Calibri" panose="020F0502020204030204" pitchFamily="34" charset="0"/>
              <a:cs typeface="Calibri" panose="020F0502020204030204" pitchFamily="34" charset="0"/>
            </a:endParaRPr>
          </a:p>
          <a:p>
            <a:pPr marL="0" indent="0">
              <a:buFontTx/>
              <a:buNone/>
            </a:pPr>
            <a:r>
              <a:rPr lang="en-US" altLang="it-IT" sz="2400">
                <a:latin typeface="Calibri" panose="020F0502020204030204" pitchFamily="34" charset="0"/>
                <a:cs typeface="Calibri" panose="020F0502020204030204" pitchFamily="34" charset="0"/>
              </a:rPr>
              <a:t>N.B Some of these variables may be either </a:t>
            </a:r>
            <a:r>
              <a:rPr lang="en-US" altLang="it-IT" sz="2400" i="1">
                <a:latin typeface="Calibri" panose="020F0502020204030204" pitchFamily="34" charset="0"/>
                <a:cs typeface="Calibri" panose="020F0502020204030204" pitchFamily="34" charset="0"/>
              </a:rPr>
              <a:t>unobservable</a:t>
            </a:r>
            <a:r>
              <a:rPr lang="en-US" altLang="it-IT" sz="2400">
                <a:latin typeface="Calibri" panose="020F0502020204030204" pitchFamily="34" charset="0"/>
                <a:cs typeface="Calibri" panose="020F0502020204030204" pitchFamily="34" charset="0"/>
              </a:rPr>
              <a:t> or </a:t>
            </a:r>
            <a:r>
              <a:rPr lang="en-US" altLang="it-IT" sz="2400" i="1">
                <a:latin typeface="Calibri" panose="020F0502020204030204" pitchFamily="34" charset="0"/>
                <a:cs typeface="Calibri" panose="020F0502020204030204" pitchFamily="34" charset="0"/>
              </a:rPr>
              <a:t>unimpactful on y.</a:t>
            </a:r>
            <a:endParaRPr lang="en-CA" altLang="it-IT" sz="2400" i="1">
              <a:latin typeface="Calibri" panose="020F0502020204030204" pitchFamily="34" charset="0"/>
              <a:cs typeface="Calibri" panose="020F050202020403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A06AC792-F866-B761-E0E5-7156AA1CB0EC}"/>
              </a:ext>
            </a:extLst>
          </p:cNvPr>
          <p:cNvSpPr>
            <a:spLocks noGrp="1" noChangeArrowheads="1"/>
          </p:cNvSpPr>
          <p:nvPr>
            <p:ph type="title"/>
          </p:nvPr>
        </p:nvSpPr>
        <p:spPr>
          <a:xfrm>
            <a:off x="506413" y="401638"/>
            <a:ext cx="7772400" cy="1143000"/>
          </a:xfrm>
        </p:spPr>
        <p:txBody>
          <a:bodyPr/>
          <a:lstStyle/>
          <a:p>
            <a:pPr eaLnBrk="1" hangingPunct="1"/>
            <a:r>
              <a:rPr lang="en-US" altLang="it-IT" b="1">
                <a:solidFill>
                  <a:srgbClr val="0070C0"/>
                </a:solidFill>
                <a:latin typeface="Calibri" panose="020F0502020204030204" pitchFamily="34" charset="0"/>
                <a:cs typeface="Calibri" panose="020F0502020204030204" pitchFamily="34" charset="0"/>
              </a:rPr>
              <a:t>Residual</a:t>
            </a:r>
          </a:p>
        </p:txBody>
      </p:sp>
      <p:sp>
        <p:nvSpPr>
          <p:cNvPr id="132098" name="Rectangle 3">
            <a:extLst>
              <a:ext uri="{FF2B5EF4-FFF2-40B4-BE49-F238E27FC236}">
                <a16:creationId xmlns:a16="http://schemas.microsoft.com/office/drawing/2014/main" id="{654B95D9-EF7D-3C80-5432-44D4D1045717}"/>
              </a:ext>
            </a:extLst>
          </p:cNvPr>
          <p:cNvSpPr>
            <a:spLocks noGrp="1" noChangeArrowheads="1"/>
          </p:cNvSpPr>
          <p:nvPr>
            <p:ph type="body" idx="1"/>
          </p:nvPr>
        </p:nvSpPr>
        <p:spPr>
          <a:xfrm>
            <a:off x="519113" y="1544638"/>
            <a:ext cx="8118475" cy="4114800"/>
          </a:xfrm>
        </p:spPr>
        <p:txBody>
          <a:bodyPr/>
          <a:lstStyle/>
          <a:p>
            <a:pPr eaLnBrk="1" hangingPunct="1"/>
            <a:r>
              <a:rPr lang="en-US" altLang="it-IT" sz="3000">
                <a:latin typeface="Calibri" panose="020F0502020204030204" pitchFamily="34" charset="0"/>
                <a:cs typeface="Calibri" panose="020F0502020204030204" pitchFamily="34" charset="0"/>
              </a:rPr>
              <a:t>The difference between the observed value y</a:t>
            </a:r>
            <a:r>
              <a:rPr lang="en-US" altLang="it-IT" sz="3000" baseline="-25000">
                <a:latin typeface="Calibri" panose="020F0502020204030204" pitchFamily="34" charset="0"/>
                <a:cs typeface="Calibri" panose="020F0502020204030204" pitchFamily="34" charset="0"/>
              </a:rPr>
              <a:t>i</a:t>
            </a:r>
            <a:r>
              <a:rPr lang="en-US" altLang="it-IT" sz="3000">
                <a:latin typeface="Calibri" panose="020F0502020204030204" pitchFamily="34" charset="0"/>
                <a:cs typeface="Calibri" panose="020F0502020204030204" pitchFamily="34" charset="0"/>
              </a:rPr>
              <a:t> and the corresponding fitted value.</a:t>
            </a:r>
          </a:p>
          <a:p>
            <a:pPr eaLnBrk="1" hangingPunct="1"/>
            <a:r>
              <a:rPr lang="en-US" altLang="it-IT" sz="3000">
                <a:latin typeface="Calibri" panose="020F0502020204030204" pitchFamily="34" charset="0"/>
                <a:cs typeface="Calibri" panose="020F0502020204030204" pitchFamily="34" charset="0"/>
              </a:rPr>
              <a:t>A residual is the deviation of an outcome from the predicted mean value for all subjects with the same value for the explanatory variable.</a:t>
            </a:r>
          </a:p>
          <a:p>
            <a:pPr eaLnBrk="1" hangingPunct="1"/>
            <a:r>
              <a:rPr lang="en-US" altLang="it-IT" sz="3000">
                <a:latin typeface="Calibri" panose="020F0502020204030204" pitchFamily="34" charset="0"/>
                <a:cs typeface="Calibri" panose="020F0502020204030204" pitchFamily="34" charset="0"/>
              </a:rPr>
              <a:t>Residuals are highly useful for studying whether a given regression model is appropriate for the data at hand.</a:t>
            </a:r>
          </a:p>
          <a:p>
            <a:pPr eaLnBrk="1" hangingPunct="1"/>
            <a:endParaRPr lang="en-US" altLang="it-IT" sz="3000">
              <a:latin typeface="Calibri" panose="020F0502020204030204" pitchFamily="34" charset="0"/>
              <a:cs typeface="Calibri" panose="020F0502020204030204" pitchFamily="34" charset="0"/>
            </a:endParaRPr>
          </a:p>
          <a:p>
            <a:pPr eaLnBrk="1" hangingPunct="1">
              <a:buFont typeface="Wingdings" pitchFamily="2" charset="2"/>
              <a:buNone/>
            </a:pPr>
            <a:endParaRPr lang="en-US" altLang="it-IT" sz="3000">
              <a:latin typeface="Calibri" panose="020F0502020204030204" pitchFamily="34" charset="0"/>
              <a:cs typeface="Calibri" panose="020F0502020204030204" pitchFamily="34" charset="0"/>
            </a:endParaRPr>
          </a:p>
          <a:p>
            <a:pPr eaLnBrk="1" hangingPunct="1"/>
            <a:endParaRPr lang="en-US" altLang="it-IT" sz="3000">
              <a:latin typeface="Calibri" panose="020F0502020204030204" pitchFamily="34" charset="0"/>
              <a:cs typeface="Calibri" panose="020F0502020204030204" pitchFamily="34" charset="0"/>
            </a:endParaRPr>
          </a:p>
        </p:txBody>
      </p:sp>
      <p:graphicFrame>
        <p:nvGraphicFramePr>
          <p:cNvPr id="132099" name="Object 5">
            <a:extLst>
              <a:ext uri="{FF2B5EF4-FFF2-40B4-BE49-F238E27FC236}">
                <a16:creationId xmlns:a16="http://schemas.microsoft.com/office/drawing/2014/main" id="{6257B5F9-52EA-33B1-7C53-B5EA54C9FF78}"/>
              </a:ext>
            </a:extLst>
          </p:cNvPr>
          <p:cNvGraphicFramePr>
            <a:graphicFrameLocks noChangeAspect="1"/>
          </p:cNvGraphicFramePr>
          <p:nvPr/>
        </p:nvGraphicFramePr>
        <p:xfrm>
          <a:off x="6516688" y="1989138"/>
          <a:ext cx="384175" cy="533400"/>
        </p:xfrm>
        <a:graphic>
          <a:graphicData uri="http://schemas.openxmlformats.org/presentationml/2006/ole">
            <mc:AlternateContent xmlns:mc="http://schemas.openxmlformats.org/markup-compatibility/2006">
              <mc:Choice xmlns:v="urn:schemas-microsoft-com:vml" Requires="v">
                <p:oleObj name="Equation" r:id="rId3" imgW="3797300" imgH="5270500" progId="Equation.3">
                  <p:embed/>
                </p:oleObj>
              </mc:Choice>
              <mc:Fallback>
                <p:oleObj name="Equation" r:id="rId3" imgW="3797300" imgH="52705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688" y="1989138"/>
                        <a:ext cx="3841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5" name="Picture 3">
            <a:extLst>
              <a:ext uri="{FF2B5EF4-FFF2-40B4-BE49-F238E27FC236}">
                <a16:creationId xmlns:a16="http://schemas.microsoft.com/office/drawing/2014/main" id="{1CAA2077-835B-AC1A-0066-BBF03972857A}"/>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rot="5400000">
            <a:off x="3515519" y="3045619"/>
            <a:ext cx="2119312" cy="1301750"/>
          </a:xfrm>
        </p:spPr>
      </p:pic>
      <p:sp>
        <p:nvSpPr>
          <p:cNvPr id="134146" name="Line 4">
            <a:extLst>
              <a:ext uri="{FF2B5EF4-FFF2-40B4-BE49-F238E27FC236}">
                <a16:creationId xmlns:a16="http://schemas.microsoft.com/office/drawing/2014/main" id="{E54040D9-90AD-CAB5-132B-66336AA57899}"/>
              </a:ext>
            </a:extLst>
          </p:cNvPr>
          <p:cNvSpPr>
            <a:spLocks noChangeShapeType="1"/>
          </p:cNvSpPr>
          <p:nvPr/>
        </p:nvSpPr>
        <p:spPr bwMode="auto">
          <a:xfrm>
            <a:off x="1476375" y="2133600"/>
            <a:ext cx="5543550" cy="32400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pic>
        <p:nvPicPr>
          <p:cNvPr id="134147" name="Picture 5">
            <a:extLst>
              <a:ext uri="{FF2B5EF4-FFF2-40B4-BE49-F238E27FC236}">
                <a16:creationId xmlns:a16="http://schemas.microsoft.com/office/drawing/2014/main" id="{41F8FE3E-0E3B-08F7-66B8-434D7A3D552F}"/>
              </a:ext>
            </a:extLst>
          </p:cNvPr>
          <p:cNvPicPr>
            <a:picLocks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rot="5400000">
            <a:off x="2266157" y="2321719"/>
            <a:ext cx="2120900" cy="1303337"/>
          </a:xfrm>
          <a:noFill/>
        </p:spPr>
      </p:pic>
      <p:sp>
        <p:nvSpPr>
          <p:cNvPr id="134148" name="Line 6">
            <a:extLst>
              <a:ext uri="{FF2B5EF4-FFF2-40B4-BE49-F238E27FC236}">
                <a16:creationId xmlns:a16="http://schemas.microsoft.com/office/drawing/2014/main" id="{3C656E4A-115A-34F5-77D5-3A0003F300DC}"/>
              </a:ext>
            </a:extLst>
          </p:cNvPr>
          <p:cNvSpPr>
            <a:spLocks noChangeShapeType="1"/>
          </p:cNvSpPr>
          <p:nvPr/>
        </p:nvSpPr>
        <p:spPr bwMode="auto">
          <a:xfrm flipV="1">
            <a:off x="2770188" y="1196975"/>
            <a:ext cx="73025" cy="4319588"/>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pic>
        <p:nvPicPr>
          <p:cNvPr id="134149" name="Picture 7">
            <a:extLst>
              <a:ext uri="{FF2B5EF4-FFF2-40B4-BE49-F238E27FC236}">
                <a16:creationId xmlns:a16="http://schemas.microsoft.com/office/drawing/2014/main" id="{52461E5C-B820-C665-AE60-80F59077AF6A}"/>
              </a:ext>
            </a:extLst>
          </p:cNvPr>
          <p:cNvPicPr>
            <a:picLocks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a:xfrm rot="5400000">
            <a:off x="4810919" y="3837781"/>
            <a:ext cx="2120900" cy="1303338"/>
          </a:xfrm>
          <a:noFill/>
        </p:spPr>
      </p:pic>
      <p:sp>
        <p:nvSpPr>
          <p:cNvPr id="134150" name="Line 8">
            <a:extLst>
              <a:ext uri="{FF2B5EF4-FFF2-40B4-BE49-F238E27FC236}">
                <a16:creationId xmlns:a16="http://schemas.microsoft.com/office/drawing/2014/main" id="{B5F38540-8D69-F6BB-7C6C-28DBC22FAF1A}"/>
              </a:ext>
            </a:extLst>
          </p:cNvPr>
          <p:cNvSpPr>
            <a:spLocks noChangeShapeType="1"/>
          </p:cNvSpPr>
          <p:nvPr/>
        </p:nvSpPr>
        <p:spPr bwMode="auto">
          <a:xfrm flipV="1">
            <a:off x="4067175" y="1773238"/>
            <a:ext cx="0" cy="3743325"/>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34151" name="Line 9">
            <a:extLst>
              <a:ext uri="{FF2B5EF4-FFF2-40B4-BE49-F238E27FC236}">
                <a16:creationId xmlns:a16="http://schemas.microsoft.com/office/drawing/2014/main" id="{63EEFC87-5D1F-7E7C-911E-F886C57E5222}"/>
              </a:ext>
            </a:extLst>
          </p:cNvPr>
          <p:cNvSpPr>
            <a:spLocks noChangeShapeType="1"/>
          </p:cNvSpPr>
          <p:nvPr/>
        </p:nvSpPr>
        <p:spPr bwMode="auto">
          <a:xfrm flipV="1">
            <a:off x="5364163" y="2060575"/>
            <a:ext cx="0" cy="3455988"/>
          </a:xfrm>
          <a:prstGeom prst="line">
            <a:avLst/>
          </a:prstGeom>
          <a:noFill/>
          <a:ln w="952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34152" name="Text Box 10">
            <a:extLst>
              <a:ext uri="{FF2B5EF4-FFF2-40B4-BE49-F238E27FC236}">
                <a16:creationId xmlns:a16="http://schemas.microsoft.com/office/drawing/2014/main" id="{24003ED2-F782-9D55-AF5A-B55C27E8DC1C}"/>
              </a:ext>
            </a:extLst>
          </p:cNvPr>
          <p:cNvSpPr txBox="1">
            <a:spLocks noChangeArrowheads="1"/>
          </p:cNvSpPr>
          <p:nvPr/>
        </p:nvSpPr>
        <p:spPr bwMode="auto">
          <a:xfrm>
            <a:off x="1763713" y="765175"/>
            <a:ext cx="1527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GB" altLang="it-IT" sz="1400" b="1" i="1">
                <a:solidFill>
                  <a:schemeClr val="bg2"/>
                </a:solidFill>
              </a:rPr>
              <a:t>Y</a:t>
            </a:r>
            <a:r>
              <a:rPr lang="en-GB" altLang="it-IT" sz="1400" b="1">
                <a:solidFill>
                  <a:schemeClr val="bg2"/>
                </a:solidFill>
              </a:rPr>
              <a:t>, given </a:t>
            </a:r>
            <a:r>
              <a:rPr lang="en-GB" altLang="it-IT" sz="1400" b="1" i="1">
                <a:solidFill>
                  <a:schemeClr val="bg2"/>
                </a:solidFill>
              </a:rPr>
              <a:t>X</a:t>
            </a:r>
            <a:r>
              <a:rPr lang="en-GB" altLang="it-IT" sz="1400" b="1">
                <a:solidFill>
                  <a:schemeClr val="bg2"/>
                </a:solidFill>
              </a:rPr>
              <a:t>=40</a:t>
            </a:r>
          </a:p>
        </p:txBody>
      </p:sp>
      <p:sp>
        <p:nvSpPr>
          <p:cNvPr id="134153" name="Text Box 11">
            <a:extLst>
              <a:ext uri="{FF2B5EF4-FFF2-40B4-BE49-F238E27FC236}">
                <a16:creationId xmlns:a16="http://schemas.microsoft.com/office/drawing/2014/main" id="{22B53B4C-5B63-271F-AFD5-D186E2037C54}"/>
              </a:ext>
            </a:extLst>
          </p:cNvPr>
          <p:cNvSpPr txBox="1">
            <a:spLocks noChangeArrowheads="1"/>
          </p:cNvSpPr>
          <p:nvPr/>
        </p:nvSpPr>
        <p:spPr bwMode="auto">
          <a:xfrm>
            <a:off x="3132138" y="1341438"/>
            <a:ext cx="15271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GB" altLang="it-IT" sz="1400" b="1" i="1">
                <a:solidFill>
                  <a:schemeClr val="bg2"/>
                </a:solidFill>
              </a:rPr>
              <a:t>Y</a:t>
            </a:r>
            <a:r>
              <a:rPr lang="en-GB" altLang="it-IT" sz="1400" b="1">
                <a:solidFill>
                  <a:schemeClr val="bg2"/>
                </a:solidFill>
              </a:rPr>
              <a:t>, given </a:t>
            </a:r>
            <a:r>
              <a:rPr lang="en-GB" altLang="it-IT" sz="1400" b="1" i="1">
                <a:solidFill>
                  <a:schemeClr val="bg2"/>
                </a:solidFill>
              </a:rPr>
              <a:t>X</a:t>
            </a:r>
            <a:r>
              <a:rPr lang="en-GB" altLang="it-IT" sz="1400" b="1">
                <a:solidFill>
                  <a:schemeClr val="bg2"/>
                </a:solidFill>
              </a:rPr>
              <a:t>=80</a:t>
            </a:r>
          </a:p>
        </p:txBody>
      </p:sp>
      <p:sp>
        <p:nvSpPr>
          <p:cNvPr id="134154" name="Text Box 12">
            <a:extLst>
              <a:ext uri="{FF2B5EF4-FFF2-40B4-BE49-F238E27FC236}">
                <a16:creationId xmlns:a16="http://schemas.microsoft.com/office/drawing/2014/main" id="{925DEDB6-64EA-BE8F-04BC-BEA2A7AFA6C4}"/>
              </a:ext>
            </a:extLst>
          </p:cNvPr>
          <p:cNvSpPr txBox="1">
            <a:spLocks noChangeArrowheads="1"/>
          </p:cNvSpPr>
          <p:nvPr/>
        </p:nvSpPr>
        <p:spPr bwMode="auto">
          <a:xfrm>
            <a:off x="4716463" y="1773238"/>
            <a:ext cx="16414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GB" altLang="it-IT" sz="1400" b="1" i="1">
                <a:solidFill>
                  <a:schemeClr val="bg2"/>
                </a:solidFill>
              </a:rPr>
              <a:t>Y</a:t>
            </a:r>
            <a:r>
              <a:rPr lang="en-GB" altLang="it-IT" sz="1400" b="1">
                <a:solidFill>
                  <a:schemeClr val="bg2"/>
                </a:solidFill>
              </a:rPr>
              <a:t>, given </a:t>
            </a:r>
            <a:r>
              <a:rPr lang="en-GB" altLang="it-IT" sz="1400" b="1" i="1">
                <a:solidFill>
                  <a:schemeClr val="bg2"/>
                </a:solidFill>
              </a:rPr>
              <a:t>X</a:t>
            </a:r>
            <a:r>
              <a:rPr lang="en-GB" altLang="it-IT" sz="1400" b="1">
                <a:solidFill>
                  <a:schemeClr val="bg2"/>
                </a:solidFill>
              </a:rPr>
              <a:t>=120</a:t>
            </a:r>
          </a:p>
        </p:txBody>
      </p:sp>
      <p:sp>
        <p:nvSpPr>
          <p:cNvPr id="534546" name="Oval 18">
            <a:extLst>
              <a:ext uri="{FF2B5EF4-FFF2-40B4-BE49-F238E27FC236}">
                <a16:creationId xmlns:a16="http://schemas.microsoft.com/office/drawing/2014/main" id="{595FA833-5C45-6F42-9C3D-AA0EB2C68FB1}"/>
              </a:ext>
            </a:extLst>
          </p:cNvPr>
          <p:cNvSpPr>
            <a:spLocks noChangeAspect="1" noChangeArrowheads="1"/>
          </p:cNvSpPr>
          <p:nvPr/>
        </p:nvSpPr>
        <p:spPr bwMode="auto">
          <a:xfrm>
            <a:off x="2771775" y="2997200"/>
            <a:ext cx="107950" cy="1016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it-IT" sz="1400">
              <a:solidFill>
                <a:srgbClr val="FF0000"/>
              </a:solidFill>
              <a:latin typeface="Arial" panose="020B0604020202020204" pitchFamily="34" charset="0"/>
            </a:endParaRPr>
          </a:p>
        </p:txBody>
      </p:sp>
      <p:sp>
        <p:nvSpPr>
          <p:cNvPr id="534547" name="Oval 19">
            <a:extLst>
              <a:ext uri="{FF2B5EF4-FFF2-40B4-BE49-F238E27FC236}">
                <a16:creationId xmlns:a16="http://schemas.microsoft.com/office/drawing/2014/main" id="{ED706BFD-5102-FE9F-E48A-4677CB55FBD6}"/>
              </a:ext>
            </a:extLst>
          </p:cNvPr>
          <p:cNvSpPr>
            <a:spLocks noChangeAspect="1" noChangeArrowheads="1"/>
          </p:cNvSpPr>
          <p:nvPr/>
        </p:nvSpPr>
        <p:spPr bwMode="auto">
          <a:xfrm>
            <a:off x="3995738" y="3284538"/>
            <a:ext cx="107950" cy="1016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it-IT" sz="1400">
              <a:solidFill>
                <a:srgbClr val="FF0000"/>
              </a:solidFill>
              <a:latin typeface="Arial" panose="020B0604020202020204" pitchFamily="34" charset="0"/>
            </a:endParaRPr>
          </a:p>
        </p:txBody>
      </p:sp>
      <p:sp>
        <p:nvSpPr>
          <p:cNvPr id="534548" name="Oval 20">
            <a:extLst>
              <a:ext uri="{FF2B5EF4-FFF2-40B4-BE49-F238E27FC236}">
                <a16:creationId xmlns:a16="http://schemas.microsoft.com/office/drawing/2014/main" id="{F8674B2C-8F9A-9F60-A2CC-98E0BB9E755A}"/>
              </a:ext>
            </a:extLst>
          </p:cNvPr>
          <p:cNvSpPr>
            <a:spLocks noChangeAspect="1" noChangeArrowheads="1"/>
          </p:cNvSpPr>
          <p:nvPr/>
        </p:nvSpPr>
        <p:spPr bwMode="auto">
          <a:xfrm>
            <a:off x="5292725" y="4005263"/>
            <a:ext cx="107950" cy="1016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it-IT" sz="1400">
              <a:solidFill>
                <a:srgbClr val="FF0000"/>
              </a:solidFill>
              <a:latin typeface="Arial" panose="020B0604020202020204" pitchFamily="34" charset="0"/>
            </a:endParaRPr>
          </a:p>
        </p:txBody>
      </p:sp>
      <p:sp>
        <p:nvSpPr>
          <p:cNvPr id="534549" name="Line 21">
            <a:extLst>
              <a:ext uri="{FF2B5EF4-FFF2-40B4-BE49-F238E27FC236}">
                <a16:creationId xmlns:a16="http://schemas.microsoft.com/office/drawing/2014/main" id="{E51A42C2-F4C7-4924-FA8F-6B69D1E037E4}"/>
              </a:ext>
            </a:extLst>
          </p:cNvPr>
          <p:cNvSpPr>
            <a:spLocks noChangeShapeType="1"/>
          </p:cNvSpPr>
          <p:nvPr/>
        </p:nvSpPr>
        <p:spPr bwMode="auto">
          <a:xfrm>
            <a:off x="1979613" y="2708275"/>
            <a:ext cx="5113337" cy="194468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34551" name="Text Box 23">
            <a:extLst>
              <a:ext uri="{FF2B5EF4-FFF2-40B4-BE49-F238E27FC236}">
                <a16:creationId xmlns:a16="http://schemas.microsoft.com/office/drawing/2014/main" id="{EF7B9B6E-AD21-FE2F-E3EA-3B19089ACF86}"/>
              </a:ext>
            </a:extLst>
          </p:cNvPr>
          <p:cNvSpPr txBox="1">
            <a:spLocks noChangeArrowheads="1"/>
          </p:cNvSpPr>
          <p:nvPr/>
        </p:nvSpPr>
        <p:spPr bwMode="auto">
          <a:xfrm>
            <a:off x="6732588" y="4076700"/>
            <a:ext cx="2235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GB" altLang="it-IT" sz="1400" b="1">
                <a:solidFill>
                  <a:srgbClr val="FF0000"/>
                </a:solidFill>
              </a:rPr>
              <a:t>Estimated regression</a:t>
            </a:r>
          </a:p>
        </p:txBody>
      </p:sp>
      <p:sp>
        <p:nvSpPr>
          <p:cNvPr id="134160" name="Text Box 24">
            <a:extLst>
              <a:ext uri="{FF2B5EF4-FFF2-40B4-BE49-F238E27FC236}">
                <a16:creationId xmlns:a16="http://schemas.microsoft.com/office/drawing/2014/main" id="{79BC92DB-AB29-B4D7-7C92-0F1A57B486AC}"/>
              </a:ext>
            </a:extLst>
          </p:cNvPr>
          <p:cNvSpPr txBox="1">
            <a:spLocks noChangeArrowheads="1"/>
          </p:cNvSpPr>
          <p:nvPr/>
        </p:nvSpPr>
        <p:spPr bwMode="auto">
          <a:xfrm>
            <a:off x="6732588" y="4941888"/>
            <a:ext cx="172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GB" altLang="it-IT" sz="1400" b="1"/>
              <a:t>True regression</a:t>
            </a:r>
          </a:p>
        </p:txBody>
      </p:sp>
      <p:sp>
        <p:nvSpPr>
          <p:cNvPr id="534553" name="Line 25">
            <a:extLst>
              <a:ext uri="{FF2B5EF4-FFF2-40B4-BE49-F238E27FC236}">
                <a16:creationId xmlns:a16="http://schemas.microsoft.com/office/drawing/2014/main" id="{5F8289AE-28A0-47C9-C2F5-6428A6A1AFE3}"/>
              </a:ext>
            </a:extLst>
          </p:cNvPr>
          <p:cNvSpPr>
            <a:spLocks noChangeShapeType="1"/>
          </p:cNvSpPr>
          <p:nvPr/>
        </p:nvSpPr>
        <p:spPr bwMode="auto">
          <a:xfrm>
            <a:off x="5435600" y="4076700"/>
            <a:ext cx="0" cy="360363"/>
          </a:xfrm>
          <a:prstGeom prst="line">
            <a:avLst/>
          </a:prstGeom>
          <a:noFill/>
          <a:ln w="1905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34554" name="Line 26">
            <a:extLst>
              <a:ext uri="{FF2B5EF4-FFF2-40B4-BE49-F238E27FC236}">
                <a16:creationId xmlns:a16="http://schemas.microsoft.com/office/drawing/2014/main" id="{32EE3E22-0CEE-49E2-9EF5-E8A91585E813}"/>
              </a:ext>
            </a:extLst>
          </p:cNvPr>
          <p:cNvSpPr>
            <a:spLocks noChangeShapeType="1"/>
          </p:cNvSpPr>
          <p:nvPr/>
        </p:nvSpPr>
        <p:spPr bwMode="auto">
          <a:xfrm flipV="1">
            <a:off x="5508625" y="2636838"/>
            <a:ext cx="1295400" cy="15843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34555" name="Text Box 27">
            <a:extLst>
              <a:ext uri="{FF2B5EF4-FFF2-40B4-BE49-F238E27FC236}">
                <a16:creationId xmlns:a16="http://schemas.microsoft.com/office/drawing/2014/main" id="{55C6BF8E-0101-5923-93AE-053C85FA85A3}"/>
              </a:ext>
            </a:extLst>
          </p:cNvPr>
          <p:cNvSpPr txBox="1">
            <a:spLocks noChangeArrowheads="1"/>
          </p:cNvSpPr>
          <p:nvPr/>
        </p:nvSpPr>
        <p:spPr bwMode="auto">
          <a:xfrm>
            <a:off x="6804025" y="1844675"/>
            <a:ext cx="20891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GB" altLang="it-IT" sz="1400" b="1" i="1">
                <a:latin typeface="Arial" panose="020B0604020202020204" pitchFamily="34" charset="0"/>
              </a:rPr>
              <a:t>ε</a:t>
            </a:r>
            <a:r>
              <a:rPr lang="en-GB" altLang="it-IT" sz="1400" b="1" i="1" baseline="-25000">
                <a:latin typeface="Arial" panose="020B0604020202020204" pitchFamily="34" charset="0"/>
              </a:rPr>
              <a:t>3  </a:t>
            </a:r>
            <a:r>
              <a:rPr lang="en-GB" altLang="it-IT" sz="1400" b="1" i="1">
                <a:latin typeface="Arial" panose="020B0604020202020204" pitchFamily="34" charset="0"/>
              </a:rPr>
              <a:t>- </a:t>
            </a:r>
            <a:r>
              <a:rPr lang="en-GB" altLang="it-IT" sz="1400" b="1"/>
              <a:t>Difference between observed and predicted (for true regression).</a:t>
            </a:r>
          </a:p>
        </p:txBody>
      </p:sp>
      <p:sp>
        <p:nvSpPr>
          <p:cNvPr id="534556" name="Line 28">
            <a:extLst>
              <a:ext uri="{FF2B5EF4-FFF2-40B4-BE49-F238E27FC236}">
                <a16:creationId xmlns:a16="http://schemas.microsoft.com/office/drawing/2014/main" id="{5162162B-519B-BEAC-8F2E-744D9B72FBBF}"/>
              </a:ext>
            </a:extLst>
          </p:cNvPr>
          <p:cNvSpPr>
            <a:spLocks noChangeShapeType="1"/>
          </p:cNvSpPr>
          <p:nvPr/>
        </p:nvSpPr>
        <p:spPr bwMode="auto">
          <a:xfrm flipV="1">
            <a:off x="4284663" y="1341438"/>
            <a:ext cx="647700" cy="208756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34557" name="Text Box 29">
            <a:extLst>
              <a:ext uri="{FF2B5EF4-FFF2-40B4-BE49-F238E27FC236}">
                <a16:creationId xmlns:a16="http://schemas.microsoft.com/office/drawing/2014/main" id="{FD067B51-22E3-15B8-4AFE-F4D5871384A4}"/>
              </a:ext>
            </a:extLst>
          </p:cNvPr>
          <p:cNvSpPr txBox="1">
            <a:spLocks noChangeArrowheads="1"/>
          </p:cNvSpPr>
          <p:nvPr/>
        </p:nvSpPr>
        <p:spPr bwMode="auto">
          <a:xfrm>
            <a:off x="4932363" y="620713"/>
            <a:ext cx="33845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GB" altLang="it-IT" sz="1400" b="1" i="1">
                <a:solidFill>
                  <a:srgbClr val="FF0000"/>
                </a:solidFill>
              </a:rPr>
              <a:t>e</a:t>
            </a:r>
            <a:r>
              <a:rPr lang="en-GB" altLang="it-IT" sz="1400" b="1" baseline="-25000">
                <a:solidFill>
                  <a:srgbClr val="FF0000"/>
                </a:solidFill>
              </a:rPr>
              <a:t>2 </a:t>
            </a:r>
            <a:r>
              <a:rPr lang="en-GB" altLang="it-IT" sz="1400" b="1">
                <a:solidFill>
                  <a:srgbClr val="FF0000"/>
                </a:solidFill>
              </a:rPr>
              <a:t>- Difference between observed and predicted (for estimated regression).</a:t>
            </a:r>
          </a:p>
        </p:txBody>
      </p:sp>
      <p:sp>
        <p:nvSpPr>
          <p:cNvPr id="534558" name="Line 30">
            <a:extLst>
              <a:ext uri="{FF2B5EF4-FFF2-40B4-BE49-F238E27FC236}">
                <a16:creationId xmlns:a16="http://schemas.microsoft.com/office/drawing/2014/main" id="{4EB4F7A6-8251-A6BB-3441-9FCE438AC368}"/>
              </a:ext>
            </a:extLst>
          </p:cNvPr>
          <p:cNvSpPr>
            <a:spLocks noChangeShapeType="1"/>
          </p:cNvSpPr>
          <p:nvPr/>
        </p:nvSpPr>
        <p:spPr bwMode="auto">
          <a:xfrm>
            <a:off x="4211638" y="3284538"/>
            <a:ext cx="0" cy="288925"/>
          </a:xfrm>
          <a:prstGeom prst="line">
            <a:avLst/>
          </a:prstGeom>
          <a:noFill/>
          <a:ln w="19050">
            <a:solidFill>
              <a:srgbClr val="FF000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nvGrpSpPr>
          <p:cNvPr id="134167" name="Gruppo 3">
            <a:extLst>
              <a:ext uri="{FF2B5EF4-FFF2-40B4-BE49-F238E27FC236}">
                <a16:creationId xmlns:a16="http://schemas.microsoft.com/office/drawing/2014/main" id="{F10BB605-7D19-F290-4D48-39622C09904F}"/>
              </a:ext>
            </a:extLst>
          </p:cNvPr>
          <p:cNvGrpSpPr>
            <a:grpSpLocks/>
          </p:cNvGrpSpPr>
          <p:nvPr/>
        </p:nvGrpSpPr>
        <p:grpSpPr bwMode="auto">
          <a:xfrm>
            <a:off x="468313" y="1052513"/>
            <a:ext cx="7862887" cy="5548312"/>
            <a:chOff x="468313" y="1052513"/>
            <a:chExt cx="7862887" cy="5548312"/>
          </a:xfrm>
        </p:grpSpPr>
        <p:graphicFrame>
          <p:nvGraphicFramePr>
            <p:cNvPr id="134168" name="Object 2">
              <a:extLst>
                <a:ext uri="{FF2B5EF4-FFF2-40B4-BE49-F238E27FC236}">
                  <a16:creationId xmlns:a16="http://schemas.microsoft.com/office/drawing/2014/main" id="{0B2F5631-58CA-0445-F6DA-29E04D4A2C2F}"/>
                </a:ext>
              </a:extLst>
            </p:cNvPr>
            <p:cNvGraphicFramePr>
              <a:graphicFrameLocks noChangeAspect="1"/>
            </p:cNvGraphicFramePr>
            <p:nvPr/>
          </p:nvGraphicFramePr>
          <p:xfrm>
            <a:off x="468313" y="1052513"/>
            <a:ext cx="7862887" cy="5548312"/>
          </p:xfrm>
          <a:graphic>
            <a:graphicData uri="http://schemas.openxmlformats.org/presentationml/2006/ole">
              <mc:AlternateContent xmlns:mc="http://schemas.openxmlformats.org/markup-compatibility/2006">
                <mc:Choice xmlns:v="urn:schemas-microsoft-com:vml" Requires="v">
                  <p:oleObj name="Chart" r:id="rId4" imgW="7099300" imgH="5016500" progId="Excel.Chart.8">
                    <p:embed/>
                  </p:oleObj>
                </mc:Choice>
                <mc:Fallback>
                  <p:oleObj name="Chart" r:id="rId4" imgW="7099300" imgH="5016500" progId="Excel.Char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052513"/>
                          <a:ext cx="7862887" cy="554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169" name="Rettangolo con angoli arrotondati 1">
              <a:extLst>
                <a:ext uri="{FF2B5EF4-FFF2-40B4-BE49-F238E27FC236}">
                  <a16:creationId xmlns:a16="http://schemas.microsoft.com/office/drawing/2014/main" id="{53DA8AC8-4EA8-BF8B-C1BC-F7BAEFEE2677}"/>
                </a:ext>
              </a:extLst>
            </p:cNvPr>
            <p:cNvSpPr>
              <a:spLocks noChangeArrowheads="1"/>
            </p:cNvSpPr>
            <p:nvPr/>
          </p:nvSpPr>
          <p:spPr bwMode="auto">
            <a:xfrm>
              <a:off x="3290888" y="6092825"/>
              <a:ext cx="2865288" cy="425450"/>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134170" name="Rettangolo con angoli arrotondati 2">
              <a:extLst>
                <a:ext uri="{FF2B5EF4-FFF2-40B4-BE49-F238E27FC236}">
                  <a16:creationId xmlns:a16="http://schemas.microsoft.com/office/drawing/2014/main" id="{8E7BF40D-09B0-74D4-8CD3-6182702C718E}"/>
                </a:ext>
              </a:extLst>
            </p:cNvPr>
            <p:cNvSpPr>
              <a:spLocks noChangeArrowheads="1"/>
            </p:cNvSpPr>
            <p:nvPr/>
          </p:nvSpPr>
          <p:spPr bwMode="auto">
            <a:xfrm>
              <a:off x="611560" y="1912936"/>
              <a:ext cx="323478" cy="3240087"/>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34546"/>
                                        </p:tgtEl>
                                        <p:attrNameLst>
                                          <p:attrName>style.visibility</p:attrName>
                                        </p:attrNameLst>
                                      </p:cBhvr>
                                      <p:to>
                                        <p:strVal val="visible"/>
                                      </p:to>
                                    </p:set>
                                    <p:anim calcmode="lin" valueType="num">
                                      <p:cBhvr additive="base">
                                        <p:cTn id="7" dur="500" fill="hold"/>
                                        <p:tgtEl>
                                          <p:spTgt spid="534546"/>
                                        </p:tgtEl>
                                        <p:attrNameLst>
                                          <p:attrName>ppt_x</p:attrName>
                                        </p:attrNameLst>
                                      </p:cBhvr>
                                      <p:tavLst>
                                        <p:tav tm="0">
                                          <p:val>
                                            <p:strVal val="#ppt_x"/>
                                          </p:val>
                                        </p:tav>
                                        <p:tav tm="100000">
                                          <p:val>
                                            <p:strVal val="#ppt_x"/>
                                          </p:val>
                                        </p:tav>
                                      </p:tavLst>
                                    </p:anim>
                                    <p:anim calcmode="lin" valueType="num">
                                      <p:cBhvr additive="base">
                                        <p:cTn id="8" dur="500" fill="hold"/>
                                        <p:tgtEl>
                                          <p:spTgt spid="53454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34547"/>
                                        </p:tgtEl>
                                        <p:attrNameLst>
                                          <p:attrName>style.visibility</p:attrName>
                                        </p:attrNameLst>
                                      </p:cBhvr>
                                      <p:to>
                                        <p:strVal val="visible"/>
                                      </p:to>
                                    </p:set>
                                    <p:anim calcmode="lin" valueType="num">
                                      <p:cBhvr additive="base">
                                        <p:cTn id="13" dur="500" fill="hold"/>
                                        <p:tgtEl>
                                          <p:spTgt spid="534547"/>
                                        </p:tgtEl>
                                        <p:attrNameLst>
                                          <p:attrName>ppt_x</p:attrName>
                                        </p:attrNameLst>
                                      </p:cBhvr>
                                      <p:tavLst>
                                        <p:tav tm="0">
                                          <p:val>
                                            <p:strVal val="#ppt_x"/>
                                          </p:val>
                                        </p:tav>
                                        <p:tav tm="100000">
                                          <p:val>
                                            <p:strVal val="#ppt_x"/>
                                          </p:val>
                                        </p:tav>
                                      </p:tavLst>
                                    </p:anim>
                                    <p:anim calcmode="lin" valueType="num">
                                      <p:cBhvr additive="base">
                                        <p:cTn id="14" dur="500" fill="hold"/>
                                        <p:tgtEl>
                                          <p:spTgt spid="53454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34548"/>
                                        </p:tgtEl>
                                        <p:attrNameLst>
                                          <p:attrName>style.visibility</p:attrName>
                                        </p:attrNameLst>
                                      </p:cBhvr>
                                      <p:to>
                                        <p:strVal val="visible"/>
                                      </p:to>
                                    </p:set>
                                    <p:anim calcmode="lin" valueType="num">
                                      <p:cBhvr additive="base">
                                        <p:cTn id="19" dur="500" fill="hold"/>
                                        <p:tgtEl>
                                          <p:spTgt spid="534548"/>
                                        </p:tgtEl>
                                        <p:attrNameLst>
                                          <p:attrName>ppt_x</p:attrName>
                                        </p:attrNameLst>
                                      </p:cBhvr>
                                      <p:tavLst>
                                        <p:tav tm="0">
                                          <p:val>
                                            <p:strVal val="#ppt_x"/>
                                          </p:val>
                                        </p:tav>
                                        <p:tav tm="100000">
                                          <p:val>
                                            <p:strVal val="#ppt_x"/>
                                          </p:val>
                                        </p:tav>
                                      </p:tavLst>
                                    </p:anim>
                                    <p:anim calcmode="lin" valueType="num">
                                      <p:cBhvr additive="base">
                                        <p:cTn id="20" dur="500" fill="hold"/>
                                        <p:tgtEl>
                                          <p:spTgt spid="53454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34549"/>
                                        </p:tgtEl>
                                        <p:attrNameLst>
                                          <p:attrName>style.visibility</p:attrName>
                                        </p:attrNameLst>
                                      </p:cBhvr>
                                      <p:to>
                                        <p:strVal val="visible"/>
                                      </p:to>
                                    </p:set>
                                    <p:anim calcmode="lin" valueType="num">
                                      <p:cBhvr additive="base">
                                        <p:cTn id="25" dur="500" fill="hold"/>
                                        <p:tgtEl>
                                          <p:spTgt spid="534549"/>
                                        </p:tgtEl>
                                        <p:attrNameLst>
                                          <p:attrName>ppt_x</p:attrName>
                                        </p:attrNameLst>
                                      </p:cBhvr>
                                      <p:tavLst>
                                        <p:tav tm="0">
                                          <p:val>
                                            <p:strVal val="#ppt_x"/>
                                          </p:val>
                                        </p:tav>
                                        <p:tav tm="100000">
                                          <p:val>
                                            <p:strVal val="#ppt_x"/>
                                          </p:val>
                                        </p:tav>
                                      </p:tavLst>
                                    </p:anim>
                                    <p:anim calcmode="lin" valueType="num">
                                      <p:cBhvr additive="base">
                                        <p:cTn id="26" dur="500" fill="hold"/>
                                        <p:tgtEl>
                                          <p:spTgt spid="53454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34551"/>
                                        </p:tgtEl>
                                        <p:attrNameLst>
                                          <p:attrName>style.visibility</p:attrName>
                                        </p:attrNameLst>
                                      </p:cBhvr>
                                      <p:to>
                                        <p:strVal val="visible"/>
                                      </p:to>
                                    </p:set>
                                    <p:anim calcmode="lin" valueType="num">
                                      <p:cBhvr additive="base">
                                        <p:cTn id="29" dur="500" fill="hold"/>
                                        <p:tgtEl>
                                          <p:spTgt spid="534551"/>
                                        </p:tgtEl>
                                        <p:attrNameLst>
                                          <p:attrName>ppt_x</p:attrName>
                                        </p:attrNameLst>
                                      </p:cBhvr>
                                      <p:tavLst>
                                        <p:tav tm="0">
                                          <p:val>
                                            <p:strVal val="#ppt_x"/>
                                          </p:val>
                                        </p:tav>
                                        <p:tav tm="100000">
                                          <p:val>
                                            <p:strVal val="#ppt_x"/>
                                          </p:val>
                                        </p:tav>
                                      </p:tavLst>
                                    </p:anim>
                                    <p:anim calcmode="lin" valueType="num">
                                      <p:cBhvr additive="base">
                                        <p:cTn id="30" dur="500" fill="hold"/>
                                        <p:tgtEl>
                                          <p:spTgt spid="534551"/>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534555"/>
                                        </p:tgtEl>
                                        <p:attrNameLst>
                                          <p:attrName>style.visibility</p:attrName>
                                        </p:attrNameLst>
                                      </p:cBhvr>
                                      <p:to>
                                        <p:strVal val="visible"/>
                                      </p:to>
                                    </p:set>
                                    <p:anim calcmode="lin" valueType="num">
                                      <p:cBhvr additive="base">
                                        <p:cTn id="35" dur="500" fill="hold"/>
                                        <p:tgtEl>
                                          <p:spTgt spid="534555"/>
                                        </p:tgtEl>
                                        <p:attrNameLst>
                                          <p:attrName>ppt_x</p:attrName>
                                        </p:attrNameLst>
                                      </p:cBhvr>
                                      <p:tavLst>
                                        <p:tav tm="0">
                                          <p:val>
                                            <p:strVal val="#ppt_x"/>
                                          </p:val>
                                        </p:tav>
                                        <p:tav tm="100000">
                                          <p:val>
                                            <p:strVal val="#ppt_x"/>
                                          </p:val>
                                        </p:tav>
                                      </p:tavLst>
                                    </p:anim>
                                    <p:anim calcmode="lin" valueType="num">
                                      <p:cBhvr additive="base">
                                        <p:cTn id="36" dur="500" fill="hold"/>
                                        <p:tgtEl>
                                          <p:spTgt spid="53455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34554"/>
                                        </p:tgtEl>
                                        <p:attrNameLst>
                                          <p:attrName>style.visibility</p:attrName>
                                        </p:attrNameLst>
                                      </p:cBhvr>
                                      <p:to>
                                        <p:strVal val="visible"/>
                                      </p:to>
                                    </p:set>
                                    <p:anim calcmode="lin" valueType="num">
                                      <p:cBhvr additive="base">
                                        <p:cTn id="39" dur="500" fill="hold"/>
                                        <p:tgtEl>
                                          <p:spTgt spid="534554"/>
                                        </p:tgtEl>
                                        <p:attrNameLst>
                                          <p:attrName>ppt_x</p:attrName>
                                        </p:attrNameLst>
                                      </p:cBhvr>
                                      <p:tavLst>
                                        <p:tav tm="0">
                                          <p:val>
                                            <p:strVal val="#ppt_x"/>
                                          </p:val>
                                        </p:tav>
                                        <p:tav tm="100000">
                                          <p:val>
                                            <p:strVal val="#ppt_x"/>
                                          </p:val>
                                        </p:tav>
                                      </p:tavLst>
                                    </p:anim>
                                    <p:anim calcmode="lin" valueType="num">
                                      <p:cBhvr additive="base">
                                        <p:cTn id="40" dur="500" fill="hold"/>
                                        <p:tgtEl>
                                          <p:spTgt spid="53455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34553"/>
                                        </p:tgtEl>
                                        <p:attrNameLst>
                                          <p:attrName>style.visibility</p:attrName>
                                        </p:attrNameLst>
                                      </p:cBhvr>
                                      <p:to>
                                        <p:strVal val="visible"/>
                                      </p:to>
                                    </p:set>
                                    <p:anim calcmode="lin" valueType="num">
                                      <p:cBhvr additive="base">
                                        <p:cTn id="43" dur="500" fill="hold"/>
                                        <p:tgtEl>
                                          <p:spTgt spid="534553"/>
                                        </p:tgtEl>
                                        <p:attrNameLst>
                                          <p:attrName>ppt_x</p:attrName>
                                        </p:attrNameLst>
                                      </p:cBhvr>
                                      <p:tavLst>
                                        <p:tav tm="0">
                                          <p:val>
                                            <p:strVal val="#ppt_x"/>
                                          </p:val>
                                        </p:tav>
                                        <p:tav tm="100000">
                                          <p:val>
                                            <p:strVal val="#ppt_x"/>
                                          </p:val>
                                        </p:tav>
                                      </p:tavLst>
                                    </p:anim>
                                    <p:anim calcmode="lin" valueType="num">
                                      <p:cBhvr additive="base">
                                        <p:cTn id="44" dur="500" fill="hold"/>
                                        <p:tgtEl>
                                          <p:spTgt spid="534553"/>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534558"/>
                                        </p:tgtEl>
                                        <p:attrNameLst>
                                          <p:attrName>style.visibility</p:attrName>
                                        </p:attrNameLst>
                                      </p:cBhvr>
                                      <p:to>
                                        <p:strVal val="visible"/>
                                      </p:to>
                                    </p:set>
                                    <p:anim calcmode="lin" valueType="num">
                                      <p:cBhvr additive="base">
                                        <p:cTn id="49" dur="500" fill="hold"/>
                                        <p:tgtEl>
                                          <p:spTgt spid="534558"/>
                                        </p:tgtEl>
                                        <p:attrNameLst>
                                          <p:attrName>ppt_x</p:attrName>
                                        </p:attrNameLst>
                                      </p:cBhvr>
                                      <p:tavLst>
                                        <p:tav tm="0">
                                          <p:val>
                                            <p:strVal val="#ppt_x"/>
                                          </p:val>
                                        </p:tav>
                                        <p:tav tm="100000">
                                          <p:val>
                                            <p:strVal val="#ppt_x"/>
                                          </p:val>
                                        </p:tav>
                                      </p:tavLst>
                                    </p:anim>
                                    <p:anim calcmode="lin" valueType="num">
                                      <p:cBhvr additive="base">
                                        <p:cTn id="50" dur="500" fill="hold"/>
                                        <p:tgtEl>
                                          <p:spTgt spid="53455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534556"/>
                                        </p:tgtEl>
                                        <p:attrNameLst>
                                          <p:attrName>style.visibility</p:attrName>
                                        </p:attrNameLst>
                                      </p:cBhvr>
                                      <p:to>
                                        <p:strVal val="visible"/>
                                      </p:to>
                                    </p:set>
                                    <p:anim calcmode="lin" valueType="num">
                                      <p:cBhvr additive="base">
                                        <p:cTn id="53" dur="500" fill="hold"/>
                                        <p:tgtEl>
                                          <p:spTgt spid="534556"/>
                                        </p:tgtEl>
                                        <p:attrNameLst>
                                          <p:attrName>ppt_x</p:attrName>
                                        </p:attrNameLst>
                                      </p:cBhvr>
                                      <p:tavLst>
                                        <p:tav tm="0">
                                          <p:val>
                                            <p:strVal val="#ppt_x"/>
                                          </p:val>
                                        </p:tav>
                                        <p:tav tm="100000">
                                          <p:val>
                                            <p:strVal val="#ppt_x"/>
                                          </p:val>
                                        </p:tav>
                                      </p:tavLst>
                                    </p:anim>
                                    <p:anim calcmode="lin" valueType="num">
                                      <p:cBhvr additive="base">
                                        <p:cTn id="54" dur="500" fill="hold"/>
                                        <p:tgtEl>
                                          <p:spTgt spid="534556"/>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534557"/>
                                        </p:tgtEl>
                                        <p:attrNameLst>
                                          <p:attrName>style.visibility</p:attrName>
                                        </p:attrNameLst>
                                      </p:cBhvr>
                                      <p:to>
                                        <p:strVal val="visible"/>
                                      </p:to>
                                    </p:set>
                                    <p:anim calcmode="lin" valueType="num">
                                      <p:cBhvr additive="base">
                                        <p:cTn id="57" dur="500" fill="hold"/>
                                        <p:tgtEl>
                                          <p:spTgt spid="534557"/>
                                        </p:tgtEl>
                                        <p:attrNameLst>
                                          <p:attrName>ppt_x</p:attrName>
                                        </p:attrNameLst>
                                      </p:cBhvr>
                                      <p:tavLst>
                                        <p:tav tm="0">
                                          <p:val>
                                            <p:strVal val="#ppt_x"/>
                                          </p:val>
                                        </p:tav>
                                        <p:tav tm="100000">
                                          <p:val>
                                            <p:strVal val="#ppt_x"/>
                                          </p:val>
                                        </p:tav>
                                      </p:tavLst>
                                    </p:anim>
                                    <p:anim calcmode="lin" valueType="num">
                                      <p:cBhvr additive="base">
                                        <p:cTn id="58" dur="500" fill="hold"/>
                                        <p:tgtEl>
                                          <p:spTgt spid="5345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46" grpId="0" animBg="1"/>
      <p:bldP spid="534547" grpId="0" animBg="1"/>
      <p:bldP spid="534548" grpId="0" animBg="1"/>
      <p:bldP spid="534551" grpId="0"/>
      <p:bldP spid="534555" grpId="0"/>
      <p:bldP spid="53455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C5BBDF17-6C96-B1B2-81BA-D5F8D125C5E5}"/>
              </a:ext>
            </a:extLst>
          </p:cNvPr>
          <p:cNvSpPr>
            <a:spLocks noGrp="1" noChangeArrowheads="1"/>
          </p:cNvSpPr>
          <p:nvPr>
            <p:ph type="title"/>
          </p:nvPr>
        </p:nvSpPr>
        <p:spPr/>
        <p:txBody>
          <a:bodyPr/>
          <a:lstStyle/>
          <a:p>
            <a:r>
              <a:rPr lang="en-US" altLang="it-IT" sz="3600" b="1">
                <a:solidFill>
                  <a:srgbClr val="0070C0"/>
                </a:solidFill>
                <a:latin typeface="Calibri" panose="020F0502020204030204" pitchFamily="34" charset="0"/>
                <a:ea typeface="Arial" panose="020B0604020202020204" pitchFamily="34" charset="0"/>
                <a:cs typeface="Calibri" panose="020F0502020204030204" pitchFamily="34" charset="0"/>
              </a:rPr>
              <a:t>Conditions for Regression Inference</a:t>
            </a:r>
          </a:p>
        </p:txBody>
      </p:sp>
      <p:sp>
        <p:nvSpPr>
          <p:cNvPr id="136194" name="Content Placeholder 2">
            <a:extLst>
              <a:ext uri="{FF2B5EF4-FFF2-40B4-BE49-F238E27FC236}">
                <a16:creationId xmlns:a16="http://schemas.microsoft.com/office/drawing/2014/main" id="{9DD678E3-8A52-97BB-8CEC-42FD0CDD67B1}"/>
              </a:ext>
            </a:extLst>
          </p:cNvPr>
          <p:cNvSpPr>
            <a:spLocks noGrp="1" noChangeArrowheads="1"/>
          </p:cNvSpPr>
          <p:nvPr>
            <p:ph idx="1"/>
          </p:nvPr>
        </p:nvSpPr>
        <p:spPr/>
        <p:txBody>
          <a:bodyPr/>
          <a:lstStyle/>
          <a:p>
            <a:r>
              <a:rPr lang="en-US" altLang="it-IT">
                <a:latin typeface="Calibri" panose="020F0502020204030204" pitchFamily="34" charset="0"/>
                <a:cs typeface="Calibri" panose="020F0502020204030204" pitchFamily="34" charset="0"/>
              </a:rPr>
              <a:t>The simple linear regression model, which is the basis for inference, imposes several conditions.</a:t>
            </a:r>
          </a:p>
          <a:p>
            <a:r>
              <a:rPr lang="en-US" altLang="it-IT">
                <a:latin typeface="Calibri" panose="020F0502020204030204" pitchFamily="34" charset="0"/>
                <a:cs typeface="Calibri" panose="020F0502020204030204" pitchFamily="34" charset="0"/>
              </a:rPr>
              <a:t>We should verify these conditions before proceeding with inference.</a:t>
            </a:r>
          </a:p>
          <a:p>
            <a:r>
              <a:rPr lang="en-US" altLang="it-IT">
                <a:latin typeface="Calibri" panose="020F0502020204030204" pitchFamily="34" charset="0"/>
                <a:cs typeface="Calibri" panose="020F0502020204030204" pitchFamily="34" charset="0"/>
              </a:rPr>
              <a:t>The conditions concern the population, but we can observe only our sample.</a:t>
            </a:r>
          </a:p>
          <a:p>
            <a:pPr>
              <a:buFont typeface="Wingdings" pitchFamily="2" charset="2"/>
              <a:buNone/>
            </a:pPr>
            <a:endParaRPr lang="en-US" altLang="it-IT">
              <a:latin typeface="Calibri" panose="020F0502020204030204" pitchFamily="34" charset="0"/>
              <a:cs typeface="Calibri" panose="020F050202020403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7" name="Rectangle 3">
            <a:extLst>
              <a:ext uri="{FF2B5EF4-FFF2-40B4-BE49-F238E27FC236}">
                <a16:creationId xmlns:a16="http://schemas.microsoft.com/office/drawing/2014/main" id="{495F436E-90D9-9FBC-C655-226BF4A1634D}"/>
              </a:ext>
            </a:extLst>
          </p:cNvPr>
          <p:cNvSpPr>
            <a:spLocks noGrp="1" noChangeArrowheads="1"/>
          </p:cNvSpPr>
          <p:nvPr>
            <p:ph type="body" idx="1"/>
          </p:nvPr>
        </p:nvSpPr>
        <p:spPr/>
        <p:txBody>
          <a:bodyPr/>
          <a:lstStyle/>
          <a:p>
            <a:r>
              <a:rPr lang="en-US" altLang="it-IT">
                <a:latin typeface="Calibri" panose="020F0502020204030204" pitchFamily="34" charset="0"/>
                <a:cs typeface="Calibri" panose="020F0502020204030204" pitchFamily="34" charset="0"/>
              </a:rPr>
              <a:t>The three conditions required for the validity of the regression analysis are:</a:t>
            </a:r>
          </a:p>
          <a:p>
            <a:pPr lvl="1"/>
            <a:r>
              <a:rPr lang="en-US" altLang="it-IT">
                <a:latin typeface="Calibri" panose="020F0502020204030204" pitchFamily="34" charset="0"/>
                <a:cs typeface="Calibri" panose="020F0502020204030204" pitchFamily="34" charset="0"/>
              </a:rPr>
              <a:t>the error variable is normally distributed.</a:t>
            </a:r>
          </a:p>
          <a:p>
            <a:pPr lvl="1"/>
            <a:r>
              <a:rPr lang="en-US" altLang="it-IT">
                <a:latin typeface="Calibri" panose="020F0502020204030204" pitchFamily="34" charset="0"/>
                <a:cs typeface="Calibri" panose="020F0502020204030204" pitchFamily="34" charset="0"/>
              </a:rPr>
              <a:t>the error variance is constant for all values of x.</a:t>
            </a:r>
          </a:p>
          <a:p>
            <a:pPr lvl="1"/>
            <a:r>
              <a:rPr lang="en-US" altLang="it-IT">
                <a:latin typeface="Calibri" panose="020F0502020204030204" pitchFamily="34" charset="0"/>
                <a:cs typeface="Calibri" panose="020F0502020204030204" pitchFamily="34" charset="0"/>
              </a:rPr>
              <a:t>The errors are independent of each other.</a:t>
            </a:r>
          </a:p>
          <a:p>
            <a:r>
              <a:rPr lang="en-US" altLang="it-IT">
                <a:latin typeface="Calibri" panose="020F0502020204030204" pitchFamily="34" charset="0"/>
                <a:cs typeface="Calibri" panose="020F0502020204030204" pitchFamily="34" charset="0"/>
              </a:rPr>
              <a:t>How can we diagnose violations of these conditions?</a:t>
            </a:r>
          </a:p>
        </p:txBody>
      </p:sp>
      <p:sp>
        <p:nvSpPr>
          <p:cNvPr id="137218" name="Rectangle 2">
            <a:extLst>
              <a:ext uri="{FF2B5EF4-FFF2-40B4-BE49-F238E27FC236}">
                <a16:creationId xmlns:a16="http://schemas.microsoft.com/office/drawing/2014/main" id="{99009FE8-B1FC-E3B4-6317-7E5F9002A7D6}"/>
              </a:ext>
            </a:extLst>
          </p:cNvPr>
          <p:cNvSpPr>
            <a:spLocks noGrp="1" noChangeArrowheads="1"/>
          </p:cNvSpPr>
          <p:nvPr>
            <p:ph type="title"/>
          </p:nvPr>
        </p:nvSpPr>
        <p:spPr>
          <a:xfrm>
            <a:off x="611188" y="260350"/>
            <a:ext cx="7772400" cy="1143000"/>
          </a:xfrm>
        </p:spPr>
        <p:txBody>
          <a:bodyPr/>
          <a:lstStyle/>
          <a:p>
            <a:pPr eaLnBrk="1" hangingPunct="1"/>
            <a:r>
              <a:rPr lang="en-US" altLang="it-IT" sz="3600" b="1">
                <a:solidFill>
                  <a:srgbClr val="0070C0"/>
                </a:solidFill>
                <a:latin typeface="Calibri" panose="020F0502020204030204" pitchFamily="34" charset="0"/>
                <a:cs typeface="Calibri" panose="020F0502020204030204" pitchFamily="34" charset="0"/>
              </a:rPr>
              <a:t>Regression Diagnostics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a:extLst>
              <a:ext uri="{FF2B5EF4-FFF2-40B4-BE49-F238E27FC236}">
                <a16:creationId xmlns:a16="http://schemas.microsoft.com/office/drawing/2014/main" id="{42906A05-ECA2-093A-DE73-87CEBBA7C9A7}"/>
              </a:ext>
            </a:extLst>
          </p:cNvPr>
          <p:cNvSpPr>
            <a:spLocks noGrp="1" noChangeArrowheads="1"/>
          </p:cNvSpPr>
          <p:nvPr>
            <p:ph type="title"/>
          </p:nvPr>
        </p:nvSpPr>
        <p:spPr>
          <a:xfrm>
            <a:off x="611188" y="260350"/>
            <a:ext cx="7772400" cy="1143000"/>
          </a:xfrm>
        </p:spPr>
        <p:txBody>
          <a:bodyPr/>
          <a:lstStyle/>
          <a:p>
            <a:pPr eaLnBrk="1" hangingPunct="1"/>
            <a:r>
              <a:rPr lang="en-US" altLang="it-IT" sz="3600" b="1">
                <a:solidFill>
                  <a:srgbClr val="0070C0"/>
                </a:solidFill>
                <a:latin typeface="Calibri" panose="020F0502020204030204" pitchFamily="34" charset="0"/>
                <a:cs typeface="Calibri" panose="020F0502020204030204" pitchFamily="34" charset="0"/>
              </a:rPr>
              <a:t>Regression Diagnostics</a:t>
            </a:r>
          </a:p>
        </p:txBody>
      </p:sp>
      <p:sp>
        <p:nvSpPr>
          <p:cNvPr id="109570" name="Rectangle 3">
            <a:extLst>
              <a:ext uri="{FF2B5EF4-FFF2-40B4-BE49-F238E27FC236}">
                <a16:creationId xmlns:a16="http://schemas.microsoft.com/office/drawing/2014/main" id="{295DFF3E-B792-BEA7-2953-2684E60377C9}"/>
              </a:ext>
            </a:extLst>
          </p:cNvPr>
          <p:cNvSpPr>
            <a:spLocks noGrp="1" noChangeArrowheads="1"/>
          </p:cNvSpPr>
          <p:nvPr>
            <p:ph type="body" idx="1"/>
          </p:nvPr>
        </p:nvSpPr>
        <p:spPr>
          <a:xfrm>
            <a:off x="611188" y="1158875"/>
            <a:ext cx="7772400" cy="4114800"/>
          </a:xfrm>
        </p:spPr>
        <p:txBody>
          <a:bodyPr/>
          <a:lstStyle/>
          <a:p>
            <a:pPr marL="0" indent="0" eaLnBrk="1" hangingPunct="1">
              <a:defRPr/>
            </a:pPr>
            <a:endParaRPr lang="en-US" altLang="it-IT" sz="2400" dirty="0">
              <a:latin typeface="Calibri" panose="020F0502020204030204" pitchFamily="34" charset="0"/>
              <a:cs typeface="Calibri" panose="020F0502020204030204" pitchFamily="34" charset="0"/>
            </a:endParaRPr>
          </a:p>
          <a:p>
            <a:pPr marL="0" indent="0" eaLnBrk="1" hangingPunct="1">
              <a:buFontTx/>
              <a:buNone/>
              <a:defRPr/>
            </a:pPr>
            <a:r>
              <a:rPr lang="en-US" altLang="it-IT" sz="2400" dirty="0">
                <a:latin typeface="Calibri" panose="020F0502020204030204" pitchFamily="34" charset="0"/>
                <a:cs typeface="Calibri" panose="020F0502020204030204" pitchFamily="34" charset="0"/>
              </a:rPr>
              <a:t>How can we diagnose violations of these conditions?</a:t>
            </a:r>
          </a:p>
          <a:p>
            <a:pPr marL="0" indent="0" eaLnBrk="1" hangingPunct="1">
              <a:defRPr/>
            </a:pPr>
            <a:endParaRPr lang="en-US" altLang="it-IT" sz="2400" dirty="0">
              <a:latin typeface="Calibri" panose="020F0502020204030204" pitchFamily="34" charset="0"/>
              <a:cs typeface="Calibri" panose="020F0502020204030204" pitchFamily="34" charset="0"/>
              <a:sym typeface="Wingdings" pitchFamily="2" charset="2"/>
            </a:endParaRPr>
          </a:p>
          <a:p>
            <a:pPr eaLnBrk="1" hangingPunct="1">
              <a:buFont typeface="Wingdings" pitchFamily="2" charset="2"/>
              <a:buChar char="è"/>
              <a:defRPr/>
            </a:pPr>
            <a:r>
              <a:rPr lang="en-US" altLang="it-IT" sz="2400" b="1" dirty="0">
                <a:solidFill>
                  <a:srgbClr val="FF0000"/>
                </a:solidFill>
                <a:latin typeface="Calibri" panose="020F0502020204030204" pitchFamily="34" charset="0"/>
                <a:cs typeface="Calibri" panose="020F0502020204030204" pitchFamily="34" charset="0"/>
                <a:sym typeface="Wingdings" pitchFamily="2" charset="2"/>
              </a:rPr>
              <a:t>Residual Analysis</a:t>
            </a:r>
            <a:r>
              <a:rPr lang="en-US" altLang="it-IT" sz="2400" dirty="0">
                <a:latin typeface="Calibri" panose="020F0502020204030204" pitchFamily="34" charset="0"/>
                <a:cs typeface="Calibri" panose="020F0502020204030204" pitchFamily="34" charset="0"/>
                <a:sym typeface="Wingdings" pitchFamily="2" charset="2"/>
              </a:rPr>
              <a:t>, that is, examine the </a:t>
            </a:r>
            <a:r>
              <a:rPr lang="en-US" altLang="it-IT" sz="2400" b="1" i="1" dirty="0">
                <a:latin typeface="Calibri" panose="020F0502020204030204" pitchFamily="34" charset="0"/>
                <a:cs typeface="Calibri" panose="020F0502020204030204" pitchFamily="34" charset="0"/>
                <a:sym typeface="Wingdings" pitchFamily="2" charset="2"/>
              </a:rPr>
              <a:t>differences</a:t>
            </a:r>
            <a:r>
              <a:rPr lang="en-US" altLang="it-IT" sz="2400" dirty="0">
                <a:latin typeface="Calibri" panose="020F0502020204030204" pitchFamily="34" charset="0"/>
                <a:cs typeface="Calibri" panose="020F0502020204030204" pitchFamily="34" charset="0"/>
                <a:sym typeface="Wingdings" pitchFamily="2" charset="2"/>
              </a:rPr>
              <a:t> between the actual data points and those predicted by the linear equation.</a:t>
            </a:r>
          </a:p>
          <a:p>
            <a:pPr eaLnBrk="1" hangingPunct="1">
              <a:buFont typeface="Wingdings" pitchFamily="2" charset="2"/>
              <a:buChar char="è"/>
              <a:defRPr/>
            </a:pPr>
            <a:endParaRPr lang="en-US" altLang="it-IT" sz="2400" dirty="0">
              <a:latin typeface="Calibri" panose="020F0502020204030204" pitchFamily="34" charset="0"/>
              <a:cs typeface="Calibri" panose="020F0502020204030204" pitchFamily="34" charset="0"/>
              <a:sym typeface="Wingdings" pitchFamily="2" charset="2"/>
            </a:endParaRPr>
          </a:p>
          <a:p>
            <a:pPr eaLnBrk="1" hangingPunct="1">
              <a:buFont typeface="Wingdings" pitchFamily="2" charset="2"/>
              <a:buChar char="è"/>
              <a:defRPr/>
            </a:pPr>
            <a:r>
              <a:rPr lang="en-US" altLang="it-IT" sz="2400" dirty="0">
                <a:latin typeface="Calibri" panose="020F0502020204030204" pitchFamily="34" charset="0"/>
                <a:cs typeface="Calibri" panose="020F0502020204030204" pitchFamily="34" charset="0"/>
              </a:rPr>
              <a:t>A plot of all residuals on the y-axis vs. the predicted values on the x-axis, called a residual vs. fit plot, is a good way to check the linearity and equal variance assumptions. </a:t>
            </a:r>
          </a:p>
          <a:p>
            <a:pPr eaLnBrk="1" hangingPunct="1">
              <a:buFont typeface="Wingdings" pitchFamily="2" charset="2"/>
              <a:buChar char="è"/>
              <a:defRPr/>
            </a:pPr>
            <a:r>
              <a:rPr lang="en-US" altLang="it-IT" sz="2400" dirty="0">
                <a:latin typeface="Calibri" panose="020F0502020204030204" pitchFamily="34" charset="0"/>
                <a:cs typeface="Calibri" panose="020F0502020204030204" pitchFamily="34" charset="0"/>
              </a:rPr>
              <a:t>A quantile-normal plot of all of the residuals is a good way to check the Normality assumption.</a:t>
            </a:r>
          </a:p>
          <a:p>
            <a:pPr eaLnBrk="1" hangingPunct="1">
              <a:buFont typeface="Wingdings" pitchFamily="2" charset="2"/>
              <a:buChar char="è"/>
              <a:defRPr/>
            </a:pPr>
            <a:endParaRPr lang="en-US" altLang="it-IT" sz="2400" dirty="0">
              <a:latin typeface="Calibri" panose="020F0502020204030204" pitchFamily="34" charset="0"/>
              <a:cs typeface="Calibri" panose="020F050202020403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a:extLst>
              <a:ext uri="{FF2B5EF4-FFF2-40B4-BE49-F238E27FC236}">
                <a16:creationId xmlns:a16="http://schemas.microsoft.com/office/drawing/2014/main" id="{F44B25E7-2C1E-C309-EA52-609B30E3CCAD}"/>
              </a:ext>
            </a:extLst>
          </p:cNvPr>
          <p:cNvSpPr>
            <a:spLocks noGrp="1" noChangeArrowheads="1"/>
          </p:cNvSpPr>
          <p:nvPr>
            <p:ph type="title"/>
          </p:nvPr>
        </p:nvSpPr>
        <p:spPr>
          <a:xfrm>
            <a:off x="685800" y="190500"/>
            <a:ext cx="7772400" cy="1143000"/>
          </a:xfrm>
        </p:spPr>
        <p:txBody>
          <a:bodyPr/>
          <a:lstStyle/>
          <a:p>
            <a:pPr eaLnBrk="1" hangingPunct="1"/>
            <a:r>
              <a:rPr lang="en-US" altLang="it-IT" sz="3600" b="1">
                <a:solidFill>
                  <a:srgbClr val="0070C0"/>
                </a:solidFill>
                <a:latin typeface="Calibri" panose="020F0502020204030204" pitchFamily="34" charset="0"/>
                <a:cs typeface="Calibri" panose="020F0502020204030204" pitchFamily="34" charset="0"/>
              </a:rPr>
              <a:t>Nonnormality</a:t>
            </a:r>
          </a:p>
        </p:txBody>
      </p:sp>
      <p:sp>
        <p:nvSpPr>
          <p:cNvPr id="139266" name="Rectangle 3">
            <a:extLst>
              <a:ext uri="{FF2B5EF4-FFF2-40B4-BE49-F238E27FC236}">
                <a16:creationId xmlns:a16="http://schemas.microsoft.com/office/drawing/2014/main" id="{B1AEB7C0-C0E2-A5A3-A36A-F843E46B6B64}"/>
              </a:ext>
            </a:extLst>
          </p:cNvPr>
          <p:cNvSpPr>
            <a:spLocks noGrp="1" noChangeArrowheads="1"/>
          </p:cNvSpPr>
          <p:nvPr>
            <p:ph type="body" idx="1"/>
          </p:nvPr>
        </p:nvSpPr>
        <p:spPr>
          <a:xfrm>
            <a:off x="323850" y="1196975"/>
            <a:ext cx="7916863" cy="4251325"/>
          </a:xfrm>
        </p:spPr>
        <p:txBody>
          <a:bodyPr/>
          <a:lstStyle/>
          <a:p>
            <a:pPr marL="0" indent="0" eaLnBrk="1" hangingPunct="1">
              <a:buFontTx/>
              <a:buNone/>
            </a:pPr>
            <a:r>
              <a:rPr lang="en-US" altLang="it-IT" sz="2000">
                <a:latin typeface="Calibri" panose="020F0502020204030204" pitchFamily="34" charset="0"/>
                <a:cs typeface="Calibri" panose="020F0502020204030204" pitchFamily="34" charset="0"/>
              </a:rPr>
              <a:t>We can take the residuals and put them into a histogram to visually check for normality…</a:t>
            </a:r>
          </a:p>
          <a:p>
            <a:pPr marL="0" indent="0" eaLnBrk="1" hangingPunct="1"/>
            <a:endParaRPr lang="en-US" altLang="it-IT" sz="2000">
              <a:latin typeface="Calibri" panose="020F0502020204030204" pitchFamily="34" charset="0"/>
              <a:cs typeface="Calibri" panose="020F0502020204030204" pitchFamily="34" charset="0"/>
            </a:endParaRPr>
          </a:p>
          <a:p>
            <a:pPr marL="0" indent="0" eaLnBrk="1" hangingPunct="1"/>
            <a:endParaRPr lang="en-US" altLang="it-IT" sz="2000">
              <a:latin typeface="Calibri" panose="020F0502020204030204" pitchFamily="34" charset="0"/>
              <a:cs typeface="Calibri" panose="020F0502020204030204" pitchFamily="34" charset="0"/>
            </a:endParaRPr>
          </a:p>
          <a:p>
            <a:pPr marL="0" indent="0" eaLnBrk="1" hangingPunct="1"/>
            <a:endParaRPr lang="en-US" altLang="it-IT" sz="2000">
              <a:latin typeface="Calibri" panose="020F0502020204030204" pitchFamily="34" charset="0"/>
              <a:cs typeface="Calibri" panose="020F0502020204030204" pitchFamily="34" charset="0"/>
            </a:endParaRPr>
          </a:p>
          <a:p>
            <a:pPr marL="0" indent="0" eaLnBrk="1" hangingPunct="1"/>
            <a:endParaRPr lang="en-US" altLang="it-IT" sz="2000">
              <a:latin typeface="Calibri" panose="020F0502020204030204" pitchFamily="34" charset="0"/>
              <a:cs typeface="Calibri" panose="020F0502020204030204" pitchFamily="34" charset="0"/>
            </a:endParaRPr>
          </a:p>
          <a:p>
            <a:pPr marL="0" indent="0" eaLnBrk="1" hangingPunct="1"/>
            <a:endParaRPr lang="en-US" altLang="it-IT" sz="2000">
              <a:latin typeface="Calibri" panose="020F0502020204030204" pitchFamily="34" charset="0"/>
              <a:cs typeface="Calibri" panose="020F0502020204030204" pitchFamily="34" charset="0"/>
            </a:endParaRPr>
          </a:p>
          <a:p>
            <a:pPr marL="0" indent="0" eaLnBrk="1" hangingPunct="1"/>
            <a:endParaRPr lang="en-US" altLang="it-IT" sz="2000">
              <a:latin typeface="Calibri" panose="020F0502020204030204" pitchFamily="34" charset="0"/>
              <a:cs typeface="Calibri" panose="020F0502020204030204" pitchFamily="34" charset="0"/>
            </a:endParaRPr>
          </a:p>
          <a:p>
            <a:pPr marL="0" indent="0" eaLnBrk="1" hangingPunct="1"/>
            <a:endParaRPr lang="en-US" altLang="it-IT" sz="2000">
              <a:latin typeface="Calibri" panose="020F0502020204030204" pitchFamily="34" charset="0"/>
              <a:cs typeface="Calibri" panose="020F0502020204030204" pitchFamily="34" charset="0"/>
            </a:endParaRPr>
          </a:p>
          <a:p>
            <a:pPr marL="0" indent="0" eaLnBrk="1" hangingPunct="1"/>
            <a:endParaRPr lang="en-US" altLang="it-IT" sz="2000">
              <a:latin typeface="Calibri" panose="020F0502020204030204" pitchFamily="34" charset="0"/>
              <a:cs typeface="Calibri" panose="020F0502020204030204" pitchFamily="34" charset="0"/>
            </a:endParaRPr>
          </a:p>
          <a:p>
            <a:pPr marL="0" indent="0" eaLnBrk="1" hangingPunct="1">
              <a:buFontTx/>
              <a:buNone/>
            </a:pPr>
            <a:endParaRPr lang="en-US" altLang="it-IT" sz="2000">
              <a:latin typeface="Calibri" panose="020F0502020204030204" pitchFamily="34" charset="0"/>
              <a:cs typeface="Calibri" panose="020F0502020204030204" pitchFamily="34" charset="0"/>
            </a:endParaRPr>
          </a:p>
          <a:p>
            <a:pPr marL="0" indent="0" eaLnBrk="1" hangingPunct="1">
              <a:buFontTx/>
              <a:buNone/>
            </a:pPr>
            <a:r>
              <a:rPr lang="en-US" altLang="it-IT" sz="2000">
                <a:latin typeface="Calibri" panose="020F0502020204030204" pitchFamily="34" charset="0"/>
                <a:cs typeface="Calibri" panose="020F0502020204030204" pitchFamily="34" charset="0"/>
              </a:rPr>
              <a:t>…we’re looking for a bell shaped histogram with the mean close to zero. </a:t>
            </a:r>
          </a:p>
          <a:p>
            <a:pPr marL="0" indent="0" eaLnBrk="1" hangingPunct="1">
              <a:buFontTx/>
              <a:buNone/>
            </a:pPr>
            <a:endParaRPr lang="en-US" altLang="it-IT" sz="2000">
              <a:latin typeface="Calibri" panose="020F0502020204030204" pitchFamily="34" charset="0"/>
              <a:cs typeface="Calibri" panose="020F0502020204030204" pitchFamily="34" charset="0"/>
            </a:endParaRPr>
          </a:p>
        </p:txBody>
      </p:sp>
      <p:pic>
        <p:nvPicPr>
          <p:cNvPr id="139267" name="Picture 4">
            <a:extLst>
              <a:ext uri="{FF2B5EF4-FFF2-40B4-BE49-F238E27FC236}">
                <a16:creationId xmlns:a16="http://schemas.microsoft.com/office/drawing/2014/main" id="{FB14FB2A-7053-8268-0F99-B62C5322F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906588"/>
            <a:ext cx="5984875"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ttangolo 3">
            <a:extLst>
              <a:ext uri="{FF2B5EF4-FFF2-40B4-BE49-F238E27FC236}">
                <a16:creationId xmlns:a16="http://schemas.microsoft.com/office/drawing/2014/main" id="{2EF99D37-323D-5A10-216E-0452385A3FD6}"/>
              </a:ext>
            </a:extLst>
          </p:cNvPr>
          <p:cNvSpPr>
            <a:spLocks noChangeArrowheads="1"/>
          </p:cNvSpPr>
          <p:nvPr/>
        </p:nvSpPr>
        <p:spPr bwMode="auto">
          <a:xfrm>
            <a:off x="323850" y="1223963"/>
            <a:ext cx="856932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Calibri" panose="020F0502020204030204" pitchFamily="34" charset="0"/>
                <a:cs typeface="Calibri" panose="020F0502020204030204" pitchFamily="34" charset="0"/>
              </a:rPr>
              <a:t>The </a:t>
            </a:r>
            <a:r>
              <a:rPr lang="en-US" altLang="it-IT" sz="2000" b="1">
                <a:latin typeface="Calibri" panose="020F0502020204030204" pitchFamily="34" charset="0"/>
                <a:cs typeface="Calibri" panose="020F0502020204030204" pitchFamily="34" charset="0"/>
              </a:rPr>
              <a:t>Q-Q plot </a:t>
            </a:r>
            <a:r>
              <a:rPr lang="en-US" altLang="it-IT" sz="2000">
                <a:latin typeface="Calibri" panose="020F0502020204030204" pitchFamily="34" charset="0"/>
                <a:cs typeface="Calibri" panose="020F0502020204030204" pitchFamily="34" charset="0"/>
              </a:rPr>
              <a:t>is an alternative graphical method of assessing normality to the histogram and is easier to use when there are small sample sizes. It compares the observed quantile with the theoretical quantile of a normal distribution. The scatter compares the data to a perfect normal distribution. The scatter should lie as close to the line as possible with no obvious pattern coming away from the line for the data to be considered normally distributed. </a:t>
            </a:r>
          </a:p>
        </p:txBody>
      </p:sp>
      <p:pic>
        <p:nvPicPr>
          <p:cNvPr id="140290" name="Immagine 5">
            <a:extLst>
              <a:ext uri="{FF2B5EF4-FFF2-40B4-BE49-F238E27FC236}">
                <a16:creationId xmlns:a16="http://schemas.microsoft.com/office/drawing/2014/main" id="{CB51C2E6-44F4-5723-865A-1441917B84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38" y="3563938"/>
            <a:ext cx="8569325" cy="296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2">
            <a:extLst>
              <a:ext uri="{FF2B5EF4-FFF2-40B4-BE49-F238E27FC236}">
                <a16:creationId xmlns:a16="http://schemas.microsoft.com/office/drawing/2014/main" id="{6E3FE641-4E17-3840-CE16-8F99C3D2C28A}"/>
              </a:ext>
            </a:extLst>
          </p:cNvPr>
          <p:cNvSpPr>
            <a:spLocks noGrp="1" noChangeArrowheads="1"/>
          </p:cNvSpPr>
          <p:nvPr>
            <p:ph type="title"/>
          </p:nvPr>
        </p:nvSpPr>
        <p:spPr>
          <a:xfrm>
            <a:off x="685800" y="-26988"/>
            <a:ext cx="7772400" cy="1143001"/>
          </a:xfrm>
        </p:spPr>
        <p:txBody>
          <a:bodyPr/>
          <a:lstStyle/>
          <a:p>
            <a:pPr eaLnBrk="1" hangingPunct="1"/>
            <a:r>
              <a:rPr lang="en-US" altLang="it-IT" sz="3600" b="1">
                <a:solidFill>
                  <a:srgbClr val="0070C0"/>
                </a:solidFill>
                <a:latin typeface="Calibri" panose="020F0502020204030204" pitchFamily="34" charset="0"/>
                <a:cs typeface="Calibri" panose="020F0502020204030204" pitchFamily="34" charset="0"/>
              </a:rPr>
              <a:t>Nonnormality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ttangolo 3">
            <a:extLst>
              <a:ext uri="{FF2B5EF4-FFF2-40B4-BE49-F238E27FC236}">
                <a16:creationId xmlns:a16="http://schemas.microsoft.com/office/drawing/2014/main" id="{8DBD6FB2-1880-BD93-38D8-FFDAE2F3AB1C}"/>
              </a:ext>
            </a:extLst>
          </p:cNvPr>
          <p:cNvSpPr>
            <a:spLocks noChangeArrowheads="1"/>
          </p:cNvSpPr>
          <p:nvPr/>
        </p:nvSpPr>
        <p:spPr bwMode="auto">
          <a:xfrm>
            <a:off x="755650" y="1463675"/>
            <a:ext cx="7920038"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it-IT" sz="2000">
                <a:latin typeface="Calibri" panose="020F0502020204030204" pitchFamily="34" charset="0"/>
                <a:cs typeface="Calibri" panose="020F0502020204030204" pitchFamily="34" charset="0"/>
              </a:rPr>
              <a:t>There are also specific test for which could be used in conjunction with either a histogram or a Q-Q plot. </a:t>
            </a:r>
          </a:p>
          <a:p>
            <a:pPr>
              <a:spcBef>
                <a:spcPct val="0"/>
              </a:spcBef>
              <a:buFontTx/>
              <a:buNone/>
            </a:pPr>
            <a:endParaRPr lang="en-GB" altLang="it-IT" sz="2000">
              <a:latin typeface="Calibri" panose="020F0502020204030204" pitchFamily="34" charset="0"/>
              <a:cs typeface="Calibri" panose="020F0502020204030204" pitchFamily="34" charset="0"/>
            </a:endParaRPr>
          </a:p>
          <a:p>
            <a:pPr>
              <a:spcBef>
                <a:spcPct val="0"/>
              </a:spcBef>
              <a:buFontTx/>
              <a:buNone/>
            </a:pPr>
            <a:r>
              <a:rPr lang="en-GB" altLang="it-IT" sz="2000">
                <a:latin typeface="Calibri" panose="020F0502020204030204" pitchFamily="34" charset="0"/>
                <a:cs typeface="Calibri" panose="020F0502020204030204" pitchFamily="34" charset="0"/>
              </a:rPr>
              <a:t>The Kolmogorov-Smirnov test and the Shapiro-Wilk’s W test whether the underlying distribution is normal. Both tests are sensitive to outliers and are influenced by sample size: </a:t>
            </a:r>
          </a:p>
          <a:p>
            <a:pPr>
              <a:spcBef>
                <a:spcPct val="0"/>
              </a:spcBef>
              <a:buFontTx/>
              <a:buNone/>
            </a:pPr>
            <a:endParaRPr lang="en-GB" altLang="it-IT" sz="2000">
              <a:latin typeface="Calibri" panose="020F0502020204030204" pitchFamily="34" charset="0"/>
              <a:cs typeface="Calibri" panose="020F0502020204030204" pitchFamily="34" charset="0"/>
            </a:endParaRPr>
          </a:p>
          <a:p>
            <a:pPr>
              <a:spcBef>
                <a:spcPct val="0"/>
              </a:spcBef>
            </a:pPr>
            <a:r>
              <a:rPr lang="en-GB" altLang="it-IT" sz="2000">
                <a:latin typeface="Calibri" panose="020F0502020204030204" pitchFamily="34" charset="0"/>
                <a:cs typeface="Calibri" panose="020F0502020204030204" pitchFamily="34" charset="0"/>
              </a:rPr>
              <a:t>For smaller samples, non-normality is less likely to be detected but the Shapiro-Wilk test should be preferred as it is generally more sensitive </a:t>
            </a:r>
          </a:p>
          <a:p>
            <a:pPr>
              <a:spcBef>
                <a:spcPct val="0"/>
              </a:spcBef>
            </a:pPr>
            <a:r>
              <a:rPr lang="en-GB" altLang="it-IT" sz="2000">
                <a:latin typeface="Calibri" panose="020F0502020204030204" pitchFamily="34" charset="0"/>
                <a:cs typeface="Calibri" panose="020F0502020204030204" pitchFamily="34" charset="0"/>
              </a:rPr>
              <a:t>For larger samples (i.e. more than one hundred), the normality tests are conservative and the assumption of normality might be rejected too easily.</a:t>
            </a:r>
          </a:p>
        </p:txBody>
      </p:sp>
      <p:sp>
        <p:nvSpPr>
          <p:cNvPr id="141314" name="Rectangle 2">
            <a:extLst>
              <a:ext uri="{FF2B5EF4-FFF2-40B4-BE49-F238E27FC236}">
                <a16:creationId xmlns:a16="http://schemas.microsoft.com/office/drawing/2014/main" id="{262A0D62-28AE-72DE-1688-E5B1F4525683}"/>
              </a:ext>
            </a:extLst>
          </p:cNvPr>
          <p:cNvSpPr>
            <a:spLocks noGrp="1" noChangeArrowheads="1"/>
          </p:cNvSpPr>
          <p:nvPr>
            <p:ph type="title"/>
          </p:nvPr>
        </p:nvSpPr>
        <p:spPr>
          <a:xfrm>
            <a:off x="685800" y="190500"/>
            <a:ext cx="7772400" cy="1143000"/>
          </a:xfrm>
        </p:spPr>
        <p:txBody>
          <a:bodyPr/>
          <a:lstStyle/>
          <a:p>
            <a:pPr eaLnBrk="1" hangingPunct="1"/>
            <a:r>
              <a:rPr lang="en-US" altLang="it-IT" sz="3600" b="1">
                <a:solidFill>
                  <a:srgbClr val="0070C0"/>
                </a:solidFill>
                <a:latin typeface="Calibri" panose="020F0502020204030204" pitchFamily="34" charset="0"/>
                <a:cs typeface="Calibri" panose="020F0502020204030204" pitchFamily="34" charset="0"/>
              </a:rPr>
              <a:t>Nonnormality</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3">
            <a:extLst>
              <a:ext uri="{FF2B5EF4-FFF2-40B4-BE49-F238E27FC236}">
                <a16:creationId xmlns:a16="http://schemas.microsoft.com/office/drawing/2014/main" id="{9E41C435-9DAF-5FDE-C8C1-ED26C2E7A22B}"/>
              </a:ext>
            </a:extLst>
          </p:cNvPr>
          <p:cNvSpPr>
            <a:spLocks noGrp="1" noChangeArrowheads="1"/>
          </p:cNvSpPr>
          <p:nvPr>
            <p:ph type="body" idx="1"/>
          </p:nvPr>
        </p:nvSpPr>
        <p:spPr>
          <a:xfrm>
            <a:off x="395288" y="1303338"/>
            <a:ext cx="8513762" cy="4251325"/>
          </a:xfrm>
        </p:spPr>
        <p:txBody>
          <a:bodyPr/>
          <a:lstStyle/>
          <a:p>
            <a:pPr marL="0" indent="0" algn="just" eaLnBrk="1" hangingPunct="1">
              <a:buFontTx/>
              <a:buNone/>
            </a:pPr>
            <a:r>
              <a:rPr lang="en-US" altLang="it-IT" sz="2200">
                <a:latin typeface="Calibri" panose="020F0502020204030204" pitchFamily="34" charset="0"/>
                <a:cs typeface="Calibri" panose="020F0502020204030204" pitchFamily="34" charset="0"/>
              </a:rPr>
              <a:t>The Shapiro-Wilk test for normality. It answers the question: is there enough evidence for non-normality to overthrow the null hypothesis (the null hypothesis is that the distribution of the residuals is normal). In stata the command is swilk.</a:t>
            </a:r>
          </a:p>
          <a:p>
            <a:pPr marL="0" indent="0" algn="just" eaLnBrk="1" hangingPunct="1"/>
            <a:endParaRPr lang="en-US" altLang="it-IT" sz="2200">
              <a:latin typeface="Calibri" panose="020F0502020204030204" pitchFamily="34" charset="0"/>
              <a:cs typeface="Calibri" panose="020F0502020204030204" pitchFamily="34" charset="0"/>
            </a:endParaRPr>
          </a:p>
          <a:p>
            <a:pPr marL="0" indent="0" algn="just" eaLnBrk="1" hangingPunct="1"/>
            <a:endParaRPr lang="en-US" altLang="it-IT" sz="2200">
              <a:latin typeface="Calibri" panose="020F0502020204030204" pitchFamily="34" charset="0"/>
              <a:cs typeface="Calibri" panose="020F0502020204030204" pitchFamily="34" charset="0"/>
            </a:endParaRPr>
          </a:p>
          <a:p>
            <a:pPr marL="0" indent="0" algn="just" eaLnBrk="1" hangingPunct="1">
              <a:buFontTx/>
              <a:buNone/>
            </a:pPr>
            <a:endParaRPr lang="en-US" altLang="it-IT" sz="2200">
              <a:latin typeface="Calibri" panose="020F0502020204030204" pitchFamily="34" charset="0"/>
              <a:cs typeface="Calibri" panose="020F0502020204030204" pitchFamily="34" charset="0"/>
            </a:endParaRPr>
          </a:p>
          <a:p>
            <a:pPr marL="0" indent="0" algn="just" eaLnBrk="1" hangingPunct="1">
              <a:buFontTx/>
              <a:buNone/>
            </a:pPr>
            <a:endParaRPr lang="it-IT" altLang="it-IT" sz="2200">
              <a:latin typeface="Calibri" panose="020F0502020204030204" pitchFamily="34" charset="0"/>
              <a:cs typeface="Calibri" panose="020F0502020204030204" pitchFamily="34" charset="0"/>
            </a:endParaRPr>
          </a:p>
          <a:p>
            <a:pPr marL="0" indent="0" algn="just" eaLnBrk="1" hangingPunct="1">
              <a:buFontTx/>
              <a:buNone/>
            </a:pPr>
            <a:endParaRPr lang="it-IT" altLang="it-IT" sz="2200">
              <a:latin typeface="Calibri" panose="020F0502020204030204" pitchFamily="34" charset="0"/>
              <a:cs typeface="Calibri" panose="020F0502020204030204" pitchFamily="34" charset="0"/>
            </a:endParaRPr>
          </a:p>
        </p:txBody>
      </p:sp>
      <p:grpSp>
        <p:nvGrpSpPr>
          <p:cNvPr id="142338" name="Gruppo 3">
            <a:extLst>
              <a:ext uri="{FF2B5EF4-FFF2-40B4-BE49-F238E27FC236}">
                <a16:creationId xmlns:a16="http://schemas.microsoft.com/office/drawing/2014/main" id="{B7ED6972-EFB4-4363-002B-468E4770C27D}"/>
              </a:ext>
            </a:extLst>
          </p:cNvPr>
          <p:cNvGrpSpPr>
            <a:grpSpLocks/>
          </p:cNvGrpSpPr>
          <p:nvPr/>
        </p:nvGrpSpPr>
        <p:grpSpPr bwMode="auto">
          <a:xfrm>
            <a:off x="395288" y="3213100"/>
            <a:ext cx="7666037" cy="1368425"/>
            <a:chOff x="664668" y="3933056"/>
            <a:chExt cx="7667026" cy="1257300"/>
          </a:xfrm>
        </p:grpSpPr>
        <p:pic>
          <p:nvPicPr>
            <p:cNvPr id="142340" name="Immagine 1">
              <a:extLst>
                <a:ext uri="{FF2B5EF4-FFF2-40B4-BE49-F238E27FC236}">
                  <a16:creationId xmlns:a16="http://schemas.microsoft.com/office/drawing/2014/main" id="{A65D9D90-A88A-F955-39F6-29E511885C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4668" y="3933056"/>
              <a:ext cx="7667026"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1" name="Rettangolo 2">
              <a:extLst>
                <a:ext uri="{FF2B5EF4-FFF2-40B4-BE49-F238E27FC236}">
                  <a16:creationId xmlns:a16="http://schemas.microsoft.com/office/drawing/2014/main" id="{3ADD5D89-BBB0-C5F4-5EF3-BF98CD7824A8}"/>
                </a:ext>
              </a:extLst>
            </p:cNvPr>
            <p:cNvSpPr>
              <a:spLocks noChangeArrowheads="1"/>
            </p:cNvSpPr>
            <p:nvPr/>
          </p:nvSpPr>
          <p:spPr bwMode="auto">
            <a:xfrm>
              <a:off x="1907704" y="3933056"/>
              <a:ext cx="1080120" cy="2160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grpSp>
      <p:sp>
        <p:nvSpPr>
          <p:cNvPr id="142339" name="Rectangle 2">
            <a:extLst>
              <a:ext uri="{FF2B5EF4-FFF2-40B4-BE49-F238E27FC236}">
                <a16:creationId xmlns:a16="http://schemas.microsoft.com/office/drawing/2014/main" id="{78CA8207-2E5F-DB23-E531-A29AE235C04E}"/>
              </a:ext>
            </a:extLst>
          </p:cNvPr>
          <p:cNvSpPr>
            <a:spLocks noGrp="1" noChangeArrowheads="1"/>
          </p:cNvSpPr>
          <p:nvPr>
            <p:ph type="title"/>
          </p:nvPr>
        </p:nvSpPr>
        <p:spPr>
          <a:xfrm>
            <a:off x="685800" y="190500"/>
            <a:ext cx="7772400" cy="1143000"/>
          </a:xfrm>
        </p:spPr>
        <p:txBody>
          <a:bodyPr/>
          <a:lstStyle/>
          <a:p>
            <a:pPr eaLnBrk="1" hangingPunct="1"/>
            <a:r>
              <a:rPr lang="en-US" altLang="it-IT" sz="3600" b="1">
                <a:solidFill>
                  <a:srgbClr val="0070C0"/>
                </a:solidFill>
                <a:latin typeface="Calibri" panose="020F0502020204030204" pitchFamily="34" charset="0"/>
                <a:cs typeface="Calibri" panose="020F0502020204030204" pitchFamily="34" charset="0"/>
              </a:rPr>
              <a:t>Nonnormality</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ttangolo 3">
            <a:extLst>
              <a:ext uri="{FF2B5EF4-FFF2-40B4-BE49-F238E27FC236}">
                <a16:creationId xmlns:a16="http://schemas.microsoft.com/office/drawing/2014/main" id="{3ED81E03-4545-1A5B-A4F8-D0C319AC8B29}"/>
              </a:ext>
            </a:extLst>
          </p:cNvPr>
          <p:cNvSpPr>
            <a:spLocks noChangeArrowheads="1"/>
          </p:cNvSpPr>
          <p:nvPr/>
        </p:nvSpPr>
        <p:spPr bwMode="auto">
          <a:xfrm>
            <a:off x="539750" y="1430338"/>
            <a:ext cx="7920038"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AU" altLang="it-IT" sz="2000">
                <a:latin typeface="Calibri" panose="020F0502020204030204" pitchFamily="34" charset="0"/>
                <a:cs typeface="Calibri" panose="020F0502020204030204" pitchFamily="34" charset="0"/>
              </a:rPr>
              <a:t>Regression Inference is robust against moderate lack of Normality. On the other hand, outliers and influential observations can invalidate the results of inference for regression. What to do?</a:t>
            </a:r>
          </a:p>
          <a:p>
            <a:pPr>
              <a:spcBef>
                <a:spcPct val="0"/>
              </a:spcBef>
              <a:buFontTx/>
              <a:buNone/>
            </a:pPr>
            <a:endParaRPr lang="en-AU" altLang="it-IT" sz="2000" b="1">
              <a:latin typeface="Calibri" panose="020F0502020204030204" pitchFamily="34" charset="0"/>
              <a:cs typeface="Calibri" panose="020F0502020204030204" pitchFamily="34" charset="0"/>
            </a:endParaRPr>
          </a:p>
          <a:p>
            <a:pPr>
              <a:spcBef>
                <a:spcPct val="0"/>
              </a:spcBef>
              <a:buFontTx/>
              <a:buNone/>
            </a:pPr>
            <a:r>
              <a:rPr lang="en-AU" altLang="it-IT" sz="2000" b="1">
                <a:latin typeface="Calibri" panose="020F0502020204030204" pitchFamily="34" charset="0"/>
                <a:cs typeface="Calibri" panose="020F0502020204030204" pitchFamily="34" charset="0"/>
              </a:rPr>
              <a:t>Transform the dependent variable </a:t>
            </a:r>
            <a:r>
              <a:rPr lang="en-AU" altLang="it-IT" sz="2000">
                <a:latin typeface="Calibri" panose="020F0502020204030204" pitchFamily="34" charset="0"/>
                <a:cs typeface="Calibri" panose="020F0502020204030204" pitchFamily="34" charset="0"/>
              </a:rPr>
              <a:t>(repeating the normality checks on the transformed data): Common transformations include taking the log or square root of the dependent variable </a:t>
            </a:r>
          </a:p>
          <a:p>
            <a:pPr>
              <a:spcBef>
                <a:spcPct val="0"/>
              </a:spcBef>
              <a:buFontTx/>
              <a:buNone/>
            </a:pPr>
            <a:endParaRPr lang="en-AU" altLang="it-IT" sz="2000">
              <a:latin typeface="Calibri" panose="020F0502020204030204" pitchFamily="34" charset="0"/>
              <a:cs typeface="Calibri" panose="020F0502020204030204" pitchFamily="34" charset="0"/>
            </a:endParaRPr>
          </a:p>
          <a:p>
            <a:pPr>
              <a:spcBef>
                <a:spcPct val="0"/>
              </a:spcBef>
              <a:buFontTx/>
              <a:buNone/>
            </a:pPr>
            <a:r>
              <a:rPr lang="en-AU" altLang="it-IT" sz="2000" b="1">
                <a:latin typeface="Calibri" panose="020F0502020204030204" pitchFamily="34" charset="0"/>
                <a:cs typeface="Calibri" panose="020F0502020204030204" pitchFamily="34" charset="0"/>
              </a:rPr>
              <a:t>Use non-parametric methods.</a:t>
            </a:r>
            <a:endParaRPr lang="en-AU" altLang="it-IT" sz="2000">
              <a:latin typeface="Calibri" panose="020F0502020204030204" pitchFamily="34" charset="0"/>
              <a:cs typeface="Calibri" panose="020F0502020204030204" pitchFamily="34" charset="0"/>
            </a:endParaRPr>
          </a:p>
        </p:txBody>
      </p:sp>
      <p:sp>
        <p:nvSpPr>
          <p:cNvPr id="143362" name="Rectangle 2">
            <a:extLst>
              <a:ext uri="{FF2B5EF4-FFF2-40B4-BE49-F238E27FC236}">
                <a16:creationId xmlns:a16="http://schemas.microsoft.com/office/drawing/2014/main" id="{F04B86BF-9C6B-8AF5-E306-36AFBEAC9334}"/>
              </a:ext>
            </a:extLst>
          </p:cNvPr>
          <p:cNvSpPr>
            <a:spLocks noGrp="1" noChangeArrowheads="1"/>
          </p:cNvSpPr>
          <p:nvPr>
            <p:ph type="title"/>
          </p:nvPr>
        </p:nvSpPr>
        <p:spPr>
          <a:xfrm>
            <a:off x="685800" y="190500"/>
            <a:ext cx="7772400" cy="1143000"/>
          </a:xfrm>
        </p:spPr>
        <p:txBody>
          <a:bodyPr/>
          <a:lstStyle/>
          <a:p>
            <a:pPr eaLnBrk="1" hangingPunct="1"/>
            <a:r>
              <a:rPr lang="en-US" altLang="it-IT" sz="3600" b="1">
                <a:solidFill>
                  <a:srgbClr val="0070C0"/>
                </a:solidFill>
                <a:latin typeface="Calibri" panose="020F0502020204030204" pitchFamily="34" charset="0"/>
                <a:cs typeface="Calibri" panose="020F0502020204030204" pitchFamily="34" charset="0"/>
              </a:rPr>
              <a:t>Nonnormality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58C1F188-DFF0-66AD-1627-32DFD06AB7C6}"/>
              </a:ext>
            </a:extLst>
          </p:cNvPr>
          <p:cNvSpPr txBox="1">
            <a:spLocks noChangeArrowheads="1"/>
          </p:cNvSpPr>
          <p:nvPr/>
        </p:nvSpPr>
        <p:spPr bwMode="auto">
          <a:xfrm>
            <a:off x="468313" y="142875"/>
            <a:ext cx="77724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CA" altLang="it-IT" sz="3600" b="1">
                <a:solidFill>
                  <a:srgbClr val="0070C0"/>
                </a:solidFill>
                <a:latin typeface="Calibri" panose="020F0502020204030204" pitchFamily="34" charset="0"/>
                <a:cs typeface="Calibri" panose="020F0502020204030204" pitchFamily="34" charset="0"/>
              </a:rPr>
              <a:t>Notation</a:t>
            </a:r>
          </a:p>
        </p:txBody>
      </p:sp>
      <p:sp>
        <p:nvSpPr>
          <p:cNvPr id="52226" name="CasellaDiTesto 2">
            <a:extLst>
              <a:ext uri="{FF2B5EF4-FFF2-40B4-BE49-F238E27FC236}">
                <a16:creationId xmlns:a16="http://schemas.microsoft.com/office/drawing/2014/main" id="{3483E73D-8A0B-41C4-B26E-8366873BBD3C}"/>
              </a:ext>
            </a:extLst>
          </p:cNvPr>
          <p:cNvSpPr txBox="1">
            <a:spLocks noChangeArrowheads="1"/>
          </p:cNvSpPr>
          <p:nvPr/>
        </p:nvSpPr>
        <p:spPr bwMode="auto">
          <a:xfrm>
            <a:off x="454025" y="1341438"/>
            <a:ext cx="823595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IE" altLang="it-IT" sz="2000">
                <a:latin typeface="Calibri" panose="020F0502020204030204" pitchFamily="34" charset="0"/>
                <a:cs typeface="Calibri" panose="020F0502020204030204" pitchFamily="34" charset="0"/>
              </a:rPr>
              <a:t>N: population size, number of observations in the population</a:t>
            </a:r>
          </a:p>
          <a:p>
            <a:pPr>
              <a:spcBef>
                <a:spcPct val="0"/>
              </a:spcBef>
              <a:buFontTx/>
              <a:buNone/>
            </a:pPr>
            <a:r>
              <a:rPr lang="en-IE" altLang="it-IT" sz="2000">
                <a:latin typeface="Calibri" panose="020F0502020204030204" pitchFamily="34" charset="0"/>
                <a:cs typeface="Calibri" panose="020F0502020204030204" pitchFamily="34" charset="0"/>
              </a:rPr>
              <a:t>n: sample size, number of observations in the sample</a:t>
            </a:r>
          </a:p>
          <a:p>
            <a:pPr>
              <a:spcBef>
                <a:spcPct val="0"/>
              </a:spcBef>
              <a:buFontTx/>
              <a:buNone/>
            </a:pPr>
            <a:r>
              <a:rPr lang="en-IE" altLang="it-IT" sz="2000">
                <a:latin typeface="Calibri" panose="020F0502020204030204" pitchFamily="34" charset="0"/>
                <a:cs typeface="Calibri" panose="020F0502020204030204" pitchFamily="34" charset="0"/>
              </a:rPr>
              <a:t>p: number of independent variables</a:t>
            </a:r>
          </a:p>
          <a:p>
            <a:pPr>
              <a:spcBef>
                <a:spcPct val="0"/>
              </a:spcBef>
              <a:buFontTx/>
              <a:buNone/>
            </a:pPr>
            <a:r>
              <a:rPr lang="en-IE" altLang="it-IT" sz="2000">
                <a:latin typeface="Calibri" panose="020F0502020204030204" pitchFamily="34" charset="0"/>
                <a:cs typeface="Calibri" panose="020F0502020204030204" pitchFamily="34" charset="0"/>
              </a:rPr>
              <a:t>x</a:t>
            </a:r>
            <a:r>
              <a:rPr lang="en-IE" altLang="it-IT" sz="2000" baseline="-25000">
                <a:latin typeface="Calibri" panose="020F0502020204030204" pitchFamily="34" charset="0"/>
                <a:cs typeface="Calibri" panose="020F0502020204030204" pitchFamily="34" charset="0"/>
              </a:rPr>
              <a:t>ij</a:t>
            </a:r>
            <a:r>
              <a:rPr lang="en-IE" altLang="it-IT" sz="2000">
                <a:latin typeface="Calibri" panose="020F0502020204030204" pitchFamily="34" charset="0"/>
                <a:cs typeface="Calibri" panose="020F0502020204030204" pitchFamily="34" charset="0"/>
              </a:rPr>
              <a:t>: value of the </a:t>
            </a:r>
            <a:r>
              <a:rPr lang="en-IE" altLang="it-IT" sz="2000" i="1">
                <a:latin typeface="Calibri" panose="020F0502020204030204" pitchFamily="34" charset="0"/>
                <a:cs typeface="Calibri" panose="020F0502020204030204" pitchFamily="34" charset="0"/>
              </a:rPr>
              <a:t>j</a:t>
            </a:r>
            <a:r>
              <a:rPr lang="en-IE" altLang="it-IT" sz="2000">
                <a:latin typeface="Calibri" panose="020F0502020204030204" pitchFamily="34" charset="0"/>
                <a:cs typeface="Calibri" panose="020F0502020204030204" pitchFamily="34" charset="0"/>
              </a:rPr>
              <a:t> variable for the observation </a:t>
            </a:r>
            <a:r>
              <a:rPr lang="en-IE" altLang="it-IT" sz="2000" i="1">
                <a:latin typeface="Calibri" panose="020F0502020204030204" pitchFamily="34" charset="0"/>
                <a:cs typeface="Calibri" panose="020F0502020204030204" pitchFamily="34" charset="0"/>
              </a:rPr>
              <a:t>i</a:t>
            </a:r>
            <a:r>
              <a:rPr lang="en-IE" altLang="it-IT" sz="2000">
                <a:latin typeface="Calibri" panose="020F0502020204030204" pitchFamily="34" charset="0"/>
                <a:cs typeface="Calibri" panose="020F0502020204030204" pitchFamily="34" charset="0"/>
              </a:rPr>
              <a:t>, where </a:t>
            </a:r>
            <a:r>
              <a:rPr lang="en-IE" altLang="it-IT" sz="2000" i="1">
                <a:latin typeface="Calibri" panose="020F0502020204030204" pitchFamily="34" charset="0"/>
                <a:cs typeface="Calibri" panose="020F0502020204030204" pitchFamily="34" charset="0"/>
              </a:rPr>
              <a:t>i</a:t>
            </a:r>
            <a:r>
              <a:rPr lang="en-IE" altLang="it-IT" sz="2000">
                <a:latin typeface="Calibri" panose="020F0502020204030204" pitchFamily="34" charset="0"/>
                <a:cs typeface="Calibri" panose="020F0502020204030204" pitchFamily="34" charset="0"/>
              </a:rPr>
              <a:t>=1,2,…,n and </a:t>
            </a:r>
            <a:r>
              <a:rPr lang="en-IE" altLang="it-IT" sz="2000" i="1">
                <a:latin typeface="Calibri" panose="020F0502020204030204" pitchFamily="34" charset="0"/>
                <a:cs typeface="Calibri" panose="020F0502020204030204" pitchFamily="34" charset="0"/>
              </a:rPr>
              <a:t>j</a:t>
            </a:r>
            <a:r>
              <a:rPr lang="en-IE" altLang="it-IT" sz="2000">
                <a:latin typeface="Calibri" panose="020F0502020204030204" pitchFamily="34" charset="0"/>
                <a:cs typeface="Calibri" panose="020F0502020204030204" pitchFamily="34" charset="0"/>
              </a:rPr>
              <a:t>=1,2,…,p</a:t>
            </a:r>
          </a:p>
        </p:txBody>
      </p:sp>
      <p:sp>
        <p:nvSpPr>
          <p:cNvPr id="5" name="CasellaDiTesto 4">
            <a:extLst>
              <a:ext uri="{FF2B5EF4-FFF2-40B4-BE49-F238E27FC236}">
                <a16:creationId xmlns:a16="http://schemas.microsoft.com/office/drawing/2014/main" id="{1E7395DE-6C67-CD4A-4139-D76357622262}"/>
              </a:ext>
            </a:extLst>
          </p:cNvPr>
          <p:cNvSpPr txBox="1">
            <a:spLocks noRot="1" noChangeAspect="1" noMove="1" noResize="1" noEditPoints="1" noAdjustHandles="1" noChangeArrowheads="1" noChangeShapeType="1" noTextEdit="1"/>
          </p:cNvSpPr>
          <p:nvPr/>
        </p:nvSpPr>
        <p:spPr>
          <a:xfrm>
            <a:off x="495159" y="2899999"/>
            <a:ext cx="2420657" cy="880947"/>
          </a:xfrm>
          <a:prstGeom prst="rect">
            <a:avLst/>
          </a:prstGeom>
          <a:blipFill>
            <a:blip r:embed="rId2"/>
            <a:stretch>
              <a:fillRect l="-521" b="-5714"/>
            </a:stretch>
          </a:blipFill>
        </p:spPr>
        <p:txBody>
          <a:bodyPr/>
          <a:lstStyle/>
          <a:p>
            <a:pPr>
              <a:defRPr/>
            </a:pPr>
            <a:r>
              <a:rPr lang="it-IT">
                <a:noFill/>
              </a:rPr>
              <a:t> </a:t>
            </a:r>
          </a:p>
        </p:txBody>
      </p:sp>
      <p:sp>
        <p:nvSpPr>
          <p:cNvPr id="52228" name="CasellaDiTesto 6">
            <a:extLst>
              <a:ext uri="{FF2B5EF4-FFF2-40B4-BE49-F238E27FC236}">
                <a16:creationId xmlns:a16="http://schemas.microsoft.com/office/drawing/2014/main" id="{84F54E7D-4239-0E1A-8D12-48FA2D1B6C3D}"/>
              </a:ext>
            </a:extLst>
          </p:cNvPr>
          <p:cNvSpPr txBox="1">
            <a:spLocks noChangeArrowheads="1"/>
          </p:cNvSpPr>
          <p:nvPr/>
        </p:nvSpPr>
        <p:spPr bwMode="auto">
          <a:xfrm>
            <a:off x="323850" y="4194175"/>
            <a:ext cx="7704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IE" altLang="it-IT" sz="2000">
                <a:latin typeface="Calibri" panose="020F0502020204030204" pitchFamily="34" charset="0"/>
                <a:cs typeface="Calibri" panose="020F0502020204030204" pitchFamily="34" charset="0"/>
              </a:rPr>
              <a:t>yi: value of the dependent variable for the observation </a:t>
            </a:r>
            <a:r>
              <a:rPr lang="en-IE" altLang="it-IT" sz="2000" i="1">
                <a:latin typeface="Calibri" panose="020F0502020204030204" pitchFamily="34" charset="0"/>
                <a:cs typeface="Calibri" panose="020F0502020204030204" pitchFamily="34" charset="0"/>
              </a:rPr>
              <a:t>i</a:t>
            </a:r>
            <a:r>
              <a:rPr lang="en-IE" altLang="it-IT" sz="2000">
                <a:latin typeface="Calibri" panose="020F0502020204030204" pitchFamily="34" charset="0"/>
                <a:cs typeface="Calibri" panose="020F0502020204030204" pitchFamily="34" charset="0"/>
              </a:rPr>
              <a:t>, where </a:t>
            </a:r>
            <a:r>
              <a:rPr lang="en-IE" altLang="it-IT" sz="2000" i="1">
                <a:latin typeface="Calibri" panose="020F0502020204030204" pitchFamily="34" charset="0"/>
                <a:cs typeface="Calibri" panose="020F0502020204030204" pitchFamily="34" charset="0"/>
              </a:rPr>
              <a:t>i</a:t>
            </a:r>
            <a:r>
              <a:rPr lang="en-IE" altLang="it-IT" sz="2000">
                <a:latin typeface="Calibri" panose="020F0502020204030204" pitchFamily="34" charset="0"/>
                <a:cs typeface="Calibri" panose="020F0502020204030204" pitchFamily="34" charset="0"/>
              </a:rPr>
              <a:t>=1,2,…,n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CasellaDiTesto 4">
            <a:extLst>
              <a:ext uri="{FF2B5EF4-FFF2-40B4-BE49-F238E27FC236}">
                <a16:creationId xmlns:a16="http://schemas.microsoft.com/office/drawing/2014/main" id="{D5E4E9ED-16D9-672F-F6BC-313142076898}"/>
              </a:ext>
            </a:extLst>
          </p:cNvPr>
          <p:cNvSpPr txBox="1">
            <a:spLocks noChangeArrowheads="1"/>
          </p:cNvSpPr>
          <p:nvPr/>
        </p:nvSpPr>
        <p:spPr bwMode="auto">
          <a:xfrm>
            <a:off x="468313" y="765175"/>
            <a:ext cx="78486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it-IT" sz="1800">
                <a:latin typeface="Calibri" panose="020F0502020204030204" pitchFamily="34" charset="0"/>
                <a:cs typeface="Calibri" panose="020F0502020204030204" pitchFamily="34" charset="0"/>
              </a:rPr>
              <a:t>The plot of residuals versus predicted values is useful for checking the assumption of </a:t>
            </a:r>
            <a:r>
              <a:rPr lang="en-GB" altLang="it-IT" sz="1800" b="1">
                <a:latin typeface="Calibri" panose="020F0502020204030204" pitchFamily="34" charset="0"/>
                <a:cs typeface="Calibri" panose="020F0502020204030204" pitchFamily="34" charset="0"/>
              </a:rPr>
              <a:t>linearity</a:t>
            </a:r>
            <a:r>
              <a:rPr lang="en-GB" altLang="it-IT" sz="1800">
                <a:latin typeface="Calibri" panose="020F0502020204030204" pitchFamily="34" charset="0"/>
                <a:cs typeface="Calibri" panose="020F0502020204030204" pitchFamily="34" charset="0"/>
              </a:rPr>
              <a:t> and </a:t>
            </a:r>
            <a:r>
              <a:rPr lang="en-GB" altLang="it-IT" sz="1800" b="1">
                <a:latin typeface="Calibri" panose="020F0502020204030204" pitchFamily="34" charset="0"/>
                <a:cs typeface="Calibri" panose="020F0502020204030204" pitchFamily="34" charset="0"/>
              </a:rPr>
              <a:t>homoscedasticity.</a:t>
            </a:r>
          </a:p>
          <a:p>
            <a:pPr>
              <a:spcBef>
                <a:spcPct val="0"/>
              </a:spcBef>
              <a:buFontTx/>
              <a:buNone/>
            </a:pPr>
            <a:endParaRPr lang="en-GB" altLang="it-IT" sz="1800" b="1">
              <a:latin typeface="Calibri" panose="020F0502020204030204" pitchFamily="34" charset="0"/>
              <a:cs typeface="Calibri" panose="020F0502020204030204" pitchFamily="34" charset="0"/>
            </a:endParaRPr>
          </a:p>
          <a:p>
            <a:pPr>
              <a:spcBef>
                <a:spcPct val="0"/>
              </a:spcBef>
              <a:buFontTx/>
              <a:buNone/>
            </a:pPr>
            <a:r>
              <a:rPr lang="en-GB" altLang="it-IT" sz="1800">
                <a:latin typeface="Calibri" panose="020F0502020204030204" pitchFamily="34" charset="0"/>
                <a:cs typeface="Calibri" panose="020F0502020204030204" pitchFamily="34" charset="0"/>
              </a:rPr>
              <a:t>If the model does NOT meet the linear model assumption, we would see our residuals take on a defined shape or a distinctive pattern</a:t>
            </a:r>
          </a:p>
        </p:txBody>
      </p:sp>
      <p:pic>
        <p:nvPicPr>
          <p:cNvPr id="144386" name="Immagine 8" descr="Immagine che contiene testo, diagramma, linea&#10;&#10;Descrizione generata automaticamente">
            <a:extLst>
              <a:ext uri="{FF2B5EF4-FFF2-40B4-BE49-F238E27FC236}">
                <a16:creationId xmlns:a16="http://schemas.microsoft.com/office/drawing/2014/main" id="{2EE46A62-9909-16B4-F1BC-C9A313DB4C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113" y="2476500"/>
            <a:ext cx="5207000" cy="427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a:extLst>
              <a:ext uri="{FF2B5EF4-FFF2-40B4-BE49-F238E27FC236}">
                <a16:creationId xmlns:a16="http://schemas.microsoft.com/office/drawing/2014/main" id="{A28B9812-3315-6CB7-496C-60201D9ACAB4}"/>
              </a:ext>
            </a:extLst>
          </p:cNvPr>
          <p:cNvSpPr>
            <a:spLocks noGrp="1" noChangeArrowheads="1"/>
          </p:cNvSpPr>
          <p:nvPr>
            <p:ph type="title"/>
          </p:nvPr>
        </p:nvSpPr>
        <p:spPr>
          <a:xfrm>
            <a:off x="684213" y="-26988"/>
            <a:ext cx="7772400" cy="1143001"/>
          </a:xfrm>
        </p:spPr>
        <p:txBody>
          <a:bodyPr/>
          <a:lstStyle/>
          <a:p>
            <a:pPr eaLnBrk="1" hangingPunct="1"/>
            <a:r>
              <a:rPr lang="en-US" altLang="it-IT" sz="3600" b="1">
                <a:solidFill>
                  <a:srgbClr val="0070C0"/>
                </a:solidFill>
                <a:latin typeface="Calibri" panose="020F0502020204030204" pitchFamily="34" charset="0"/>
                <a:cs typeface="Calibri" panose="020F0502020204030204" pitchFamily="34" charset="0"/>
              </a:rPr>
              <a:t>Heteroscedasticity</a:t>
            </a:r>
          </a:p>
        </p:txBody>
      </p:sp>
      <p:pic>
        <p:nvPicPr>
          <p:cNvPr id="155650" name="Picture 5">
            <a:extLst>
              <a:ext uri="{FF2B5EF4-FFF2-40B4-BE49-F238E27FC236}">
                <a16:creationId xmlns:a16="http://schemas.microsoft.com/office/drawing/2014/main" id="{6ED90DF8-B93E-6565-FAAA-7BB8AD121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205038"/>
            <a:ext cx="6188075" cy="348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1" name="Text Box 6">
            <a:extLst>
              <a:ext uri="{FF2B5EF4-FFF2-40B4-BE49-F238E27FC236}">
                <a16:creationId xmlns:a16="http://schemas.microsoft.com/office/drawing/2014/main" id="{4ECADD7A-6D5A-24EC-05E7-76287ABE6F06}"/>
              </a:ext>
            </a:extLst>
          </p:cNvPr>
          <p:cNvSpPr txBox="1">
            <a:spLocks noChangeArrowheads="1"/>
          </p:cNvSpPr>
          <p:nvPr/>
        </p:nvSpPr>
        <p:spPr bwMode="auto">
          <a:xfrm>
            <a:off x="5562600" y="5029200"/>
            <a:ext cx="3429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800">
                <a:solidFill>
                  <a:srgbClr val="800080"/>
                </a:solidFill>
                <a:latin typeface="Calibri" panose="020F0502020204030204" pitchFamily="34" charset="0"/>
                <a:cs typeface="Calibri" panose="020F0502020204030204" pitchFamily="34" charset="0"/>
              </a:rPr>
              <a:t> there doesn’t appear to be a change in the </a:t>
            </a:r>
            <a:r>
              <a:rPr lang="en-US" altLang="it-IT" sz="1800" b="1" i="1">
                <a:solidFill>
                  <a:srgbClr val="800080"/>
                </a:solidFill>
                <a:latin typeface="Calibri" panose="020F0502020204030204" pitchFamily="34" charset="0"/>
                <a:cs typeface="Calibri" panose="020F0502020204030204" pitchFamily="34" charset="0"/>
              </a:rPr>
              <a:t>spread</a:t>
            </a:r>
            <a:r>
              <a:rPr lang="en-US" altLang="it-IT" sz="1800">
                <a:solidFill>
                  <a:srgbClr val="800080"/>
                </a:solidFill>
                <a:latin typeface="Calibri" panose="020F0502020204030204" pitchFamily="34" charset="0"/>
                <a:cs typeface="Calibri" panose="020F0502020204030204" pitchFamily="34" charset="0"/>
              </a:rPr>
              <a:t> of the plotted points, therefore no </a:t>
            </a:r>
            <a:r>
              <a:rPr lang="en-US" altLang="it-IT" sz="1800" b="1" i="1">
                <a:solidFill>
                  <a:srgbClr val="800080"/>
                </a:solidFill>
                <a:latin typeface="Calibri" panose="020F0502020204030204" pitchFamily="34" charset="0"/>
                <a:cs typeface="Calibri" panose="020F0502020204030204" pitchFamily="34" charset="0"/>
              </a:rPr>
              <a:t>heteroscedasticity</a:t>
            </a:r>
            <a:endParaRPr lang="en-US" altLang="it-IT" sz="2400">
              <a:latin typeface="Calibri" panose="020F0502020204030204" pitchFamily="34" charset="0"/>
              <a:cs typeface="Calibri" panose="020F0502020204030204" pitchFamily="34" charset="0"/>
            </a:endParaRPr>
          </a:p>
        </p:txBody>
      </p:sp>
      <p:sp>
        <p:nvSpPr>
          <p:cNvPr id="155652" name="Rectangle 3">
            <a:extLst>
              <a:ext uri="{FF2B5EF4-FFF2-40B4-BE49-F238E27FC236}">
                <a16:creationId xmlns:a16="http://schemas.microsoft.com/office/drawing/2014/main" id="{F4E8342A-4B53-1DD0-1235-6FA85392BB85}"/>
              </a:ext>
            </a:extLst>
          </p:cNvPr>
          <p:cNvSpPr txBox="1">
            <a:spLocks noChangeArrowheads="1"/>
          </p:cNvSpPr>
          <p:nvPr/>
        </p:nvSpPr>
        <p:spPr bwMode="auto">
          <a:xfrm>
            <a:off x="660400" y="89852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0000"/>
              </a:lnSpc>
            </a:pPr>
            <a:r>
              <a:rPr lang="en-US" altLang="it-IT" sz="1800">
                <a:latin typeface="Calibri" panose="020F0502020204030204" pitchFamily="34" charset="0"/>
                <a:cs typeface="Calibri" panose="020F0502020204030204" pitchFamily="34" charset="0"/>
              </a:rPr>
              <a:t>When the requirement of a constant variance is violated we have a condition of heteroscedasticity. Heteroscedasticity results in biased standard errors.</a:t>
            </a:r>
          </a:p>
          <a:p>
            <a:pPr>
              <a:lnSpc>
                <a:spcPct val="90000"/>
              </a:lnSpc>
            </a:pPr>
            <a:r>
              <a:rPr lang="en-US" altLang="it-IT" sz="1800">
                <a:latin typeface="Calibri" panose="020F0502020204030204" pitchFamily="34" charset="0"/>
                <a:cs typeface="Calibri" panose="020F0502020204030204" pitchFamily="34" charset="0"/>
              </a:rPr>
              <a:t>Diagnose heteroscedasticity by plotting the residual against the predicted y.</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673" name="Gruppo 2">
            <a:extLst>
              <a:ext uri="{FF2B5EF4-FFF2-40B4-BE49-F238E27FC236}">
                <a16:creationId xmlns:a16="http://schemas.microsoft.com/office/drawing/2014/main" id="{C42FBCB8-87AC-B8DE-90F2-8B32447E7D9F}"/>
              </a:ext>
            </a:extLst>
          </p:cNvPr>
          <p:cNvGrpSpPr>
            <a:grpSpLocks/>
          </p:cNvGrpSpPr>
          <p:nvPr/>
        </p:nvGrpSpPr>
        <p:grpSpPr bwMode="auto">
          <a:xfrm>
            <a:off x="685800" y="908050"/>
            <a:ext cx="7772400" cy="3429000"/>
            <a:chOff x="1066800" y="3200400"/>
            <a:chExt cx="7772400" cy="3429000"/>
          </a:xfrm>
        </p:grpSpPr>
        <p:sp>
          <p:nvSpPr>
            <p:cNvPr id="156675" name="Line 4">
              <a:extLst>
                <a:ext uri="{FF2B5EF4-FFF2-40B4-BE49-F238E27FC236}">
                  <a16:creationId xmlns:a16="http://schemas.microsoft.com/office/drawing/2014/main" id="{C7BC6790-8766-F0C5-BE93-80B1692BD55D}"/>
                </a:ext>
              </a:extLst>
            </p:cNvPr>
            <p:cNvSpPr>
              <a:spLocks noChangeShapeType="1"/>
            </p:cNvSpPr>
            <p:nvPr/>
          </p:nvSpPr>
          <p:spPr bwMode="auto">
            <a:xfrm>
              <a:off x="1676400" y="3824288"/>
              <a:ext cx="0" cy="2209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156676" name="Line 5">
              <a:extLst>
                <a:ext uri="{FF2B5EF4-FFF2-40B4-BE49-F238E27FC236}">
                  <a16:creationId xmlns:a16="http://schemas.microsoft.com/office/drawing/2014/main" id="{1F9C2218-6B51-AE3A-914F-F78ADC780956}"/>
                </a:ext>
              </a:extLst>
            </p:cNvPr>
            <p:cNvSpPr>
              <a:spLocks noChangeShapeType="1"/>
            </p:cNvSpPr>
            <p:nvPr/>
          </p:nvSpPr>
          <p:spPr bwMode="auto">
            <a:xfrm>
              <a:off x="1066800" y="4967288"/>
              <a:ext cx="3352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156677" name="Text Box 12">
              <a:extLst>
                <a:ext uri="{FF2B5EF4-FFF2-40B4-BE49-F238E27FC236}">
                  <a16:creationId xmlns:a16="http://schemas.microsoft.com/office/drawing/2014/main" id="{9D1BC0D3-4C4F-74B4-3D4A-9409326D57ED}"/>
                </a:ext>
              </a:extLst>
            </p:cNvPr>
            <p:cNvSpPr txBox="1">
              <a:spLocks noChangeArrowheads="1"/>
            </p:cNvSpPr>
            <p:nvPr/>
          </p:nvSpPr>
          <p:spPr bwMode="auto">
            <a:xfrm>
              <a:off x="1219200" y="46624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sp>
          <p:nvSpPr>
            <p:cNvPr id="156678" name="Text Box 13">
              <a:extLst>
                <a:ext uri="{FF2B5EF4-FFF2-40B4-BE49-F238E27FC236}">
                  <a16:creationId xmlns:a16="http://schemas.microsoft.com/office/drawing/2014/main" id="{7395A7C8-9AC0-6583-BADC-0F9881E14EC0}"/>
                </a:ext>
              </a:extLst>
            </p:cNvPr>
            <p:cNvSpPr txBox="1">
              <a:spLocks noChangeArrowheads="1"/>
            </p:cNvSpPr>
            <p:nvPr/>
          </p:nvSpPr>
          <p:spPr bwMode="auto">
            <a:xfrm>
              <a:off x="1447800" y="47386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sp>
          <p:nvSpPr>
            <p:cNvPr id="156679" name="Text Box 14">
              <a:extLst>
                <a:ext uri="{FF2B5EF4-FFF2-40B4-BE49-F238E27FC236}">
                  <a16:creationId xmlns:a16="http://schemas.microsoft.com/office/drawing/2014/main" id="{C8D8F6FF-C797-5FF8-8E4B-FE1A020CB7CB}"/>
                </a:ext>
              </a:extLst>
            </p:cNvPr>
            <p:cNvSpPr txBox="1">
              <a:spLocks noChangeArrowheads="1"/>
            </p:cNvSpPr>
            <p:nvPr/>
          </p:nvSpPr>
          <p:spPr bwMode="auto">
            <a:xfrm>
              <a:off x="1676400" y="48148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sp>
          <p:nvSpPr>
            <p:cNvPr id="156680" name="Text Box 15">
              <a:extLst>
                <a:ext uri="{FF2B5EF4-FFF2-40B4-BE49-F238E27FC236}">
                  <a16:creationId xmlns:a16="http://schemas.microsoft.com/office/drawing/2014/main" id="{7D134755-2C44-2725-696C-6590FF42DD04}"/>
                </a:ext>
              </a:extLst>
            </p:cNvPr>
            <p:cNvSpPr txBox="1">
              <a:spLocks noChangeArrowheads="1"/>
            </p:cNvSpPr>
            <p:nvPr/>
          </p:nvSpPr>
          <p:spPr bwMode="auto">
            <a:xfrm>
              <a:off x="1752600" y="50434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sp>
          <p:nvSpPr>
            <p:cNvPr id="156681" name="Text Box 16">
              <a:extLst>
                <a:ext uri="{FF2B5EF4-FFF2-40B4-BE49-F238E27FC236}">
                  <a16:creationId xmlns:a16="http://schemas.microsoft.com/office/drawing/2014/main" id="{86AE5B51-64A4-A12B-E8A7-26EA9CE7DBAC}"/>
                </a:ext>
              </a:extLst>
            </p:cNvPr>
            <p:cNvSpPr txBox="1">
              <a:spLocks noChangeArrowheads="1"/>
            </p:cNvSpPr>
            <p:nvPr/>
          </p:nvSpPr>
          <p:spPr bwMode="auto">
            <a:xfrm>
              <a:off x="1828800" y="46624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sp>
          <p:nvSpPr>
            <p:cNvPr id="156682" name="Text Box 17">
              <a:extLst>
                <a:ext uri="{FF2B5EF4-FFF2-40B4-BE49-F238E27FC236}">
                  <a16:creationId xmlns:a16="http://schemas.microsoft.com/office/drawing/2014/main" id="{A6D81DAB-8301-8372-CE4D-580C5AE0A219}"/>
                </a:ext>
              </a:extLst>
            </p:cNvPr>
            <p:cNvSpPr txBox="1">
              <a:spLocks noChangeArrowheads="1"/>
            </p:cNvSpPr>
            <p:nvPr/>
          </p:nvSpPr>
          <p:spPr bwMode="auto">
            <a:xfrm>
              <a:off x="2819400" y="45862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sp>
          <p:nvSpPr>
            <p:cNvPr id="156683" name="Text Box 18">
              <a:extLst>
                <a:ext uri="{FF2B5EF4-FFF2-40B4-BE49-F238E27FC236}">
                  <a16:creationId xmlns:a16="http://schemas.microsoft.com/office/drawing/2014/main" id="{39290F60-C921-7C25-419D-411E2D3DCDD2}"/>
                </a:ext>
              </a:extLst>
            </p:cNvPr>
            <p:cNvSpPr txBox="1">
              <a:spLocks noChangeArrowheads="1"/>
            </p:cNvSpPr>
            <p:nvPr/>
          </p:nvSpPr>
          <p:spPr bwMode="auto">
            <a:xfrm>
              <a:off x="2057400" y="44338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sp>
          <p:nvSpPr>
            <p:cNvPr id="156684" name="Text Box 19">
              <a:extLst>
                <a:ext uri="{FF2B5EF4-FFF2-40B4-BE49-F238E27FC236}">
                  <a16:creationId xmlns:a16="http://schemas.microsoft.com/office/drawing/2014/main" id="{C444F897-8E5B-9349-C276-4665FD4E99EF}"/>
                </a:ext>
              </a:extLst>
            </p:cNvPr>
            <p:cNvSpPr txBox="1">
              <a:spLocks noChangeArrowheads="1"/>
            </p:cNvSpPr>
            <p:nvPr/>
          </p:nvSpPr>
          <p:spPr bwMode="auto">
            <a:xfrm>
              <a:off x="2133600" y="51958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sp>
          <p:nvSpPr>
            <p:cNvPr id="156685" name="Text Box 20">
              <a:extLst>
                <a:ext uri="{FF2B5EF4-FFF2-40B4-BE49-F238E27FC236}">
                  <a16:creationId xmlns:a16="http://schemas.microsoft.com/office/drawing/2014/main" id="{E1363D2C-D4C2-3B92-C963-49B9B7C6C80E}"/>
                </a:ext>
              </a:extLst>
            </p:cNvPr>
            <p:cNvSpPr txBox="1">
              <a:spLocks noChangeArrowheads="1"/>
            </p:cNvSpPr>
            <p:nvPr/>
          </p:nvSpPr>
          <p:spPr bwMode="auto">
            <a:xfrm>
              <a:off x="2209800" y="49672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sp>
          <p:nvSpPr>
            <p:cNvPr id="156686" name="Text Box 21">
              <a:extLst>
                <a:ext uri="{FF2B5EF4-FFF2-40B4-BE49-F238E27FC236}">
                  <a16:creationId xmlns:a16="http://schemas.microsoft.com/office/drawing/2014/main" id="{578DD28A-36BC-4E6C-25D6-6F65D6955581}"/>
                </a:ext>
              </a:extLst>
            </p:cNvPr>
            <p:cNvSpPr txBox="1">
              <a:spLocks noChangeArrowheads="1"/>
            </p:cNvSpPr>
            <p:nvPr/>
          </p:nvSpPr>
          <p:spPr bwMode="auto">
            <a:xfrm>
              <a:off x="2362200" y="51196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sp>
          <p:nvSpPr>
            <p:cNvPr id="156687" name="Text Box 22">
              <a:extLst>
                <a:ext uri="{FF2B5EF4-FFF2-40B4-BE49-F238E27FC236}">
                  <a16:creationId xmlns:a16="http://schemas.microsoft.com/office/drawing/2014/main" id="{CCA43E0A-6D17-23CA-31EB-7E30DB48E5FC}"/>
                </a:ext>
              </a:extLst>
            </p:cNvPr>
            <p:cNvSpPr txBox="1">
              <a:spLocks noChangeArrowheads="1"/>
            </p:cNvSpPr>
            <p:nvPr/>
          </p:nvSpPr>
          <p:spPr bwMode="auto">
            <a:xfrm>
              <a:off x="2514600" y="44338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sp>
          <p:nvSpPr>
            <p:cNvPr id="156688" name="Text Box 23">
              <a:extLst>
                <a:ext uri="{FF2B5EF4-FFF2-40B4-BE49-F238E27FC236}">
                  <a16:creationId xmlns:a16="http://schemas.microsoft.com/office/drawing/2014/main" id="{050A7F89-40B8-50F8-753F-5FD1D6D40E6A}"/>
                </a:ext>
              </a:extLst>
            </p:cNvPr>
            <p:cNvSpPr txBox="1">
              <a:spLocks noChangeArrowheads="1"/>
            </p:cNvSpPr>
            <p:nvPr/>
          </p:nvSpPr>
          <p:spPr bwMode="auto">
            <a:xfrm>
              <a:off x="2667000" y="54244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sp>
          <p:nvSpPr>
            <p:cNvPr id="156689" name="Text Box 24">
              <a:extLst>
                <a:ext uri="{FF2B5EF4-FFF2-40B4-BE49-F238E27FC236}">
                  <a16:creationId xmlns:a16="http://schemas.microsoft.com/office/drawing/2014/main" id="{7E28E564-1506-1BA0-6F13-66C834A02255}"/>
                </a:ext>
              </a:extLst>
            </p:cNvPr>
            <p:cNvSpPr txBox="1">
              <a:spLocks noChangeArrowheads="1"/>
            </p:cNvSpPr>
            <p:nvPr/>
          </p:nvSpPr>
          <p:spPr bwMode="auto">
            <a:xfrm>
              <a:off x="2667000" y="50434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sp>
          <p:nvSpPr>
            <p:cNvPr id="156690" name="Text Box 25">
              <a:extLst>
                <a:ext uri="{FF2B5EF4-FFF2-40B4-BE49-F238E27FC236}">
                  <a16:creationId xmlns:a16="http://schemas.microsoft.com/office/drawing/2014/main" id="{4961ECD5-0CC7-E989-8790-3F82A4F8249E}"/>
                </a:ext>
              </a:extLst>
            </p:cNvPr>
            <p:cNvSpPr txBox="1">
              <a:spLocks noChangeArrowheads="1"/>
            </p:cNvSpPr>
            <p:nvPr/>
          </p:nvSpPr>
          <p:spPr bwMode="auto">
            <a:xfrm>
              <a:off x="2971800" y="57292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sp>
          <p:nvSpPr>
            <p:cNvPr id="156691" name="Text Box 26">
              <a:extLst>
                <a:ext uri="{FF2B5EF4-FFF2-40B4-BE49-F238E27FC236}">
                  <a16:creationId xmlns:a16="http://schemas.microsoft.com/office/drawing/2014/main" id="{0C2A7945-5166-D316-D723-6CE8C83FD39B}"/>
                </a:ext>
              </a:extLst>
            </p:cNvPr>
            <p:cNvSpPr txBox="1">
              <a:spLocks noChangeArrowheads="1"/>
            </p:cNvSpPr>
            <p:nvPr/>
          </p:nvSpPr>
          <p:spPr bwMode="auto">
            <a:xfrm>
              <a:off x="3048000" y="42052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sp>
          <p:nvSpPr>
            <p:cNvPr id="156692" name="Text Box 27">
              <a:extLst>
                <a:ext uri="{FF2B5EF4-FFF2-40B4-BE49-F238E27FC236}">
                  <a16:creationId xmlns:a16="http://schemas.microsoft.com/office/drawing/2014/main" id="{E0488416-4180-C100-0A61-95019903FF7F}"/>
                </a:ext>
              </a:extLst>
            </p:cNvPr>
            <p:cNvSpPr txBox="1">
              <a:spLocks noChangeArrowheads="1"/>
            </p:cNvSpPr>
            <p:nvPr/>
          </p:nvSpPr>
          <p:spPr bwMode="auto">
            <a:xfrm>
              <a:off x="2895600" y="50434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sp>
          <p:nvSpPr>
            <p:cNvPr id="156693" name="Text Box 28">
              <a:extLst>
                <a:ext uri="{FF2B5EF4-FFF2-40B4-BE49-F238E27FC236}">
                  <a16:creationId xmlns:a16="http://schemas.microsoft.com/office/drawing/2014/main" id="{D572ED7D-6981-70AE-820F-1BF251AB98E6}"/>
                </a:ext>
              </a:extLst>
            </p:cNvPr>
            <p:cNvSpPr txBox="1">
              <a:spLocks noChangeArrowheads="1"/>
            </p:cNvSpPr>
            <p:nvPr/>
          </p:nvSpPr>
          <p:spPr bwMode="auto">
            <a:xfrm>
              <a:off x="3733800" y="54244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sp>
          <p:nvSpPr>
            <p:cNvPr id="156694" name="Text Box 29">
              <a:extLst>
                <a:ext uri="{FF2B5EF4-FFF2-40B4-BE49-F238E27FC236}">
                  <a16:creationId xmlns:a16="http://schemas.microsoft.com/office/drawing/2014/main" id="{CB1E5F36-DC6B-6720-BE96-81A78F6D606F}"/>
                </a:ext>
              </a:extLst>
            </p:cNvPr>
            <p:cNvSpPr txBox="1">
              <a:spLocks noChangeArrowheads="1"/>
            </p:cNvSpPr>
            <p:nvPr/>
          </p:nvSpPr>
          <p:spPr bwMode="auto">
            <a:xfrm>
              <a:off x="3124200" y="48910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sp>
          <p:nvSpPr>
            <p:cNvPr id="156695" name="Text Box 30">
              <a:extLst>
                <a:ext uri="{FF2B5EF4-FFF2-40B4-BE49-F238E27FC236}">
                  <a16:creationId xmlns:a16="http://schemas.microsoft.com/office/drawing/2014/main" id="{A0ECB5AB-7398-117C-F318-A8EEF8EA5404}"/>
                </a:ext>
              </a:extLst>
            </p:cNvPr>
            <p:cNvSpPr txBox="1">
              <a:spLocks noChangeArrowheads="1"/>
            </p:cNvSpPr>
            <p:nvPr/>
          </p:nvSpPr>
          <p:spPr bwMode="auto">
            <a:xfrm>
              <a:off x="3657600" y="58054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sp>
          <p:nvSpPr>
            <p:cNvPr id="156696" name="Text Box 31">
              <a:extLst>
                <a:ext uri="{FF2B5EF4-FFF2-40B4-BE49-F238E27FC236}">
                  <a16:creationId xmlns:a16="http://schemas.microsoft.com/office/drawing/2014/main" id="{5CCD69A8-6FD5-09DD-F3F5-958006E743B4}"/>
                </a:ext>
              </a:extLst>
            </p:cNvPr>
            <p:cNvSpPr txBox="1">
              <a:spLocks noChangeArrowheads="1"/>
            </p:cNvSpPr>
            <p:nvPr/>
          </p:nvSpPr>
          <p:spPr bwMode="auto">
            <a:xfrm>
              <a:off x="3581400" y="41290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sp>
          <p:nvSpPr>
            <p:cNvPr id="156697" name="Text Box 32">
              <a:extLst>
                <a:ext uri="{FF2B5EF4-FFF2-40B4-BE49-F238E27FC236}">
                  <a16:creationId xmlns:a16="http://schemas.microsoft.com/office/drawing/2014/main" id="{413B3E9E-E9B8-3841-CCB6-93744BED3AFD}"/>
                </a:ext>
              </a:extLst>
            </p:cNvPr>
            <p:cNvSpPr txBox="1">
              <a:spLocks noChangeArrowheads="1"/>
            </p:cNvSpPr>
            <p:nvPr/>
          </p:nvSpPr>
          <p:spPr bwMode="auto">
            <a:xfrm>
              <a:off x="3352800" y="43576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sp>
          <p:nvSpPr>
            <p:cNvPr id="156698" name="Text Box 33">
              <a:extLst>
                <a:ext uri="{FF2B5EF4-FFF2-40B4-BE49-F238E27FC236}">
                  <a16:creationId xmlns:a16="http://schemas.microsoft.com/office/drawing/2014/main" id="{95A7EFAF-A5F8-8E0D-F270-EA7F31B81480}"/>
                </a:ext>
              </a:extLst>
            </p:cNvPr>
            <p:cNvSpPr txBox="1">
              <a:spLocks noChangeArrowheads="1"/>
            </p:cNvSpPr>
            <p:nvPr/>
          </p:nvSpPr>
          <p:spPr bwMode="auto">
            <a:xfrm>
              <a:off x="3276600" y="55768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grpSp>
          <p:nvGrpSpPr>
            <p:cNvPr id="156699" name="Group 38">
              <a:extLst>
                <a:ext uri="{FF2B5EF4-FFF2-40B4-BE49-F238E27FC236}">
                  <a16:creationId xmlns:a16="http://schemas.microsoft.com/office/drawing/2014/main" id="{BA8F8BCD-200B-0460-AE1C-C1FE83C6DE75}"/>
                </a:ext>
              </a:extLst>
            </p:cNvPr>
            <p:cNvGrpSpPr>
              <a:grpSpLocks/>
            </p:cNvGrpSpPr>
            <p:nvPr/>
          </p:nvGrpSpPr>
          <p:grpSpPr bwMode="auto">
            <a:xfrm>
              <a:off x="1371600" y="4814888"/>
              <a:ext cx="228600" cy="381000"/>
              <a:chOff x="864" y="2688"/>
              <a:chExt cx="144" cy="240"/>
            </a:xfrm>
          </p:grpSpPr>
          <p:sp>
            <p:nvSpPr>
              <p:cNvPr id="156781" name="Line 34">
                <a:extLst>
                  <a:ext uri="{FF2B5EF4-FFF2-40B4-BE49-F238E27FC236}">
                    <a16:creationId xmlns:a16="http://schemas.microsoft.com/office/drawing/2014/main" id="{D6DFBB1E-35BF-C3DF-6B2C-B2BD3A9579CC}"/>
                  </a:ext>
                </a:extLst>
              </p:cNvPr>
              <p:cNvSpPr>
                <a:spLocks noChangeShapeType="1"/>
              </p:cNvSpPr>
              <p:nvPr/>
            </p:nvSpPr>
            <p:spPr bwMode="auto">
              <a:xfrm>
                <a:off x="936" y="2688"/>
                <a:ext cx="0" cy="24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156782" name="Line 35">
                <a:extLst>
                  <a:ext uri="{FF2B5EF4-FFF2-40B4-BE49-F238E27FC236}">
                    <a16:creationId xmlns:a16="http://schemas.microsoft.com/office/drawing/2014/main" id="{255E5BD5-A371-91E3-35AE-06AE4DF79FDE}"/>
                  </a:ext>
                </a:extLst>
              </p:cNvPr>
              <p:cNvSpPr>
                <a:spLocks noChangeShapeType="1"/>
              </p:cNvSpPr>
              <p:nvPr/>
            </p:nvSpPr>
            <p:spPr bwMode="auto">
              <a:xfrm>
                <a:off x="864" y="268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156783" name="Line 36">
                <a:extLst>
                  <a:ext uri="{FF2B5EF4-FFF2-40B4-BE49-F238E27FC236}">
                    <a16:creationId xmlns:a16="http://schemas.microsoft.com/office/drawing/2014/main" id="{D872B2B2-6510-2DD7-C9F3-E51B97C76986}"/>
                  </a:ext>
                </a:extLst>
              </p:cNvPr>
              <p:cNvSpPr>
                <a:spLocks noChangeShapeType="1"/>
              </p:cNvSpPr>
              <p:nvPr/>
            </p:nvSpPr>
            <p:spPr bwMode="auto">
              <a:xfrm>
                <a:off x="864" y="292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grpSp>
        <p:grpSp>
          <p:nvGrpSpPr>
            <p:cNvPr id="156700" name="Group 39">
              <a:extLst>
                <a:ext uri="{FF2B5EF4-FFF2-40B4-BE49-F238E27FC236}">
                  <a16:creationId xmlns:a16="http://schemas.microsoft.com/office/drawing/2014/main" id="{88A581C5-4299-1DA9-E033-0DA530E00CE2}"/>
                </a:ext>
              </a:extLst>
            </p:cNvPr>
            <p:cNvGrpSpPr>
              <a:grpSpLocks/>
            </p:cNvGrpSpPr>
            <p:nvPr/>
          </p:nvGrpSpPr>
          <p:grpSpPr bwMode="auto">
            <a:xfrm>
              <a:off x="1752600" y="4738688"/>
              <a:ext cx="228600" cy="533400"/>
              <a:chOff x="864" y="2688"/>
              <a:chExt cx="144" cy="240"/>
            </a:xfrm>
          </p:grpSpPr>
          <p:sp>
            <p:nvSpPr>
              <p:cNvPr id="156778" name="Line 40">
                <a:extLst>
                  <a:ext uri="{FF2B5EF4-FFF2-40B4-BE49-F238E27FC236}">
                    <a16:creationId xmlns:a16="http://schemas.microsoft.com/office/drawing/2014/main" id="{C8C6B70F-9118-094C-D877-23E4C41C7FD7}"/>
                  </a:ext>
                </a:extLst>
              </p:cNvPr>
              <p:cNvSpPr>
                <a:spLocks noChangeShapeType="1"/>
              </p:cNvSpPr>
              <p:nvPr/>
            </p:nvSpPr>
            <p:spPr bwMode="auto">
              <a:xfrm>
                <a:off x="936" y="2688"/>
                <a:ext cx="0" cy="24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156779" name="Line 41">
                <a:extLst>
                  <a:ext uri="{FF2B5EF4-FFF2-40B4-BE49-F238E27FC236}">
                    <a16:creationId xmlns:a16="http://schemas.microsoft.com/office/drawing/2014/main" id="{94BAF0A2-2D05-6DB5-0081-318C198DA6DC}"/>
                  </a:ext>
                </a:extLst>
              </p:cNvPr>
              <p:cNvSpPr>
                <a:spLocks noChangeShapeType="1"/>
              </p:cNvSpPr>
              <p:nvPr/>
            </p:nvSpPr>
            <p:spPr bwMode="auto">
              <a:xfrm>
                <a:off x="864" y="268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156780" name="Line 42">
                <a:extLst>
                  <a:ext uri="{FF2B5EF4-FFF2-40B4-BE49-F238E27FC236}">
                    <a16:creationId xmlns:a16="http://schemas.microsoft.com/office/drawing/2014/main" id="{CC1F0C57-ABA8-84B7-4029-0B23D71BE5B5}"/>
                  </a:ext>
                </a:extLst>
              </p:cNvPr>
              <p:cNvSpPr>
                <a:spLocks noChangeShapeType="1"/>
              </p:cNvSpPr>
              <p:nvPr/>
            </p:nvSpPr>
            <p:spPr bwMode="auto">
              <a:xfrm>
                <a:off x="864" y="292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grpSp>
        <p:grpSp>
          <p:nvGrpSpPr>
            <p:cNvPr id="156701" name="Group 43">
              <a:extLst>
                <a:ext uri="{FF2B5EF4-FFF2-40B4-BE49-F238E27FC236}">
                  <a16:creationId xmlns:a16="http://schemas.microsoft.com/office/drawing/2014/main" id="{27542E3A-778A-51D1-70F0-F88AE85FC5D5}"/>
                </a:ext>
              </a:extLst>
            </p:cNvPr>
            <p:cNvGrpSpPr>
              <a:grpSpLocks/>
            </p:cNvGrpSpPr>
            <p:nvPr/>
          </p:nvGrpSpPr>
          <p:grpSpPr bwMode="auto">
            <a:xfrm>
              <a:off x="2133600" y="4586288"/>
              <a:ext cx="228600" cy="838200"/>
              <a:chOff x="864" y="2688"/>
              <a:chExt cx="144" cy="240"/>
            </a:xfrm>
          </p:grpSpPr>
          <p:sp>
            <p:nvSpPr>
              <p:cNvPr id="156775" name="Line 44">
                <a:extLst>
                  <a:ext uri="{FF2B5EF4-FFF2-40B4-BE49-F238E27FC236}">
                    <a16:creationId xmlns:a16="http://schemas.microsoft.com/office/drawing/2014/main" id="{E44CA060-BEFB-08EA-DCE5-2B8CEA509C6A}"/>
                  </a:ext>
                </a:extLst>
              </p:cNvPr>
              <p:cNvSpPr>
                <a:spLocks noChangeShapeType="1"/>
              </p:cNvSpPr>
              <p:nvPr/>
            </p:nvSpPr>
            <p:spPr bwMode="auto">
              <a:xfrm>
                <a:off x="936" y="2688"/>
                <a:ext cx="0" cy="24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156776" name="Line 45">
                <a:extLst>
                  <a:ext uri="{FF2B5EF4-FFF2-40B4-BE49-F238E27FC236}">
                    <a16:creationId xmlns:a16="http://schemas.microsoft.com/office/drawing/2014/main" id="{8FCA733A-94F9-B09E-93A2-0287A1C8ECF9}"/>
                  </a:ext>
                </a:extLst>
              </p:cNvPr>
              <p:cNvSpPr>
                <a:spLocks noChangeShapeType="1"/>
              </p:cNvSpPr>
              <p:nvPr/>
            </p:nvSpPr>
            <p:spPr bwMode="auto">
              <a:xfrm>
                <a:off x="864" y="268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156777" name="Line 46">
                <a:extLst>
                  <a:ext uri="{FF2B5EF4-FFF2-40B4-BE49-F238E27FC236}">
                    <a16:creationId xmlns:a16="http://schemas.microsoft.com/office/drawing/2014/main" id="{875ECC04-8BB7-D0AE-8749-4AAE8CE6DA2D}"/>
                  </a:ext>
                </a:extLst>
              </p:cNvPr>
              <p:cNvSpPr>
                <a:spLocks noChangeShapeType="1"/>
              </p:cNvSpPr>
              <p:nvPr/>
            </p:nvSpPr>
            <p:spPr bwMode="auto">
              <a:xfrm>
                <a:off x="864" y="292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grpSp>
        <p:grpSp>
          <p:nvGrpSpPr>
            <p:cNvPr id="156702" name="Group 47">
              <a:extLst>
                <a:ext uri="{FF2B5EF4-FFF2-40B4-BE49-F238E27FC236}">
                  <a16:creationId xmlns:a16="http://schemas.microsoft.com/office/drawing/2014/main" id="{1873FA12-6D6F-8D50-E5DB-B7DDFDA95CAE}"/>
                </a:ext>
              </a:extLst>
            </p:cNvPr>
            <p:cNvGrpSpPr>
              <a:grpSpLocks/>
            </p:cNvGrpSpPr>
            <p:nvPr/>
          </p:nvGrpSpPr>
          <p:grpSpPr bwMode="auto">
            <a:xfrm>
              <a:off x="2590800" y="4510088"/>
              <a:ext cx="228600" cy="1143000"/>
              <a:chOff x="864" y="2688"/>
              <a:chExt cx="144" cy="240"/>
            </a:xfrm>
          </p:grpSpPr>
          <p:sp>
            <p:nvSpPr>
              <p:cNvPr id="156772" name="Line 48">
                <a:extLst>
                  <a:ext uri="{FF2B5EF4-FFF2-40B4-BE49-F238E27FC236}">
                    <a16:creationId xmlns:a16="http://schemas.microsoft.com/office/drawing/2014/main" id="{D8EDEE94-ECEB-CA4D-F06A-4FA7DD74B6F2}"/>
                  </a:ext>
                </a:extLst>
              </p:cNvPr>
              <p:cNvSpPr>
                <a:spLocks noChangeShapeType="1"/>
              </p:cNvSpPr>
              <p:nvPr/>
            </p:nvSpPr>
            <p:spPr bwMode="auto">
              <a:xfrm>
                <a:off x="936" y="2688"/>
                <a:ext cx="0" cy="24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156773" name="Line 49">
                <a:extLst>
                  <a:ext uri="{FF2B5EF4-FFF2-40B4-BE49-F238E27FC236}">
                    <a16:creationId xmlns:a16="http://schemas.microsoft.com/office/drawing/2014/main" id="{7117899B-9B37-9007-4932-22D85A714196}"/>
                  </a:ext>
                </a:extLst>
              </p:cNvPr>
              <p:cNvSpPr>
                <a:spLocks noChangeShapeType="1"/>
              </p:cNvSpPr>
              <p:nvPr/>
            </p:nvSpPr>
            <p:spPr bwMode="auto">
              <a:xfrm>
                <a:off x="864" y="268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156774" name="Line 50">
                <a:extLst>
                  <a:ext uri="{FF2B5EF4-FFF2-40B4-BE49-F238E27FC236}">
                    <a16:creationId xmlns:a16="http://schemas.microsoft.com/office/drawing/2014/main" id="{176E01E8-0ADF-BF34-D01A-C975F3F24C40}"/>
                  </a:ext>
                </a:extLst>
              </p:cNvPr>
              <p:cNvSpPr>
                <a:spLocks noChangeShapeType="1"/>
              </p:cNvSpPr>
              <p:nvPr/>
            </p:nvSpPr>
            <p:spPr bwMode="auto">
              <a:xfrm>
                <a:off x="864" y="292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grpSp>
        <p:grpSp>
          <p:nvGrpSpPr>
            <p:cNvPr id="156703" name="Group 51">
              <a:extLst>
                <a:ext uri="{FF2B5EF4-FFF2-40B4-BE49-F238E27FC236}">
                  <a16:creationId xmlns:a16="http://schemas.microsoft.com/office/drawing/2014/main" id="{B670C6F1-4A41-017E-3CEE-D1B08EDC8CEB}"/>
                </a:ext>
              </a:extLst>
            </p:cNvPr>
            <p:cNvGrpSpPr>
              <a:grpSpLocks/>
            </p:cNvGrpSpPr>
            <p:nvPr/>
          </p:nvGrpSpPr>
          <p:grpSpPr bwMode="auto">
            <a:xfrm>
              <a:off x="3124200" y="4357688"/>
              <a:ext cx="152400" cy="1600200"/>
              <a:chOff x="864" y="2688"/>
              <a:chExt cx="144" cy="240"/>
            </a:xfrm>
          </p:grpSpPr>
          <p:sp>
            <p:nvSpPr>
              <p:cNvPr id="156769" name="Line 52">
                <a:extLst>
                  <a:ext uri="{FF2B5EF4-FFF2-40B4-BE49-F238E27FC236}">
                    <a16:creationId xmlns:a16="http://schemas.microsoft.com/office/drawing/2014/main" id="{DC551B9A-5FE1-0AB8-2DAF-DB2624E8395D}"/>
                  </a:ext>
                </a:extLst>
              </p:cNvPr>
              <p:cNvSpPr>
                <a:spLocks noChangeShapeType="1"/>
              </p:cNvSpPr>
              <p:nvPr/>
            </p:nvSpPr>
            <p:spPr bwMode="auto">
              <a:xfrm>
                <a:off x="936" y="2688"/>
                <a:ext cx="0" cy="24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156770" name="Line 53">
                <a:extLst>
                  <a:ext uri="{FF2B5EF4-FFF2-40B4-BE49-F238E27FC236}">
                    <a16:creationId xmlns:a16="http://schemas.microsoft.com/office/drawing/2014/main" id="{FCCC5B2C-8368-D38C-BAFD-D11181554172}"/>
                  </a:ext>
                </a:extLst>
              </p:cNvPr>
              <p:cNvSpPr>
                <a:spLocks noChangeShapeType="1"/>
              </p:cNvSpPr>
              <p:nvPr/>
            </p:nvSpPr>
            <p:spPr bwMode="auto">
              <a:xfrm>
                <a:off x="864" y="268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156771" name="Line 54">
                <a:extLst>
                  <a:ext uri="{FF2B5EF4-FFF2-40B4-BE49-F238E27FC236}">
                    <a16:creationId xmlns:a16="http://schemas.microsoft.com/office/drawing/2014/main" id="{10569787-0AC0-3D2D-4ED9-E796307D5E56}"/>
                  </a:ext>
                </a:extLst>
              </p:cNvPr>
              <p:cNvSpPr>
                <a:spLocks noChangeShapeType="1"/>
              </p:cNvSpPr>
              <p:nvPr/>
            </p:nvSpPr>
            <p:spPr bwMode="auto">
              <a:xfrm>
                <a:off x="864" y="292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grpSp>
        <p:grpSp>
          <p:nvGrpSpPr>
            <p:cNvPr id="156704" name="Group 55">
              <a:extLst>
                <a:ext uri="{FF2B5EF4-FFF2-40B4-BE49-F238E27FC236}">
                  <a16:creationId xmlns:a16="http://schemas.microsoft.com/office/drawing/2014/main" id="{0074A1FE-81C6-3B41-8434-95A445FD31ED}"/>
                </a:ext>
              </a:extLst>
            </p:cNvPr>
            <p:cNvGrpSpPr>
              <a:grpSpLocks/>
            </p:cNvGrpSpPr>
            <p:nvPr/>
          </p:nvGrpSpPr>
          <p:grpSpPr bwMode="auto">
            <a:xfrm>
              <a:off x="3733800" y="4205288"/>
              <a:ext cx="228600" cy="1828800"/>
              <a:chOff x="864" y="2688"/>
              <a:chExt cx="144" cy="240"/>
            </a:xfrm>
          </p:grpSpPr>
          <p:sp>
            <p:nvSpPr>
              <p:cNvPr id="156766" name="Line 56">
                <a:extLst>
                  <a:ext uri="{FF2B5EF4-FFF2-40B4-BE49-F238E27FC236}">
                    <a16:creationId xmlns:a16="http://schemas.microsoft.com/office/drawing/2014/main" id="{80D7AFB0-6420-D56E-6A42-BE85B5269511}"/>
                  </a:ext>
                </a:extLst>
              </p:cNvPr>
              <p:cNvSpPr>
                <a:spLocks noChangeShapeType="1"/>
              </p:cNvSpPr>
              <p:nvPr/>
            </p:nvSpPr>
            <p:spPr bwMode="auto">
              <a:xfrm>
                <a:off x="936" y="2688"/>
                <a:ext cx="0" cy="24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156767" name="Line 57">
                <a:extLst>
                  <a:ext uri="{FF2B5EF4-FFF2-40B4-BE49-F238E27FC236}">
                    <a16:creationId xmlns:a16="http://schemas.microsoft.com/office/drawing/2014/main" id="{8A101343-3A43-512F-DFA0-360A661F4BE1}"/>
                  </a:ext>
                </a:extLst>
              </p:cNvPr>
              <p:cNvSpPr>
                <a:spLocks noChangeShapeType="1"/>
              </p:cNvSpPr>
              <p:nvPr/>
            </p:nvSpPr>
            <p:spPr bwMode="auto">
              <a:xfrm>
                <a:off x="864" y="268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156768" name="Line 58">
                <a:extLst>
                  <a:ext uri="{FF2B5EF4-FFF2-40B4-BE49-F238E27FC236}">
                    <a16:creationId xmlns:a16="http://schemas.microsoft.com/office/drawing/2014/main" id="{CCE6169C-DCF3-7F62-A751-C46523F3A5B5}"/>
                  </a:ext>
                </a:extLst>
              </p:cNvPr>
              <p:cNvSpPr>
                <a:spLocks noChangeShapeType="1"/>
              </p:cNvSpPr>
              <p:nvPr/>
            </p:nvSpPr>
            <p:spPr bwMode="auto">
              <a:xfrm>
                <a:off x="864" y="292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grpSp>
        <p:sp>
          <p:nvSpPr>
            <p:cNvPr id="156705" name="Text Box 59">
              <a:extLst>
                <a:ext uri="{FF2B5EF4-FFF2-40B4-BE49-F238E27FC236}">
                  <a16:creationId xmlns:a16="http://schemas.microsoft.com/office/drawing/2014/main" id="{6F3DE4F2-772E-736C-BDD9-EEEE560F8AAC}"/>
                </a:ext>
              </a:extLst>
            </p:cNvPr>
            <p:cNvSpPr txBox="1">
              <a:spLocks noChangeArrowheads="1"/>
            </p:cNvSpPr>
            <p:nvPr/>
          </p:nvSpPr>
          <p:spPr bwMode="auto">
            <a:xfrm>
              <a:off x="3352800" y="48910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sp>
          <p:nvSpPr>
            <p:cNvPr id="156706" name="Text Box 60">
              <a:extLst>
                <a:ext uri="{FF2B5EF4-FFF2-40B4-BE49-F238E27FC236}">
                  <a16:creationId xmlns:a16="http://schemas.microsoft.com/office/drawing/2014/main" id="{4B9FCB91-8300-39DC-DB7C-6724C92D988E}"/>
                </a:ext>
              </a:extLst>
            </p:cNvPr>
            <p:cNvSpPr txBox="1">
              <a:spLocks noChangeArrowheads="1"/>
            </p:cNvSpPr>
            <p:nvPr/>
          </p:nvSpPr>
          <p:spPr bwMode="auto">
            <a:xfrm>
              <a:off x="3429000" y="5424488"/>
              <a:ext cx="293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grpSp>
          <p:nvGrpSpPr>
            <p:cNvPr id="156707" name="Group 65">
              <a:extLst>
                <a:ext uri="{FF2B5EF4-FFF2-40B4-BE49-F238E27FC236}">
                  <a16:creationId xmlns:a16="http://schemas.microsoft.com/office/drawing/2014/main" id="{60948B16-20F7-C522-D80C-B2726A1352A5}"/>
                </a:ext>
              </a:extLst>
            </p:cNvPr>
            <p:cNvGrpSpPr>
              <a:grpSpLocks/>
            </p:cNvGrpSpPr>
            <p:nvPr/>
          </p:nvGrpSpPr>
          <p:grpSpPr bwMode="auto">
            <a:xfrm>
              <a:off x="1752600" y="6186488"/>
              <a:ext cx="2522538" cy="442912"/>
              <a:chOff x="1104" y="3600"/>
              <a:chExt cx="1589" cy="279"/>
            </a:xfrm>
          </p:grpSpPr>
          <p:sp>
            <p:nvSpPr>
              <p:cNvPr id="156764" name="Text Box 61">
                <a:extLst>
                  <a:ext uri="{FF2B5EF4-FFF2-40B4-BE49-F238E27FC236}">
                    <a16:creationId xmlns:a16="http://schemas.microsoft.com/office/drawing/2014/main" id="{0D77B1FB-CD8B-1531-DFD4-2F900EE1C138}"/>
                  </a:ext>
                </a:extLst>
              </p:cNvPr>
              <p:cNvSpPr txBox="1">
                <a:spLocks noChangeArrowheads="1"/>
              </p:cNvSpPr>
              <p:nvPr/>
            </p:nvSpPr>
            <p:spPr bwMode="auto">
              <a:xfrm>
                <a:off x="1104" y="3648"/>
                <a:ext cx="15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The spread increases with y</a:t>
                </a:r>
              </a:p>
            </p:txBody>
          </p:sp>
          <p:sp>
            <p:nvSpPr>
              <p:cNvPr id="156765" name="Text Box 63">
                <a:extLst>
                  <a:ext uri="{FF2B5EF4-FFF2-40B4-BE49-F238E27FC236}">
                    <a16:creationId xmlns:a16="http://schemas.microsoft.com/office/drawing/2014/main" id="{86C45417-8CAA-7697-4588-AB326A4EE502}"/>
                  </a:ext>
                </a:extLst>
              </p:cNvPr>
              <p:cNvSpPr txBox="1">
                <a:spLocks noChangeArrowheads="1"/>
              </p:cNvSpPr>
              <p:nvPr/>
            </p:nvSpPr>
            <p:spPr bwMode="auto">
              <a:xfrm>
                <a:off x="2359" y="3600"/>
                <a:ext cx="1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latin typeface="Arial Narrow" panose="020B0604020202020204" pitchFamily="34" charset="0"/>
                  </a:rPr>
                  <a:t>^</a:t>
                </a:r>
              </a:p>
            </p:txBody>
          </p:sp>
        </p:grpSp>
        <p:grpSp>
          <p:nvGrpSpPr>
            <p:cNvPr id="156708" name="Group 127">
              <a:extLst>
                <a:ext uri="{FF2B5EF4-FFF2-40B4-BE49-F238E27FC236}">
                  <a16:creationId xmlns:a16="http://schemas.microsoft.com/office/drawing/2014/main" id="{E580D4A4-B54C-F340-6BE7-31F714C4A9B8}"/>
                </a:ext>
              </a:extLst>
            </p:cNvPr>
            <p:cNvGrpSpPr>
              <a:grpSpLocks/>
            </p:cNvGrpSpPr>
            <p:nvPr/>
          </p:nvGrpSpPr>
          <p:grpSpPr bwMode="auto">
            <a:xfrm>
              <a:off x="4800600" y="3595688"/>
              <a:ext cx="4038600" cy="2667000"/>
              <a:chOff x="3024" y="1968"/>
              <a:chExt cx="2544" cy="1680"/>
            </a:xfrm>
          </p:grpSpPr>
          <p:sp>
            <p:nvSpPr>
              <p:cNvPr id="156762" name="Line 70">
                <a:extLst>
                  <a:ext uri="{FF2B5EF4-FFF2-40B4-BE49-F238E27FC236}">
                    <a16:creationId xmlns:a16="http://schemas.microsoft.com/office/drawing/2014/main" id="{6DE692E3-C0ED-E4FB-441B-2CE3AFF41440}"/>
                  </a:ext>
                </a:extLst>
              </p:cNvPr>
              <p:cNvSpPr>
                <a:spLocks noChangeShapeType="1"/>
              </p:cNvSpPr>
              <p:nvPr/>
            </p:nvSpPr>
            <p:spPr bwMode="auto">
              <a:xfrm>
                <a:off x="3024" y="1968"/>
                <a:ext cx="0" cy="1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156763" name="Line 71">
                <a:extLst>
                  <a:ext uri="{FF2B5EF4-FFF2-40B4-BE49-F238E27FC236}">
                    <a16:creationId xmlns:a16="http://schemas.microsoft.com/office/drawing/2014/main" id="{A257627B-6EE1-655B-6945-DE697C0CE1F1}"/>
                  </a:ext>
                </a:extLst>
              </p:cNvPr>
              <p:cNvSpPr>
                <a:spLocks noChangeShapeType="1"/>
              </p:cNvSpPr>
              <p:nvPr/>
            </p:nvSpPr>
            <p:spPr bwMode="auto">
              <a:xfrm>
                <a:off x="3024" y="3648"/>
                <a:ext cx="25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grpSp>
        <p:sp>
          <p:nvSpPr>
            <p:cNvPr id="156709" name="Line 72">
              <a:extLst>
                <a:ext uri="{FF2B5EF4-FFF2-40B4-BE49-F238E27FC236}">
                  <a16:creationId xmlns:a16="http://schemas.microsoft.com/office/drawing/2014/main" id="{BABD0FBC-CD5E-38A1-31BE-0A079FB93D69}"/>
                </a:ext>
              </a:extLst>
            </p:cNvPr>
            <p:cNvSpPr>
              <a:spLocks noChangeShapeType="1"/>
            </p:cNvSpPr>
            <p:nvPr/>
          </p:nvSpPr>
          <p:spPr bwMode="auto">
            <a:xfrm flipV="1">
              <a:off x="4797425" y="3886200"/>
              <a:ext cx="3365500" cy="19716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grpSp>
          <p:nvGrpSpPr>
            <p:cNvPr id="156710" name="Group 128">
              <a:extLst>
                <a:ext uri="{FF2B5EF4-FFF2-40B4-BE49-F238E27FC236}">
                  <a16:creationId xmlns:a16="http://schemas.microsoft.com/office/drawing/2014/main" id="{52D9AA8D-F04D-F74A-1F51-87E1DD2538B6}"/>
                </a:ext>
              </a:extLst>
            </p:cNvPr>
            <p:cNvGrpSpPr>
              <a:grpSpLocks/>
            </p:cNvGrpSpPr>
            <p:nvPr/>
          </p:nvGrpSpPr>
          <p:grpSpPr bwMode="auto">
            <a:xfrm>
              <a:off x="5164138" y="3429000"/>
              <a:ext cx="2757487" cy="2667000"/>
              <a:chOff x="3253" y="1863"/>
              <a:chExt cx="1737" cy="1680"/>
            </a:xfrm>
          </p:grpSpPr>
          <p:grpSp>
            <p:nvGrpSpPr>
              <p:cNvPr id="156753" name="Group 73">
                <a:extLst>
                  <a:ext uri="{FF2B5EF4-FFF2-40B4-BE49-F238E27FC236}">
                    <a16:creationId xmlns:a16="http://schemas.microsoft.com/office/drawing/2014/main" id="{FD444B51-5D61-C4E1-6317-484D65D8BB1B}"/>
                  </a:ext>
                </a:extLst>
              </p:cNvPr>
              <p:cNvGrpSpPr>
                <a:grpSpLocks/>
              </p:cNvGrpSpPr>
              <p:nvPr/>
            </p:nvGrpSpPr>
            <p:grpSpPr bwMode="auto">
              <a:xfrm rot="5400000">
                <a:off x="3229" y="2991"/>
                <a:ext cx="576" cy="528"/>
                <a:chOff x="1776" y="1008"/>
                <a:chExt cx="2256" cy="1008"/>
              </a:xfrm>
            </p:grpSpPr>
            <p:sp>
              <p:nvSpPr>
                <p:cNvPr id="156760" name="Freeform 74">
                  <a:extLst>
                    <a:ext uri="{FF2B5EF4-FFF2-40B4-BE49-F238E27FC236}">
                      <a16:creationId xmlns:a16="http://schemas.microsoft.com/office/drawing/2014/main" id="{FE4E74A2-F0B4-7A44-AF0F-28F9DA4EC581}"/>
                    </a:ext>
                  </a:extLst>
                </p:cNvPr>
                <p:cNvSpPr>
                  <a:spLocks/>
                </p:cNvSpPr>
                <p:nvPr/>
              </p:nvSpPr>
              <p:spPr bwMode="auto">
                <a:xfrm>
                  <a:off x="1776" y="1008"/>
                  <a:ext cx="1152" cy="1008"/>
                </a:xfrm>
                <a:custGeom>
                  <a:avLst/>
                  <a:gdLst>
                    <a:gd name="T0" fmla="*/ 0 w 1152"/>
                    <a:gd name="T1" fmla="*/ 1008 h 1008"/>
                    <a:gd name="T2" fmla="*/ 384 w 1152"/>
                    <a:gd name="T3" fmla="*/ 864 h 1008"/>
                    <a:gd name="T4" fmla="*/ 864 w 1152"/>
                    <a:gd name="T5" fmla="*/ 144 h 1008"/>
                    <a:gd name="T6" fmla="*/ 1152 w 1152"/>
                    <a:gd name="T7" fmla="*/ 0 h 1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2" h="1008">
                      <a:moveTo>
                        <a:pt x="0" y="1008"/>
                      </a:moveTo>
                      <a:cubicBezTo>
                        <a:pt x="120" y="1008"/>
                        <a:pt x="240" y="1008"/>
                        <a:pt x="384" y="864"/>
                      </a:cubicBezTo>
                      <a:cubicBezTo>
                        <a:pt x="528" y="720"/>
                        <a:pt x="736" y="288"/>
                        <a:pt x="864" y="144"/>
                      </a:cubicBezTo>
                      <a:cubicBezTo>
                        <a:pt x="992" y="0"/>
                        <a:pt x="1072" y="0"/>
                        <a:pt x="1152" y="0"/>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it-IT"/>
                </a:p>
              </p:txBody>
            </p:sp>
            <p:sp>
              <p:nvSpPr>
                <p:cNvPr id="156761" name="Freeform 75">
                  <a:extLst>
                    <a:ext uri="{FF2B5EF4-FFF2-40B4-BE49-F238E27FC236}">
                      <a16:creationId xmlns:a16="http://schemas.microsoft.com/office/drawing/2014/main" id="{A966F311-82ED-3B73-1828-9303C91D1034}"/>
                    </a:ext>
                  </a:extLst>
                </p:cNvPr>
                <p:cNvSpPr>
                  <a:spLocks/>
                </p:cNvSpPr>
                <p:nvPr/>
              </p:nvSpPr>
              <p:spPr bwMode="auto">
                <a:xfrm flipH="1">
                  <a:off x="2880" y="1008"/>
                  <a:ext cx="1152" cy="1008"/>
                </a:xfrm>
                <a:custGeom>
                  <a:avLst/>
                  <a:gdLst>
                    <a:gd name="T0" fmla="*/ 0 w 1152"/>
                    <a:gd name="T1" fmla="*/ 1008 h 1008"/>
                    <a:gd name="T2" fmla="*/ 384 w 1152"/>
                    <a:gd name="T3" fmla="*/ 864 h 1008"/>
                    <a:gd name="T4" fmla="*/ 864 w 1152"/>
                    <a:gd name="T5" fmla="*/ 144 h 1008"/>
                    <a:gd name="T6" fmla="*/ 1152 w 1152"/>
                    <a:gd name="T7" fmla="*/ 0 h 1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2" h="1008">
                      <a:moveTo>
                        <a:pt x="0" y="1008"/>
                      </a:moveTo>
                      <a:cubicBezTo>
                        <a:pt x="120" y="1008"/>
                        <a:pt x="240" y="1008"/>
                        <a:pt x="384" y="864"/>
                      </a:cubicBezTo>
                      <a:cubicBezTo>
                        <a:pt x="528" y="720"/>
                        <a:pt x="736" y="288"/>
                        <a:pt x="864" y="144"/>
                      </a:cubicBezTo>
                      <a:cubicBezTo>
                        <a:pt x="992" y="0"/>
                        <a:pt x="1072" y="0"/>
                        <a:pt x="1152" y="0"/>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it-IT"/>
                </a:p>
              </p:txBody>
            </p:sp>
          </p:grpSp>
          <p:grpSp>
            <p:nvGrpSpPr>
              <p:cNvPr id="156754" name="Group 77">
                <a:extLst>
                  <a:ext uri="{FF2B5EF4-FFF2-40B4-BE49-F238E27FC236}">
                    <a16:creationId xmlns:a16="http://schemas.microsoft.com/office/drawing/2014/main" id="{1CC6AE9F-5A09-5547-B6E5-5F3E0E66B765}"/>
                  </a:ext>
                </a:extLst>
              </p:cNvPr>
              <p:cNvGrpSpPr>
                <a:grpSpLocks/>
              </p:cNvGrpSpPr>
              <p:nvPr/>
            </p:nvGrpSpPr>
            <p:grpSpPr bwMode="auto">
              <a:xfrm rot="5400000">
                <a:off x="4275" y="2264"/>
                <a:ext cx="1115" cy="314"/>
                <a:chOff x="1776" y="1008"/>
                <a:chExt cx="2256" cy="1008"/>
              </a:xfrm>
            </p:grpSpPr>
            <p:sp>
              <p:nvSpPr>
                <p:cNvPr id="156758" name="Freeform 78">
                  <a:extLst>
                    <a:ext uri="{FF2B5EF4-FFF2-40B4-BE49-F238E27FC236}">
                      <a16:creationId xmlns:a16="http://schemas.microsoft.com/office/drawing/2014/main" id="{4118AE25-E025-36AB-7DFD-A3515FA9A3C0}"/>
                    </a:ext>
                  </a:extLst>
                </p:cNvPr>
                <p:cNvSpPr>
                  <a:spLocks/>
                </p:cNvSpPr>
                <p:nvPr/>
              </p:nvSpPr>
              <p:spPr bwMode="auto">
                <a:xfrm>
                  <a:off x="1776" y="1008"/>
                  <a:ext cx="1152" cy="1008"/>
                </a:xfrm>
                <a:custGeom>
                  <a:avLst/>
                  <a:gdLst>
                    <a:gd name="T0" fmla="*/ 0 w 1152"/>
                    <a:gd name="T1" fmla="*/ 1008 h 1008"/>
                    <a:gd name="T2" fmla="*/ 384 w 1152"/>
                    <a:gd name="T3" fmla="*/ 864 h 1008"/>
                    <a:gd name="T4" fmla="*/ 864 w 1152"/>
                    <a:gd name="T5" fmla="*/ 144 h 1008"/>
                    <a:gd name="T6" fmla="*/ 1152 w 1152"/>
                    <a:gd name="T7" fmla="*/ 0 h 1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2" h="1008">
                      <a:moveTo>
                        <a:pt x="0" y="1008"/>
                      </a:moveTo>
                      <a:cubicBezTo>
                        <a:pt x="120" y="1008"/>
                        <a:pt x="240" y="1008"/>
                        <a:pt x="384" y="864"/>
                      </a:cubicBezTo>
                      <a:cubicBezTo>
                        <a:pt x="528" y="720"/>
                        <a:pt x="736" y="288"/>
                        <a:pt x="864" y="144"/>
                      </a:cubicBezTo>
                      <a:cubicBezTo>
                        <a:pt x="992" y="0"/>
                        <a:pt x="1072" y="0"/>
                        <a:pt x="1152" y="0"/>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it-IT"/>
                </a:p>
              </p:txBody>
            </p:sp>
            <p:sp>
              <p:nvSpPr>
                <p:cNvPr id="156759" name="Freeform 79">
                  <a:extLst>
                    <a:ext uri="{FF2B5EF4-FFF2-40B4-BE49-F238E27FC236}">
                      <a16:creationId xmlns:a16="http://schemas.microsoft.com/office/drawing/2014/main" id="{7AA43039-E130-5F81-61D7-0E67D7D08F48}"/>
                    </a:ext>
                  </a:extLst>
                </p:cNvPr>
                <p:cNvSpPr>
                  <a:spLocks/>
                </p:cNvSpPr>
                <p:nvPr/>
              </p:nvSpPr>
              <p:spPr bwMode="auto">
                <a:xfrm flipH="1">
                  <a:off x="2880" y="1008"/>
                  <a:ext cx="1152" cy="1008"/>
                </a:xfrm>
                <a:custGeom>
                  <a:avLst/>
                  <a:gdLst>
                    <a:gd name="T0" fmla="*/ 0 w 1152"/>
                    <a:gd name="T1" fmla="*/ 1008 h 1008"/>
                    <a:gd name="T2" fmla="*/ 384 w 1152"/>
                    <a:gd name="T3" fmla="*/ 864 h 1008"/>
                    <a:gd name="T4" fmla="*/ 864 w 1152"/>
                    <a:gd name="T5" fmla="*/ 144 h 1008"/>
                    <a:gd name="T6" fmla="*/ 1152 w 1152"/>
                    <a:gd name="T7" fmla="*/ 0 h 1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2" h="1008">
                      <a:moveTo>
                        <a:pt x="0" y="1008"/>
                      </a:moveTo>
                      <a:cubicBezTo>
                        <a:pt x="120" y="1008"/>
                        <a:pt x="240" y="1008"/>
                        <a:pt x="384" y="864"/>
                      </a:cubicBezTo>
                      <a:cubicBezTo>
                        <a:pt x="528" y="720"/>
                        <a:pt x="736" y="288"/>
                        <a:pt x="864" y="144"/>
                      </a:cubicBezTo>
                      <a:cubicBezTo>
                        <a:pt x="992" y="0"/>
                        <a:pt x="1072" y="0"/>
                        <a:pt x="1152" y="0"/>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it-IT"/>
                </a:p>
              </p:txBody>
            </p:sp>
          </p:grpSp>
          <p:grpSp>
            <p:nvGrpSpPr>
              <p:cNvPr id="156755" name="Group 80">
                <a:extLst>
                  <a:ext uri="{FF2B5EF4-FFF2-40B4-BE49-F238E27FC236}">
                    <a16:creationId xmlns:a16="http://schemas.microsoft.com/office/drawing/2014/main" id="{46453B88-A7D7-B2C9-B3E5-3B70002F0A71}"/>
                  </a:ext>
                </a:extLst>
              </p:cNvPr>
              <p:cNvGrpSpPr>
                <a:grpSpLocks/>
              </p:cNvGrpSpPr>
              <p:nvPr/>
            </p:nvGrpSpPr>
            <p:grpSpPr bwMode="auto">
              <a:xfrm rot="5400000">
                <a:off x="3748" y="2577"/>
                <a:ext cx="875" cy="407"/>
                <a:chOff x="1776" y="1008"/>
                <a:chExt cx="2256" cy="1008"/>
              </a:xfrm>
            </p:grpSpPr>
            <p:sp>
              <p:nvSpPr>
                <p:cNvPr id="156756" name="Freeform 81">
                  <a:extLst>
                    <a:ext uri="{FF2B5EF4-FFF2-40B4-BE49-F238E27FC236}">
                      <a16:creationId xmlns:a16="http://schemas.microsoft.com/office/drawing/2014/main" id="{72EBC2E1-D4D4-5F16-4C31-6460F7774BB9}"/>
                    </a:ext>
                  </a:extLst>
                </p:cNvPr>
                <p:cNvSpPr>
                  <a:spLocks/>
                </p:cNvSpPr>
                <p:nvPr/>
              </p:nvSpPr>
              <p:spPr bwMode="auto">
                <a:xfrm>
                  <a:off x="1776" y="1008"/>
                  <a:ext cx="1152" cy="1008"/>
                </a:xfrm>
                <a:custGeom>
                  <a:avLst/>
                  <a:gdLst>
                    <a:gd name="T0" fmla="*/ 0 w 1152"/>
                    <a:gd name="T1" fmla="*/ 1008 h 1008"/>
                    <a:gd name="T2" fmla="*/ 384 w 1152"/>
                    <a:gd name="T3" fmla="*/ 864 h 1008"/>
                    <a:gd name="T4" fmla="*/ 864 w 1152"/>
                    <a:gd name="T5" fmla="*/ 144 h 1008"/>
                    <a:gd name="T6" fmla="*/ 1152 w 1152"/>
                    <a:gd name="T7" fmla="*/ 0 h 1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2" h="1008">
                      <a:moveTo>
                        <a:pt x="0" y="1008"/>
                      </a:moveTo>
                      <a:cubicBezTo>
                        <a:pt x="120" y="1008"/>
                        <a:pt x="240" y="1008"/>
                        <a:pt x="384" y="864"/>
                      </a:cubicBezTo>
                      <a:cubicBezTo>
                        <a:pt x="528" y="720"/>
                        <a:pt x="736" y="288"/>
                        <a:pt x="864" y="144"/>
                      </a:cubicBezTo>
                      <a:cubicBezTo>
                        <a:pt x="992" y="0"/>
                        <a:pt x="1072" y="0"/>
                        <a:pt x="1152" y="0"/>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it-IT"/>
                </a:p>
              </p:txBody>
            </p:sp>
            <p:sp>
              <p:nvSpPr>
                <p:cNvPr id="156757" name="Freeform 82">
                  <a:extLst>
                    <a:ext uri="{FF2B5EF4-FFF2-40B4-BE49-F238E27FC236}">
                      <a16:creationId xmlns:a16="http://schemas.microsoft.com/office/drawing/2014/main" id="{A975D20F-8E6C-4EA7-ECFC-14FA94FA65A1}"/>
                    </a:ext>
                  </a:extLst>
                </p:cNvPr>
                <p:cNvSpPr>
                  <a:spLocks/>
                </p:cNvSpPr>
                <p:nvPr/>
              </p:nvSpPr>
              <p:spPr bwMode="auto">
                <a:xfrm flipH="1">
                  <a:off x="2880" y="1008"/>
                  <a:ext cx="1152" cy="1008"/>
                </a:xfrm>
                <a:custGeom>
                  <a:avLst/>
                  <a:gdLst>
                    <a:gd name="T0" fmla="*/ 0 w 1152"/>
                    <a:gd name="T1" fmla="*/ 1008 h 1008"/>
                    <a:gd name="T2" fmla="*/ 384 w 1152"/>
                    <a:gd name="T3" fmla="*/ 864 h 1008"/>
                    <a:gd name="T4" fmla="*/ 864 w 1152"/>
                    <a:gd name="T5" fmla="*/ 144 h 1008"/>
                    <a:gd name="T6" fmla="*/ 1152 w 1152"/>
                    <a:gd name="T7" fmla="*/ 0 h 1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2" h="1008">
                      <a:moveTo>
                        <a:pt x="0" y="1008"/>
                      </a:moveTo>
                      <a:cubicBezTo>
                        <a:pt x="120" y="1008"/>
                        <a:pt x="240" y="1008"/>
                        <a:pt x="384" y="864"/>
                      </a:cubicBezTo>
                      <a:cubicBezTo>
                        <a:pt x="528" y="720"/>
                        <a:pt x="736" y="288"/>
                        <a:pt x="864" y="144"/>
                      </a:cubicBezTo>
                      <a:cubicBezTo>
                        <a:pt x="992" y="0"/>
                        <a:pt x="1072" y="0"/>
                        <a:pt x="1152" y="0"/>
                      </a:cubicBez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it-IT"/>
                </a:p>
              </p:txBody>
            </p:sp>
          </p:grpSp>
        </p:grpSp>
        <p:grpSp>
          <p:nvGrpSpPr>
            <p:cNvPr id="156711" name="Group 126">
              <a:extLst>
                <a:ext uri="{FF2B5EF4-FFF2-40B4-BE49-F238E27FC236}">
                  <a16:creationId xmlns:a16="http://schemas.microsoft.com/office/drawing/2014/main" id="{E331C918-AA79-6C88-6872-7D77E1205D7A}"/>
                </a:ext>
              </a:extLst>
            </p:cNvPr>
            <p:cNvGrpSpPr>
              <a:grpSpLocks/>
            </p:cNvGrpSpPr>
            <p:nvPr/>
          </p:nvGrpSpPr>
          <p:grpSpPr bwMode="auto">
            <a:xfrm>
              <a:off x="5143500" y="3352800"/>
              <a:ext cx="2244725" cy="2986088"/>
              <a:chOff x="3240" y="1815"/>
              <a:chExt cx="1414" cy="1881"/>
            </a:xfrm>
          </p:grpSpPr>
          <p:sp>
            <p:nvSpPr>
              <p:cNvPr id="156750" name="Line 69">
                <a:extLst>
                  <a:ext uri="{FF2B5EF4-FFF2-40B4-BE49-F238E27FC236}">
                    <a16:creationId xmlns:a16="http://schemas.microsoft.com/office/drawing/2014/main" id="{F5F3C1CC-BF71-78EB-6DE7-D1B222B5BD08}"/>
                  </a:ext>
                </a:extLst>
              </p:cNvPr>
              <p:cNvSpPr>
                <a:spLocks noChangeShapeType="1"/>
              </p:cNvSpPr>
              <p:nvPr/>
            </p:nvSpPr>
            <p:spPr bwMode="auto">
              <a:xfrm rot="5400000">
                <a:off x="2659" y="3115"/>
                <a:ext cx="11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156751" name="Line 76">
                <a:extLst>
                  <a:ext uri="{FF2B5EF4-FFF2-40B4-BE49-F238E27FC236}">
                    <a16:creationId xmlns:a16="http://schemas.microsoft.com/office/drawing/2014/main" id="{D6560358-2724-974E-A0E5-844B8EF30804}"/>
                  </a:ext>
                </a:extLst>
              </p:cNvPr>
              <p:cNvSpPr>
                <a:spLocks noChangeShapeType="1"/>
              </p:cNvSpPr>
              <p:nvPr/>
            </p:nvSpPr>
            <p:spPr bwMode="auto">
              <a:xfrm rot="5400000">
                <a:off x="3718" y="2751"/>
                <a:ext cx="18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156752" name="Line 83">
                <a:extLst>
                  <a:ext uri="{FF2B5EF4-FFF2-40B4-BE49-F238E27FC236}">
                    <a16:creationId xmlns:a16="http://schemas.microsoft.com/office/drawing/2014/main" id="{F0ACAA25-CEC4-0B18-BFDC-3052CEEF656E}"/>
                  </a:ext>
                </a:extLst>
              </p:cNvPr>
              <p:cNvSpPr>
                <a:spLocks noChangeShapeType="1"/>
              </p:cNvSpPr>
              <p:nvPr/>
            </p:nvSpPr>
            <p:spPr bwMode="auto">
              <a:xfrm rot="5400000">
                <a:off x="3286" y="2991"/>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grpSp>
        <p:grpSp>
          <p:nvGrpSpPr>
            <p:cNvPr id="156712" name="Group 125">
              <a:extLst>
                <a:ext uri="{FF2B5EF4-FFF2-40B4-BE49-F238E27FC236}">
                  <a16:creationId xmlns:a16="http://schemas.microsoft.com/office/drawing/2014/main" id="{6FA00B92-302A-4855-E834-D892ABB3583B}"/>
                </a:ext>
              </a:extLst>
            </p:cNvPr>
            <p:cNvGrpSpPr>
              <a:grpSpLocks/>
            </p:cNvGrpSpPr>
            <p:nvPr/>
          </p:nvGrpSpPr>
          <p:grpSpPr bwMode="auto">
            <a:xfrm>
              <a:off x="4953000" y="5175250"/>
              <a:ext cx="460375" cy="935038"/>
              <a:chOff x="3118" y="2880"/>
              <a:chExt cx="290" cy="589"/>
            </a:xfrm>
          </p:grpSpPr>
          <p:grpSp>
            <p:nvGrpSpPr>
              <p:cNvPr id="156738" name="Group 124">
                <a:extLst>
                  <a:ext uri="{FF2B5EF4-FFF2-40B4-BE49-F238E27FC236}">
                    <a16:creationId xmlns:a16="http://schemas.microsoft.com/office/drawing/2014/main" id="{A8197D74-5FE5-64CB-4680-131636DF8667}"/>
                  </a:ext>
                </a:extLst>
              </p:cNvPr>
              <p:cNvGrpSpPr>
                <a:grpSpLocks/>
              </p:cNvGrpSpPr>
              <p:nvPr/>
            </p:nvGrpSpPr>
            <p:grpSpPr bwMode="auto">
              <a:xfrm>
                <a:off x="3118" y="2880"/>
                <a:ext cx="290" cy="589"/>
                <a:chOff x="3118" y="2880"/>
                <a:chExt cx="290" cy="589"/>
              </a:xfrm>
            </p:grpSpPr>
            <p:grpSp>
              <p:nvGrpSpPr>
                <p:cNvPr id="156740" name="Group 123">
                  <a:extLst>
                    <a:ext uri="{FF2B5EF4-FFF2-40B4-BE49-F238E27FC236}">
                      <a16:creationId xmlns:a16="http://schemas.microsoft.com/office/drawing/2014/main" id="{C1A2EE34-488A-BF5B-354C-F374FC49F857}"/>
                    </a:ext>
                  </a:extLst>
                </p:cNvPr>
                <p:cNvGrpSpPr>
                  <a:grpSpLocks/>
                </p:cNvGrpSpPr>
                <p:nvPr/>
              </p:nvGrpSpPr>
              <p:grpSpPr bwMode="auto">
                <a:xfrm>
                  <a:off x="3157" y="2880"/>
                  <a:ext cx="251" cy="589"/>
                  <a:chOff x="3122" y="2919"/>
                  <a:chExt cx="251" cy="589"/>
                </a:xfrm>
              </p:grpSpPr>
              <p:grpSp>
                <p:nvGrpSpPr>
                  <p:cNvPr id="156742" name="Group 122">
                    <a:extLst>
                      <a:ext uri="{FF2B5EF4-FFF2-40B4-BE49-F238E27FC236}">
                        <a16:creationId xmlns:a16="http://schemas.microsoft.com/office/drawing/2014/main" id="{D753EE11-AA70-C928-4D29-C38E0EFA2011}"/>
                      </a:ext>
                    </a:extLst>
                  </p:cNvPr>
                  <p:cNvGrpSpPr>
                    <a:grpSpLocks/>
                  </p:cNvGrpSpPr>
                  <p:nvPr/>
                </p:nvGrpSpPr>
                <p:grpSpPr bwMode="auto">
                  <a:xfrm>
                    <a:off x="3122" y="2976"/>
                    <a:ext cx="251" cy="532"/>
                    <a:chOff x="3122" y="3002"/>
                    <a:chExt cx="251" cy="532"/>
                  </a:xfrm>
                </p:grpSpPr>
                <p:sp>
                  <p:nvSpPr>
                    <p:cNvPr id="156744" name="Text Box 90">
                      <a:extLst>
                        <a:ext uri="{FF2B5EF4-FFF2-40B4-BE49-F238E27FC236}">
                          <a16:creationId xmlns:a16="http://schemas.microsoft.com/office/drawing/2014/main" id="{EAC50001-F0C6-52AE-C6A8-5AEEECF874BF}"/>
                        </a:ext>
                      </a:extLst>
                    </p:cNvPr>
                    <p:cNvSpPr txBox="1">
                      <a:spLocks noChangeArrowheads="1"/>
                    </p:cNvSpPr>
                    <p:nvPr/>
                  </p:nvSpPr>
                  <p:spPr bwMode="auto">
                    <a:xfrm>
                      <a:off x="3122" y="3303"/>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grpSp>
                  <p:nvGrpSpPr>
                    <p:cNvPr id="156745" name="Group 121">
                      <a:extLst>
                        <a:ext uri="{FF2B5EF4-FFF2-40B4-BE49-F238E27FC236}">
                          <a16:creationId xmlns:a16="http://schemas.microsoft.com/office/drawing/2014/main" id="{9E459ABB-A5BE-1C5D-532D-C72F218D5357}"/>
                        </a:ext>
                      </a:extLst>
                    </p:cNvPr>
                    <p:cNvGrpSpPr>
                      <a:grpSpLocks/>
                    </p:cNvGrpSpPr>
                    <p:nvPr/>
                  </p:nvGrpSpPr>
                  <p:grpSpPr bwMode="auto">
                    <a:xfrm>
                      <a:off x="3122" y="3002"/>
                      <a:ext cx="251" cy="436"/>
                      <a:chOff x="3122" y="3002"/>
                      <a:chExt cx="251" cy="436"/>
                    </a:xfrm>
                  </p:grpSpPr>
                  <p:grpSp>
                    <p:nvGrpSpPr>
                      <p:cNvPr id="156746" name="Group 120">
                        <a:extLst>
                          <a:ext uri="{FF2B5EF4-FFF2-40B4-BE49-F238E27FC236}">
                            <a16:creationId xmlns:a16="http://schemas.microsoft.com/office/drawing/2014/main" id="{AEE55CC9-9F9B-AD9C-F582-9FA4E05639EC}"/>
                          </a:ext>
                        </a:extLst>
                      </p:cNvPr>
                      <p:cNvGrpSpPr>
                        <a:grpSpLocks/>
                      </p:cNvGrpSpPr>
                      <p:nvPr/>
                    </p:nvGrpSpPr>
                    <p:grpSpPr bwMode="auto">
                      <a:xfrm>
                        <a:off x="3122" y="3002"/>
                        <a:ext cx="251" cy="353"/>
                        <a:chOff x="3122" y="3002"/>
                        <a:chExt cx="251" cy="353"/>
                      </a:xfrm>
                    </p:grpSpPr>
                    <p:sp>
                      <p:nvSpPr>
                        <p:cNvPr id="156748" name="Text Box 88">
                          <a:extLst>
                            <a:ext uri="{FF2B5EF4-FFF2-40B4-BE49-F238E27FC236}">
                              <a16:creationId xmlns:a16="http://schemas.microsoft.com/office/drawing/2014/main" id="{FFFD0384-2A79-FCF1-78A4-A996E5968138}"/>
                            </a:ext>
                          </a:extLst>
                        </p:cNvPr>
                        <p:cNvSpPr txBox="1">
                          <a:spLocks noChangeArrowheads="1"/>
                        </p:cNvSpPr>
                        <p:nvPr/>
                      </p:nvSpPr>
                      <p:spPr bwMode="auto">
                        <a:xfrm>
                          <a:off x="3122" y="3002"/>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sp>
                      <p:nvSpPr>
                        <p:cNvPr id="156749" name="Text Box 92">
                          <a:extLst>
                            <a:ext uri="{FF2B5EF4-FFF2-40B4-BE49-F238E27FC236}">
                              <a16:creationId xmlns:a16="http://schemas.microsoft.com/office/drawing/2014/main" id="{252468E7-BCE3-DDA0-564C-7B294F58461E}"/>
                            </a:ext>
                          </a:extLst>
                        </p:cNvPr>
                        <p:cNvSpPr txBox="1">
                          <a:spLocks noChangeArrowheads="1"/>
                        </p:cNvSpPr>
                        <p:nvPr/>
                      </p:nvSpPr>
                      <p:spPr bwMode="auto">
                        <a:xfrm>
                          <a:off x="3188" y="3124"/>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grpSp>
                  <p:sp>
                    <p:nvSpPr>
                      <p:cNvPr id="156747" name="Text Box 93">
                        <a:extLst>
                          <a:ext uri="{FF2B5EF4-FFF2-40B4-BE49-F238E27FC236}">
                            <a16:creationId xmlns:a16="http://schemas.microsoft.com/office/drawing/2014/main" id="{696C8AAF-3B2A-9AB6-A8B4-C1DA40346CB5}"/>
                          </a:ext>
                        </a:extLst>
                      </p:cNvPr>
                      <p:cNvSpPr txBox="1">
                        <a:spLocks noChangeArrowheads="1"/>
                      </p:cNvSpPr>
                      <p:nvPr/>
                    </p:nvSpPr>
                    <p:spPr bwMode="auto">
                      <a:xfrm>
                        <a:off x="3179" y="3207"/>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grpSp>
              </p:grpSp>
              <p:sp>
                <p:nvSpPr>
                  <p:cNvPr id="156743" name="Text Box 87">
                    <a:extLst>
                      <a:ext uri="{FF2B5EF4-FFF2-40B4-BE49-F238E27FC236}">
                        <a16:creationId xmlns:a16="http://schemas.microsoft.com/office/drawing/2014/main" id="{28383C96-871E-549D-C404-B730D2487ECD}"/>
                      </a:ext>
                    </a:extLst>
                  </p:cNvPr>
                  <p:cNvSpPr txBox="1">
                    <a:spLocks noChangeArrowheads="1"/>
                  </p:cNvSpPr>
                  <p:nvPr/>
                </p:nvSpPr>
                <p:spPr bwMode="auto">
                  <a:xfrm>
                    <a:off x="3122" y="2919"/>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grpSp>
            <p:sp>
              <p:nvSpPr>
                <p:cNvPr id="156741" name="Text Box 91">
                  <a:extLst>
                    <a:ext uri="{FF2B5EF4-FFF2-40B4-BE49-F238E27FC236}">
                      <a16:creationId xmlns:a16="http://schemas.microsoft.com/office/drawing/2014/main" id="{60E4B472-EC7D-B30D-8369-5EDC512A9A73}"/>
                    </a:ext>
                  </a:extLst>
                </p:cNvPr>
                <p:cNvSpPr txBox="1">
                  <a:spLocks noChangeArrowheads="1"/>
                </p:cNvSpPr>
                <p:nvPr/>
              </p:nvSpPr>
              <p:spPr bwMode="auto">
                <a:xfrm>
                  <a:off x="3118" y="3207"/>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grpSp>
          <p:sp>
            <p:nvSpPr>
              <p:cNvPr id="156739" name="Text Box 89">
                <a:extLst>
                  <a:ext uri="{FF2B5EF4-FFF2-40B4-BE49-F238E27FC236}">
                    <a16:creationId xmlns:a16="http://schemas.microsoft.com/office/drawing/2014/main" id="{785F5BB1-4901-9152-70CB-C7EACBFE1C70}"/>
                  </a:ext>
                </a:extLst>
              </p:cNvPr>
              <p:cNvSpPr txBox="1">
                <a:spLocks noChangeArrowheads="1"/>
              </p:cNvSpPr>
              <p:nvPr/>
            </p:nvSpPr>
            <p:spPr bwMode="auto">
              <a:xfrm>
                <a:off x="3123" y="3111"/>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grpSp>
        <p:grpSp>
          <p:nvGrpSpPr>
            <p:cNvPr id="156713" name="Group 94">
              <a:extLst>
                <a:ext uri="{FF2B5EF4-FFF2-40B4-BE49-F238E27FC236}">
                  <a16:creationId xmlns:a16="http://schemas.microsoft.com/office/drawing/2014/main" id="{6F8257BA-BFCA-9CA2-434B-E86B44059168}"/>
                </a:ext>
              </a:extLst>
            </p:cNvPr>
            <p:cNvGrpSpPr>
              <a:grpSpLocks/>
            </p:cNvGrpSpPr>
            <p:nvPr/>
          </p:nvGrpSpPr>
          <p:grpSpPr bwMode="auto">
            <a:xfrm>
              <a:off x="6103938" y="4114800"/>
              <a:ext cx="446087" cy="1433513"/>
              <a:chOff x="3511" y="2064"/>
              <a:chExt cx="281" cy="903"/>
            </a:xfrm>
          </p:grpSpPr>
          <p:grpSp>
            <p:nvGrpSpPr>
              <p:cNvPr id="156727" name="Group 95">
                <a:extLst>
                  <a:ext uri="{FF2B5EF4-FFF2-40B4-BE49-F238E27FC236}">
                    <a16:creationId xmlns:a16="http://schemas.microsoft.com/office/drawing/2014/main" id="{8624B425-2EC5-1095-BA64-0AC7CCE09BD5}"/>
                  </a:ext>
                </a:extLst>
              </p:cNvPr>
              <p:cNvGrpSpPr>
                <a:grpSpLocks/>
              </p:cNvGrpSpPr>
              <p:nvPr/>
            </p:nvGrpSpPr>
            <p:grpSpPr bwMode="auto">
              <a:xfrm>
                <a:off x="3511" y="2064"/>
                <a:ext cx="281" cy="903"/>
                <a:chOff x="3552" y="2064"/>
                <a:chExt cx="281" cy="903"/>
              </a:xfrm>
            </p:grpSpPr>
            <p:sp>
              <p:nvSpPr>
                <p:cNvPr id="156729" name="Text Box 96">
                  <a:extLst>
                    <a:ext uri="{FF2B5EF4-FFF2-40B4-BE49-F238E27FC236}">
                      <a16:creationId xmlns:a16="http://schemas.microsoft.com/office/drawing/2014/main" id="{2206E64B-96AA-80EE-BAC9-23E5B955D403}"/>
                    </a:ext>
                  </a:extLst>
                </p:cNvPr>
                <p:cNvSpPr txBox="1">
                  <a:spLocks noChangeArrowheads="1"/>
                </p:cNvSpPr>
                <p:nvPr/>
              </p:nvSpPr>
              <p:spPr bwMode="auto">
                <a:xfrm>
                  <a:off x="3552" y="2736"/>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sp>
              <p:nvSpPr>
                <p:cNvPr id="156730" name="Text Box 97">
                  <a:extLst>
                    <a:ext uri="{FF2B5EF4-FFF2-40B4-BE49-F238E27FC236}">
                      <a16:creationId xmlns:a16="http://schemas.microsoft.com/office/drawing/2014/main" id="{4CE3772D-C3FA-09E5-6EB5-049DDA501D62}"/>
                    </a:ext>
                  </a:extLst>
                </p:cNvPr>
                <p:cNvSpPr txBox="1">
                  <a:spLocks noChangeArrowheads="1"/>
                </p:cNvSpPr>
                <p:nvPr/>
              </p:nvSpPr>
              <p:spPr bwMode="auto">
                <a:xfrm>
                  <a:off x="3648" y="2256"/>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grpSp>
              <p:nvGrpSpPr>
                <p:cNvPr id="156731" name="Group 98">
                  <a:extLst>
                    <a:ext uri="{FF2B5EF4-FFF2-40B4-BE49-F238E27FC236}">
                      <a16:creationId xmlns:a16="http://schemas.microsoft.com/office/drawing/2014/main" id="{BF79A041-F2BD-8B4B-827B-8B7E87FE9C0E}"/>
                    </a:ext>
                  </a:extLst>
                </p:cNvPr>
                <p:cNvGrpSpPr>
                  <a:grpSpLocks/>
                </p:cNvGrpSpPr>
                <p:nvPr/>
              </p:nvGrpSpPr>
              <p:grpSpPr bwMode="auto">
                <a:xfrm>
                  <a:off x="3552" y="2064"/>
                  <a:ext cx="192" cy="711"/>
                  <a:chOff x="3552" y="2064"/>
                  <a:chExt cx="192" cy="711"/>
                </a:xfrm>
              </p:grpSpPr>
              <p:grpSp>
                <p:nvGrpSpPr>
                  <p:cNvPr id="156732" name="Group 99">
                    <a:extLst>
                      <a:ext uri="{FF2B5EF4-FFF2-40B4-BE49-F238E27FC236}">
                        <a16:creationId xmlns:a16="http://schemas.microsoft.com/office/drawing/2014/main" id="{22EC584F-A764-CDA9-57B9-A91C98C1BE9D}"/>
                      </a:ext>
                    </a:extLst>
                  </p:cNvPr>
                  <p:cNvGrpSpPr>
                    <a:grpSpLocks/>
                  </p:cNvGrpSpPr>
                  <p:nvPr/>
                </p:nvGrpSpPr>
                <p:grpSpPr bwMode="auto">
                  <a:xfrm>
                    <a:off x="3559" y="2064"/>
                    <a:ext cx="185" cy="711"/>
                    <a:chOff x="3552" y="2064"/>
                    <a:chExt cx="185" cy="711"/>
                  </a:xfrm>
                </p:grpSpPr>
                <p:sp>
                  <p:nvSpPr>
                    <p:cNvPr id="156734" name="Text Box 100">
                      <a:extLst>
                        <a:ext uri="{FF2B5EF4-FFF2-40B4-BE49-F238E27FC236}">
                          <a16:creationId xmlns:a16="http://schemas.microsoft.com/office/drawing/2014/main" id="{91D753BB-05CD-DE04-7220-15277B887B31}"/>
                        </a:ext>
                      </a:extLst>
                    </p:cNvPr>
                    <p:cNvSpPr txBox="1">
                      <a:spLocks noChangeArrowheads="1"/>
                    </p:cNvSpPr>
                    <p:nvPr/>
                  </p:nvSpPr>
                  <p:spPr bwMode="auto">
                    <a:xfrm>
                      <a:off x="3552" y="2064"/>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sp>
                  <p:nvSpPr>
                    <p:cNvPr id="156735" name="Text Box 101">
                      <a:extLst>
                        <a:ext uri="{FF2B5EF4-FFF2-40B4-BE49-F238E27FC236}">
                          <a16:creationId xmlns:a16="http://schemas.microsoft.com/office/drawing/2014/main" id="{A2E8A41C-32AB-7961-4DFB-48D6FBFCCA90}"/>
                        </a:ext>
                      </a:extLst>
                    </p:cNvPr>
                    <p:cNvSpPr txBox="1">
                      <a:spLocks noChangeArrowheads="1"/>
                    </p:cNvSpPr>
                    <p:nvPr/>
                  </p:nvSpPr>
                  <p:spPr bwMode="auto">
                    <a:xfrm>
                      <a:off x="3552" y="2544"/>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sp>
                  <p:nvSpPr>
                    <p:cNvPr id="156736" name="Text Box 102">
                      <a:extLst>
                        <a:ext uri="{FF2B5EF4-FFF2-40B4-BE49-F238E27FC236}">
                          <a16:creationId xmlns:a16="http://schemas.microsoft.com/office/drawing/2014/main" id="{CA1042F8-7963-734A-E79D-4A0D90AA1CEE}"/>
                        </a:ext>
                      </a:extLst>
                    </p:cNvPr>
                    <p:cNvSpPr txBox="1">
                      <a:spLocks noChangeArrowheads="1"/>
                    </p:cNvSpPr>
                    <p:nvPr/>
                  </p:nvSpPr>
                  <p:spPr bwMode="auto">
                    <a:xfrm>
                      <a:off x="3552" y="2208"/>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sp>
                  <p:nvSpPr>
                    <p:cNvPr id="156737" name="Text Box 103">
                      <a:extLst>
                        <a:ext uri="{FF2B5EF4-FFF2-40B4-BE49-F238E27FC236}">
                          <a16:creationId xmlns:a16="http://schemas.microsoft.com/office/drawing/2014/main" id="{AE6E849C-E8E6-3CF2-3F99-B8800712A35A}"/>
                        </a:ext>
                      </a:extLst>
                    </p:cNvPr>
                    <p:cNvSpPr txBox="1">
                      <a:spLocks noChangeArrowheads="1"/>
                    </p:cNvSpPr>
                    <p:nvPr/>
                  </p:nvSpPr>
                  <p:spPr bwMode="auto">
                    <a:xfrm>
                      <a:off x="3552" y="2160"/>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grpSp>
              <p:sp>
                <p:nvSpPr>
                  <p:cNvPr id="156733" name="Text Box 104">
                    <a:extLst>
                      <a:ext uri="{FF2B5EF4-FFF2-40B4-BE49-F238E27FC236}">
                        <a16:creationId xmlns:a16="http://schemas.microsoft.com/office/drawing/2014/main" id="{7FA5DEB4-D746-72E8-EFFC-E80E3B68E9B5}"/>
                      </a:ext>
                    </a:extLst>
                  </p:cNvPr>
                  <p:cNvSpPr txBox="1">
                    <a:spLocks noChangeArrowheads="1"/>
                  </p:cNvSpPr>
                  <p:nvPr/>
                </p:nvSpPr>
                <p:spPr bwMode="auto">
                  <a:xfrm>
                    <a:off x="3552" y="2256"/>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grpSp>
          </p:grpSp>
          <p:sp>
            <p:nvSpPr>
              <p:cNvPr id="156728" name="Text Box 105">
                <a:extLst>
                  <a:ext uri="{FF2B5EF4-FFF2-40B4-BE49-F238E27FC236}">
                    <a16:creationId xmlns:a16="http://schemas.microsoft.com/office/drawing/2014/main" id="{18F5B105-614D-3275-6CF4-D7814C6820D6}"/>
                  </a:ext>
                </a:extLst>
              </p:cNvPr>
              <p:cNvSpPr txBox="1">
                <a:spLocks noChangeArrowheads="1"/>
              </p:cNvSpPr>
              <p:nvPr/>
            </p:nvSpPr>
            <p:spPr bwMode="auto">
              <a:xfrm>
                <a:off x="3600" y="2544"/>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grpSp>
        <p:grpSp>
          <p:nvGrpSpPr>
            <p:cNvPr id="156714" name="Group 118">
              <a:extLst>
                <a:ext uri="{FF2B5EF4-FFF2-40B4-BE49-F238E27FC236}">
                  <a16:creationId xmlns:a16="http://schemas.microsoft.com/office/drawing/2014/main" id="{A2800D1E-B055-F873-54A5-80B1781CBD22}"/>
                </a:ext>
              </a:extLst>
            </p:cNvPr>
            <p:cNvGrpSpPr>
              <a:grpSpLocks/>
            </p:cNvGrpSpPr>
            <p:nvPr/>
          </p:nvGrpSpPr>
          <p:grpSpPr bwMode="auto">
            <a:xfrm>
              <a:off x="7235825" y="3200400"/>
              <a:ext cx="446088" cy="1966913"/>
              <a:chOff x="4558" y="1719"/>
              <a:chExt cx="281" cy="1239"/>
            </a:xfrm>
          </p:grpSpPr>
          <p:sp>
            <p:nvSpPr>
              <p:cNvPr id="156715" name="Text Box 107">
                <a:extLst>
                  <a:ext uri="{FF2B5EF4-FFF2-40B4-BE49-F238E27FC236}">
                    <a16:creationId xmlns:a16="http://schemas.microsoft.com/office/drawing/2014/main" id="{B1D53C9D-591F-AE91-61CD-7035611F0D85}"/>
                  </a:ext>
                </a:extLst>
              </p:cNvPr>
              <p:cNvSpPr txBox="1">
                <a:spLocks noChangeArrowheads="1"/>
              </p:cNvSpPr>
              <p:nvPr/>
            </p:nvSpPr>
            <p:spPr bwMode="auto">
              <a:xfrm>
                <a:off x="4558" y="2343"/>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grpSp>
            <p:nvGrpSpPr>
              <p:cNvPr id="156716" name="Group 117">
                <a:extLst>
                  <a:ext uri="{FF2B5EF4-FFF2-40B4-BE49-F238E27FC236}">
                    <a16:creationId xmlns:a16="http://schemas.microsoft.com/office/drawing/2014/main" id="{E051612F-2C2B-CEAB-CE32-927FE20883DC}"/>
                  </a:ext>
                </a:extLst>
              </p:cNvPr>
              <p:cNvGrpSpPr>
                <a:grpSpLocks/>
              </p:cNvGrpSpPr>
              <p:nvPr/>
            </p:nvGrpSpPr>
            <p:grpSpPr bwMode="auto">
              <a:xfrm>
                <a:off x="4558" y="1719"/>
                <a:ext cx="281" cy="1239"/>
                <a:chOff x="4558" y="1719"/>
                <a:chExt cx="281" cy="1239"/>
              </a:xfrm>
            </p:grpSpPr>
            <p:grpSp>
              <p:nvGrpSpPr>
                <p:cNvPr id="156717" name="Group 116">
                  <a:extLst>
                    <a:ext uri="{FF2B5EF4-FFF2-40B4-BE49-F238E27FC236}">
                      <a16:creationId xmlns:a16="http://schemas.microsoft.com/office/drawing/2014/main" id="{42BD3497-1811-7101-C616-F2125350A717}"/>
                    </a:ext>
                  </a:extLst>
                </p:cNvPr>
                <p:cNvGrpSpPr>
                  <a:grpSpLocks/>
                </p:cNvGrpSpPr>
                <p:nvPr/>
              </p:nvGrpSpPr>
              <p:grpSpPr bwMode="auto">
                <a:xfrm>
                  <a:off x="4558" y="1719"/>
                  <a:ext cx="281" cy="1239"/>
                  <a:chOff x="4558" y="1719"/>
                  <a:chExt cx="281" cy="1239"/>
                </a:xfrm>
              </p:grpSpPr>
              <p:sp>
                <p:nvSpPr>
                  <p:cNvPr id="156719" name="Text Box 106">
                    <a:extLst>
                      <a:ext uri="{FF2B5EF4-FFF2-40B4-BE49-F238E27FC236}">
                        <a16:creationId xmlns:a16="http://schemas.microsoft.com/office/drawing/2014/main" id="{81228554-9D98-4992-5F1B-FE84195737BD}"/>
                      </a:ext>
                    </a:extLst>
                  </p:cNvPr>
                  <p:cNvSpPr txBox="1">
                    <a:spLocks noChangeArrowheads="1"/>
                  </p:cNvSpPr>
                  <p:nvPr/>
                </p:nvSpPr>
                <p:spPr bwMode="auto">
                  <a:xfrm>
                    <a:off x="4558" y="2727"/>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sp>
                <p:nvSpPr>
                  <p:cNvPr id="156720" name="Text Box 109">
                    <a:extLst>
                      <a:ext uri="{FF2B5EF4-FFF2-40B4-BE49-F238E27FC236}">
                        <a16:creationId xmlns:a16="http://schemas.microsoft.com/office/drawing/2014/main" id="{8C174E81-7981-AB54-4AC5-5D914D7D2352}"/>
                      </a:ext>
                    </a:extLst>
                  </p:cNvPr>
                  <p:cNvSpPr txBox="1">
                    <a:spLocks noChangeArrowheads="1"/>
                  </p:cNvSpPr>
                  <p:nvPr/>
                </p:nvSpPr>
                <p:spPr bwMode="auto">
                  <a:xfrm>
                    <a:off x="4558" y="2199"/>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sp>
                <p:nvSpPr>
                  <p:cNvPr id="156721" name="Text Box 110">
                    <a:extLst>
                      <a:ext uri="{FF2B5EF4-FFF2-40B4-BE49-F238E27FC236}">
                        <a16:creationId xmlns:a16="http://schemas.microsoft.com/office/drawing/2014/main" id="{1C08C4A1-CA62-9048-1816-B153716A1DF5}"/>
                      </a:ext>
                    </a:extLst>
                  </p:cNvPr>
                  <p:cNvSpPr txBox="1">
                    <a:spLocks noChangeArrowheads="1"/>
                  </p:cNvSpPr>
                  <p:nvPr/>
                </p:nvSpPr>
                <p:spPr bwMode="auto">
                  <a:xfrm>
                    <a:off x="4558" y="2487"/>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grpSp>
                <p:nvGrpSpPr>
                  <p:cNvPr id="156722" name="Group 115">
                    <a:extLst>
                      <a:ext uri="{FF2B5EF4-FFF2-40B4-BE49-F238E27FC236}">
                        <a16:creationId xmlns:a16="http://schemas.microsoft.com/office/drawing/2014/main" id="{0DF15FB3-DEC5-9F55-677B-B957B82B2E3F}"/>
                      </a:ext>
                    </a:extLst>
                  </p:cNvPr>
                  <p:cNvGrpSpPr>
                    <a:grpSpLocks/>
                  </p:cNvGrpSpPr>
                  <p:nvPr/>
                </p:nvGrpSpPr>
                <p:grpSpPr bwMode="auto">
                  <a:xfrm>
                    <a:off x="4558" y="1719"/>
                    <a:ext cx="281" cy="423"/>
                    <a:chOff x="4558" y="1719"/>
                    <a:chExt cx="281" cy="423"/>
                  </a:xfrm>
                </p:grpSpPr>
                <p:sp>
                  <p:nvSpPr>
                    <p:cNvPr id="156723" name="Text Box 111">
                      <a:extLst>
                        <a:ext uri="{FF2B5EF4-FFF2-40B4-BE49-F238E27FC236}">
                          <a16:creationId xmlns:a16="http://schemas.microsoft.com/office/drawing/2014/main" id="{D3336400-BF20-A6B7-008B-DC40436CE791}"/>
                        </a:ext>
                      </a:extLst>
                    </p:cNvPr>
                    <p:cNvSpPr txBox="1">
                      <a:spLocks noChangeArrowheads="1"/>
                    </p:cNvSpPr>
                    <p:nvPr/>
                  </p:nvSpPr>
                  <p:spPr bwMode="auto">
                    <a:xfrm>
                      <a:off x="4558" y="1911"/>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grpSp>
                  <p:nvGrpSpPr>
                    <p:cNvPr id="156724" name="Group 114">
                      <a:extLst>
                        <a:ext uri="{FF2B5EF4-FFF2-40B4-BE49-F238E27FC236}">
                          <a16:creationId xmlns:a16="http://schemas.microsoft.com/office/drawing/2014/main" id="{7E712E65-9FAE-BB9D-9C12-262F5811D589}"/>
                        </a:ext>
                      </a:extLst>
                    </p:cNvPr>
                    <p:cNvGrpSpPr>
                      <a:grpSpLocks/>
                    </p:cNvGrpSpPr>
                    <p:nvPr/>
                  </p:nvGrpSpPr>
                  <p:grpSpPr bwMode="auto">
                    <a:xfrm>
                      <a:off x="4558" y="1719"/>
                      <a:ext cx="281" cy="423"/>
                      <a:chOff x="4558" y="1719"/>
                      <a:chExt cx="281" cy="423"/>
                    </a:xfrm>
                  </p:grpSpPr>
                  <p:sp>
                    <p:nvSpPr>
                      <p:cNvPr id="156725" name="Text Box 108">
                        <a:extLst>
                          <a:ext uri="{FF2B5EF4-FFF2-40B4-BE49-F238E27FC236}">
                            <a16:creationId xmlns:a16="http://schemas.microsoft.com/office/drawing/2014/main" id="{509450D1-FBFF-C309-9A49-B390FC498884}"/>
                          </a:ext>
                        </a:extLst>
                      </p:cNvPr>
                      <p:cNvSpPr txBox="1">
                        <a:spLocks noChangeArrowheads="1"/>
                      </p:cNvSpPr>
                      <p:nvPr/>
                    </p:nvSpPr>
                    <p:spPr bwMode="auto">
                      <a:xfrm>
                        <a:off x="4558" y="1719"/>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sp>
                    <p:nvSpPr>
                      <p:cNvPr id="156726" name="Text Box 112">
                        <a:extLst>
                          <a:ext uri="{FF2B5EF4-FFF2-40B4-BE49-F238E27FC236}">
                            <a16:creationId xmlns:a16="http://schemas.microsoft.com/office/drawing/2014/main" id="{D1B86F10-89A5-D10E-7D6A-7BABE3126D04}"/>
                          </a:ext>
                        </a:extLst>
                      </p:cNvPr>
                      <p:cNvSpPr txBox="1">
                        <a:spLocks noChangeArrowheads="1"/>
                      </p:cNvSpPr>
                      <p:nvPr/>
                    </p:nvSpPr>
                    <p:spPr bwMode="auto">
                      <a:xfrm>
                        <a:off x="4654" y="1911"/>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grpSp>
              </p:grpSp>
            </p:grpSp>
            <p:sp>
              <p:nvSpPr>
                <p:cNvPr id="156718" name="Text Box 113">
                  <a:extLst>
                    <a:ext uri="{FF2B5EF4-FFF2-40B4-BE49-F238E27FC236}">
                      <a16:creationId xmlns:a16="http://schemas.microsoft.com/office/drawing/2014/main" id="{2365762A-5ADE-1A54-2ED8-FACF58471D04}"/>
                    </a:ext>
                  </a:extLst>
                </p:cNvPr>
                <p:cNvSpPr txBox="1">
                  <a:spLocks noChangeArrowheads="1"/>
                </p:cNvSpPr>
                <p:nvPr/>
              </p:nvSpPr>
              <p:spPr bwMode="auto">
                <a:xfrm>
                  <a:off x="4654" y="2343"/>
                  <a:ext cx="1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solidFill>
                        <a:srgbClr val="FF0000"/>
                      </a:solidFill>
                      <a:latin typeface="Arial Narrow" panose="020B0604020202020204" pitchFamily="34" charset="0"/>
                    </a:rPr>
                    <a:t>+</a:t>
                  </a:r>
                </a:p>
              </p:txBody>
            </p:sp>
          </p:grpSp>
        </p:grpSp>
      </p:grpSp>
      <p:sp>
        <p:nvSpPr>
          <p:cNvPr id="156674" name="Rectangle 2">
            <a:extLst>
              <a:ext uri="{FF2B5EF4-FFF2-40B4-BE49-F238E27FC236}">
                <a16:creationId xmlns:a16="http://schemas.microsoft.com/office/drawing/2014/main" id="{46AA0856-416B-D022-0B66-D1BE4942A61E}"/>
              </a:ext>
            </a:extLst>
          </p:cNvPr>
          <p:cNvSpPr txBox="1">
            <a:spLocks noChangeArrowheads="1"/>
          </p:cNvSpPr>
          <p:nvPr/>
        </p:nvSpPr>
        <p:spPr bwMode="auto">
          <a:xfrm>
            <a:off x="684213" y="-26988"/>
            <a:ext cx="77724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3600" b="1">
                <a:solidFill>
                  <a:srgbClr val="0070C0"/>
                </a:solidFill>
                <a:latin typeface="Calibri" panose="020F0502020204030204" pitchFamily="34" charset="0"/>
                <a:cs typeface="Calibri" panose="020F0502020204030204" pitchFamily="34" charset="0"/>
              </a:rPr>
              <a:t>Heteroscedasticity</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CasellaDiTesto 6">
            <a:extLst>
              <a:ext uri="{FF2B5EF4-FFF2-40B4-BE49-F238E27FC236}">
                <a16:creationId xmlns:a16="http://schemas.microsoft.com/office/drawing/2014/main" id="{2A12E959-D987-FF9F-B798-1336F3F710AD}"/>
              </a:ext>
            </a:extLst>
          </p:cNvPr>
          <p:cNvSpPr txBox="1">
            <a:spLocks noChangeArrowheads="1"/>
          </p:cNvSpPr>
          <p:nvPr/>
        </p:nvSpPr>
        <p:spPr bwMode="auto">
          <a:xfrm>
            <a:off x="468313" y="5973763"/>
            <a:ext cx="755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CA" altLang="it-IT" sz="1400">
                <a:solidFill>
                  <a:srgbClr val="000000"/>
                </a:solidFill>
                <a:latin typeface="Calibri" panose="020F0502020204030204" pitchFamily="34" charset="0"/>
                <a:cs typeface="Calibri" panose="020F0502020204030204" pitchFamily="34" charset="0"/>
              </a:rPr>
              <a:t>Standardized residual: residual divided by an estimate of its standard deviation. They quantify how large the residuals are in standard deviation units, and therefore can be easily used to identify outliers</a:t>
            </a:r>
            <a:endParaRPr lang="en-CA" altLang="it-IT" sz="1400">
              <a:latin typeface="Calibri" panose="020F0502020204030204" pitchFamily="34" charset="0"/>
              <a:cs typeface="Calibri" panose="020F0502020204030204" pitchFamily="34" charset="0"/>
            </a:endParaRPr>
          </a:p>
        </p:txBody>
      </p:sp>
      <p:pic>
        <p:nvPicPr>
          <p:cNvPr id="157698" name="Immagine 7" descr="Immagine che contiene testo, diagramma, linea, Diagramma&#10;&#10;Descrizione generata automaticamente">
            <a:extLst>
              <a:ext uri="{FF2B5EF4-FFF2-40B4-BE49-F238E27FC236}">
                <a16:creationId xmlns:a16="http://schemas.microsoft.com/office/drawing/2014/main" id="{AE72DD56-FDD7-E41C-2A31-421AACEF45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371475"/>
            <a:ext cx="5514975" cy="509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Picture 2" descr="Assumptions of OLS: Econometrics Review | Albert.io">
            <a:extLst>
              <a:ext uri="{FF2B5EF4-FFF2-40B4-BE49-F238E27FC236}">
                <a16:creationId xmlns:a16="http://schemas.microsoft.com/office/drawing/2014/main" id="{EED75D9D-FFB9-8DAC-3434-AE5F08A82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38" y="1670050"/>
            <a:ext cx="8875712" cy="348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2" name="Rectangle 2">
            <a:extLst>
              <a:ext uri="{FF2B5EF4-FFF2-40B4-BE49-F238E27FC236}">
                <a16:creationId xmlns:a16="http://schemas.microsoft.com/office/drawing/2014/main" id="{5FE76B2C-5F76-8DF0-BEA7-ED22C229852C}"/>
              </a:ext>
            </a:extLst>
          </p:cNvPr>
          <p:cNvSpPr>
            <a:spLocks noGrp="1" noChangeArrowheads="1"/>
          </p:cNvSpPr>
          <p:nvPr>
            <p:ph type="title"/>
          </p:nvPr>
        </p:nvSpPr>
        <p:spPr>
          <a:xfrm>
            <a:off x="684213" y="-26988"/>
            <a:ext cx="7772400" cy="1143001"/>
          </a:xfrm>
        </p:spPr>
        <p:txBody>
          <a:bodyPr/>
          <a:lstStyle/>
          <a:p>
            <a:pPr eaLnBrk="1" hangingPunct="1"/>
            <a:r>
              <a:rPr lang="en-US" altLang="it-IT" sz="3600" b="1">
                <a:solidFill>
                  <a:srgbClr val="0070C0"/>
                </a:solidFill>
                <a:latin typeface="Calibri" panose="020F0502020204030204" pitchFamily="34" charset="0"/>
                <a:cs typeface="Calibri" panose="020F0502020204030204" pitchFamily="34" charset="0"/>
              </a:rPr>
              <a:t>Heteroscedasticity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3">
            <a:extLst>
              <a:ext uri="{FF2B5EF4-FFF2-40B4-BE49-F238E27FC236}">
                <a16:creationId xmlns:a16="http://schemas.microsoft.com/office/drawing/2014/main" id="{CB9A24BE-255F-5C55-AD22-BAC6DB5E6A11}"/>
              </a:ext>
            </a:extLst>
          </p:cNvPr>
          <p:cNvSpPr>
            <a:spLocks noGrp="1" noChangeArrowheads="1"/>
          </p:cNvSpPr>
          <p:nvPr>
            <p:ph type="body" idx="1"/>
          </p:nvPr>
        </p:nvSpPr>
        <p:spPr>
          <a:xfrm>
            <a:off x="342900" y="1092200"/>
            <a:ext cx="7639050" cy="3489325"/>
          </a:xfrm>
        </p:spPr>
        <p:txBody>
          <a:bodyPr/>
          <a:lstStyle/>
          <a:p>
            <a:pPr marL="0" indent="0" algn="just" eaLnBrk="1" hangingPunct="1">
              <a:buFontTx/>
              <a:buNone/>
            </a:pPr>
            <a:r>
              <a:rPr lang="en-US" altLang="it-IT" sz="2000">
                <a:latin typeface="Calibri" panose="020F0502020204030204" pitchFamily="34" charset="0"/>
                <a:cs typeface="Calibri" panose="020F0502020204030204" pitchFamily="34" charset="0"/>
              </a:rPr>
              <a:t>Another way to test for heteorscedasticity is the Breusch-Pagan test. The null hypothesis is that residuals are homoskedastic. </a:t>
            </a:r>
          </a:p>
          <a:p>
            <a:pPr marL="0" indent="0" algn="just" eaLnBrk="1" hangingPunct="1">
              <a:buFontTx/>
              <a:buNone/>
            </a:pPr>
            <a:r>
              <a:rPr lang="en-US" altLang="it-IT" sz="2000">
                <a:latin typeface="Calibri" panose="020F0502020204030204" pitchFamily="34" charset="0"/>
                <a:cs typeface="Calibri" panose="020F0502020204030204" pitchFamily="34" charset="0"/>
              </a:rPr>
              <a:t>In stata the command is estat hettest (after the regression)</a:t>
            </a:r>
          </a:p>
        </p:txBody>
      </p:sp>
      <p:pic>
        <p:nvPicPr>
          <p:cNvPr id="159746" name="Immagine 1">
            <a:extLst>
              <a:ext uri="{FF2B5EF4-FFF2-40B4-BE49-F238E27FC236}">
                <a16:creationId xmlns:a16="http://schemas.microsoft.com/office/drawing/2014/main" id="{3FE33052-FFF5-473C-0A25-159FD8EABF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2466975"/>
            <a:ext cx="47736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7" name="Rettangolo 1">
            <a:extLst>
              <a:ext uri="{FF2B5EF4-FFF2-40B4-BE49-F238E27FC236}">
                <a16:creationId xmlns:a16="http://schemas.microsoft.com/office/drawing/2014/main" id="{76EBDDEB-1AEB-3FD4-1524-4D2DFDE56A15}"/>
              </a:ext>
            </a:extLst>
          </p:cNvPr>
          <p:cNvSpPr>
            <a:spLocks noChangeArrowheads="1"/>
          </p:cNvSpPr>
          <p:nvPr/>
        </p:nvSpPr>
        <p:spPr bwMode="auto">
          <a:xfrm>
            <a:off x="342900" y="3981450"/>
            <a:ext cx="84582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s-IS" altLang="it-IT" sz="2000">
                <a:latin typeface="Calibri" panose="020F0502020204030204" pitchFamily="34" charset="0"/>
                <a:cs typeface="Calibri" panose="020F0502020204030204" pitchFamily="34" charset="0"/>
              </a:rPr>
              <a:t>If the test statistic is significant, then there is unspecified heteroscedasticity, which you can correct by estimating with the </a:t>
            </a:r>
            <a:r>
              <a:rPr lang="is-IS" altLang="it-IT" sz="2000" b="1">
                <a:latin typeface="Calibri" panose="020F0502020204030204" pitchFamily="34" charset="0"/>
                <a:cs typeface="Calibri" panose="020F0502020204030204" pitchFamily="34" charset="0"/>
              </a:rPr>
              <a:t>robust </a:t>
            </a:r>
            <a:r>
              <a:rPr lang="is-IS" altLang="it-IT" sz="2000">
                <a:latin typeface="Calibri" panose="020F0502020204030204" pitchFamily="34" charset="0"/>
                <a:cs typeface="Calibri" panose="020F0502020204030204" pitchFamily="34" charset="0"/>
              </a:rPr>
              <a:t>option to the </a:t>
            </a:r>
            <a:r>
              <a:rPr lang="is-IS" altLang="it-IT" sz="2000" b="1">
                <a:latin typeface="Calibri" panose="020F0502020204030204" pitchFamily="34" charset="0"/>
                <a:cs typeface="Calibri" panose="020F0502020204030204" pitchFamily="34" charset="0"/>
              </a:rPr>
              <a:t>regress </a:t>
            </a:r>
            <a:r>
              <a:rPr lang="is-IS" altLang="it-IT" sz="2000">
                <a:latin typeface="Calibri" panose="020F0502020204030204" pitchFamily="34" charset="0"/>
                <a:cs typeface="Calibri" panose="020F0502020204030204" pitchFamily="34" charset="0"/>
              </a:rPr>
              <a:t>command and/or you may use weighted least squares instead of OLS. You may use both </a:t>
            </a:r>
            <a:r>
              <a:rPr lang="is-IS" altLang="it-IT" sz="2000" b="1">
                <a:latin typeface="Calibri" panose="020F0502020204030204" pitchFamily="34" charset="0"/>
                <a:cs typeface="Calibri" panose="020F0502020204030204" pitchFamily="34" charset="0"/>
              </a:rPr>
              <a:t>WLS </a:t>
            </a:r>
            <a:r>
              <a:rPr lang="is-IS" altLang="it-IT" sz="2000">
                <a:latin typeface="Calibri" panose="020F0502020204030204" pitchFamily="34" charset="0"/>
                <a:cs typeface="Calibri" panose="020F0502020204030204" pitchFamily="34" charset="0"/>
              </a:rPr>
              <a:t>and </a:t>
            </a:r>
            <a:r>
              <a:rPr lang="is-IS" altLang="it-IT" sz="2000" b="1">
                <a:latin typeface="Calibri" panose="020F0502020204030204" pitchFamily="34" charset="0"/>
                <a:cs typeface="Calibri" panose="020F0502020204030204" pitchFamily="34" charset="0"/>
              </a:rPr>
              <a:t>robust </a:t>
            </a:r>
            <a:r>
              <a:rPr lang="is-IS" altLang="it-IT" sz="2000">
                <a:latin typeface="Calibri" panose="020F0502020204030204" pitchFamily="34" charset="0"/>
                <a:cs typeface="Calibri" panose="020F0502020204030204" pitchFamily="34" charset="0"/>
              </a:rPr>
              <a:t>in the same model. </a:t>
            </a:r>
          </a:p>
        </p:txBody>
      </p:sp>
      <p:sp>
        <p:nvSpPr>
          <p:cNvPr id="159748" name="Rettangolo 1">
            <a:extLst>
              <a:ext uri="{FF2B5EF4-FFF2-40B4-BE49-F238E27FC236}">
                <a16:creationId xmlns:a16="http://schemas.microsoft.com/office/drawing/2014/main" id="{D7F4A77B-E291-8ADB-5934-FA7EBBEA8C08}"/>
              </a:ext>
            </a:extLst>
          </p:cNvPr>
          <p:cNvSpPr>
            <a:spLocks noChangeArrowheads="1"/>
          </p:cNvSpPr>
          <p:nvPr/>
        </p:nvSpPr>
        <p:spPr bwMode="auto">
          <a:xfrm>
            <a:off x="296863" y="5400675"/>
            <a:ext cx="85502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Calibri" panose="020F0502020204030204" pitchFamily="34" charset="0"/>
                <a:cs typeface="Calibri" panose="020F0502020204030204" pitchFamily="34" charset="0"/>
              </a:rPr>
              <a:t>According to Berry and Feldman (1985) and Tabachnick and Fidell (1996) slight heteroscedasticity has little effect on significance tests; however, when heteroscedasticity is marked it can lead to serious distortion of findings and seriously weaken the analysis thus increasing the possibility of a Type I error. </a:t>
            </a:r>
          </a:p>
        </p:txBody>
      </p:sp>
      <p:sp>
        <p:nvSpPr>
          <p:cNvPr id="159749" name="Rectangle 2">
            <a:extLst>
              <a:ext uri="{FF2B5EF4-FFF2-40B4-BE49-F238E27FC236}">
                <a16:creationId xmlns:a16="http://schemas.microsoft.com/office/drawing/2014/main" id="{E54B575C-356C-71D8-A81D-FF4B04CA3858}"/>
              </a:ext>
            </a:extLst>
          </p:cNvPr>
          <p:cNvSpPr>
            <a:spLocks noGrp="1" noChangeArrowheads="1"/>
          </p:cNvSpPr>
          <p:nvPr>
            <p:ph type="title"/>
          </p:nvPr>
        </p:nvSpPr>
        <p:spPr>
          <a:xfrm>
            <a:off x="684213" y="-26988"/>
            <a:ext cx="7772400" cy="1143001"/>
          </a:xfrm>
        </p:spPr>
        <p:txBody>
          <a:bodyPr/>
          <a:lstStyle/>
          <a:p>
            <a:pPr eaLnBrk="1" hangingPunct="1"/>
            <a:r>
              <a:rPr lang="en-US" altLang="it-IT" sz="3600" b="1" dirty="0">
                <a:solidFill>
                  <a:srgbClr val="0070C0"/>
                </a:solidFill>
                <a:latin typeface="Calibri" panose="020F0502020204030204" pitchFamily="34" charset="0"/>
                <a:cs typeface="Calibri" panose="020F0502020204030204" pitchFamily="34" charset="0"/>
              </a:rPr>
              <a:t>Heteroscedasticity</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2">
            <a:extLst>
              <a:ext uri="{FF2B5EF4-FFF2-40B4-BE49-F238E27FC236}">
                <a16:creationId xmlns:a16="http://schemas.microsoft.com/office/drawing/2014/main" id="{504E1D40-4784-FF72-D3E3-11785C556496}"/>
              </a:ext>
            </a:extLst>
          </p:cNvPr>
          <p:cNvSpPr>
            <a:spLocks noGrp="1" noChangeArrowheads="1"/>
          </p:cNvSpPr>
          <p:nvPr>
            <p:ph type="title"/>
          </p:nvPr>
        </p:nvSpPr>
        <p:spPr>
          <a:xfrm>
            <a:off x="679450" y="333375"/>
            <a:ext cx="7772400" cy="1143000"/>
          </a:xfrm>
        </p:spPr>
        <p:txBody>
          <a:bodyPr/>
          <a:lstStyle/>
          <a:p>
            <a:r>
              <a:rPr lang="en-US" altLang="it-IT" sz="3600" b="1">
                <a:solidFill>
                  <a:srgbClr val="0070C0"/>
                </a:solidFill>
                <a:latin typeface="Calibri" panose="020F0502020204030204" pitchFamily="34" charset="0"/>
                <a:cs typeface="Calibri" panose="020F0502020204030204" pitchFamily="34" charset="0"/>
              </a:rPr>
              <a:t>  Non-Independence of Errors</a:t>
            </a:r>
          </a:p>
        </p:txBody>
      </p:sp>
      <p:sp>
        <p:nvSpPr>
          <p:cNvPr id="160770" name="Rectangle 3">
            <a:extLst>
              <a:ext uri="{FF2B5EF4-FFF2-40B4-BE49-F238E27FC236}">
                <a16:creationId xmlns:a16="http://schemas.microsoft.com/office/drawing/2014/main" id="{145FF7A1-4D7E-1603-C4A5-9CD121767D37}"/>
              </a:ext>
            </a:extLst>
          </p:cNvPr>
          <p:cNvSpPr>
            <a:spLocks noGrp="1" noChangeArrowheads="1"/>
          </p:cNvSpPr>
          <p:nvPr>
            <p:ph type="body" idx="1"/>
          </p:nvPr>
        </p:nvSpPr>
        <p:spPr>
          <a:xfrm>
            <a:off x="685800" y="1989138"/>
            <a:ext cx="7772400" cy="4114800"/>
          </a:xfrm>
        </p:spPr>
        <p:txBody>
          <a:bodyPr/>
          <a:lstStyle/>
          <a:p>
            <a:pPr lvl="1"/>
            <a:r>
              <a:rPr lang="en-US" altLang="it-IT" b="1">
                <a:latin typeface="Calibri" panose="020F0502020204030204" pitchFamily="34" charset="0"/>
                <a:cs typeface="Calibri" panose="020F0502020204030204" pitchFamily="34" charset="0"/>
              </a:rPr>
              <a:t>A time series</a:t>
            </a:r>
            <a:r>
              <a:rPr lang="en-US" altLang="it-IT">
                <a:latin typeface="Calibri" panose="020F0502020204030204" pitchFamily="34" charset="0"/>
                <a:cs typeface="Calibri" panose="020F0502020204030204" pitchFamily="34" charset="0"/>
              </a:rPr>
              <a:t> is constituted if data were collected over time.</a:t>
            </a:r>
          </a:p>
          <a:p>
            <a:pPr lvl="1"/>
            <a:r>
              <a:rPr lang="en-US" altLang="it-IT">
                <a:latin typeface="Calibri" panose="020F0502020204030204" pitchFamily="34" charset="0"/>
                <a:cs typeface="Calibri" panose="020F0502020204030204" pitchFamily="34" charset="0"/>
              </a:rPr>
              <a:t>Examining the residuals over time, no pattern should be observed if the errors are independent.</a:t>
            </a:r>
          </a:p>
          <a:p>
            <a:pPr lvl="1"/>
            <a:r>
              <a:rPr lang="en-US" altLang="it-IT">
                <a:latin typeface="Calibri" panose="020F0502020204030204" pitchFamily="34" charset="0"/>
                <a:cs typeface="Calibri" panose="020F0502020204030204" pitchFamily="34" charset="0"/>
              </a:rPr>
              <a:t>When a pattern is detected, the errors are said to be autocorrelated.</a:t>
            </a:r>
          </a:p>
          <a:p>
            <a:pPr lvl="1"/>
            <a:r>
              <a:rPr lang="en-US" altLang="it-IT">
                <a:latin typeface="Calibri" panose="020F0502020204030204" pitchFamily="34" charset="0"/>
                <a:cs typeface="Calibri" panose="020F0502020204030204" pitchFamily="34" charset="0"/>
              </a:rPr>
              <a:t>Autocorrelation can be detected by graphing the residuals against time.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a:extLst>
              <a:ext uri="{FF2B5EF4-FFF2-40B4-BE49-F238E27FC236}">
                <a16:creationId xmlns:a16="http://schemas.microsoft.com/office/drawing/2014/main" id="{EA39CCA6-D0D7-3C02-1EA6-C32B272CB143}"/>
              </a:ext>
            </a:extLst>
          </p:cNvPr>
          <p:cNvSpPr>
            <a:spLocks noGrp="1" noChangeArrowheads="1"/>
          </p:cNvSpPr>
          <p:nvPr>
            <p:ph type="title"/>
          </p:nvPr>
        </p:nvSpPr>
        <p:spPr>
          <a:xfrm>
            <a:off x="371475" y="23813"/>
            <a:ext cx="7772400" cy="1143000"/>
          </a:xfrm>
        </p:spPr>
        <p:txBody>
          <a:bodyPr/>
          <a:lstStyle/>
          <a:p>
            <a:r>
              <a:rPr lang="en-US" altLang="it-IT" sz="3600" b="1">
                <a:solidFill>
                  <a:srgbClr val="0070C0"/>
                </a:solidFill>
                <a:latin typeface="Calibri" panose="020F0502020204030204" pitchFamily="34" charset="0"/>
                <a:cs typeface="Calibri" panose="020F0502020204030204" pitchFamily="34" charset="0"/>
              </a:rPr>
              <a:t>  Non-Independence of Errors</a:t>
            </a:r>
          </a:p>
        </p:txBody>
      </p:sp>
      <p:pic>
        <p:nvPicPr>
          <p:cNvPr id="161794" name="Picture 2" descr="Help Online - Origin Help - Residual Plot Analysis">
            <a:extLst>
              <a:ext uri="{FF2B5EF4-FFF2-40B4-BE49-F238E27FC236}">
                <a16:creationId xmlns:a16="http://schemas.microsoft.com/office/drawing/2014/main" id="{349F8EF0-10CB-2615-C6B9-6F9909757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047750"/>
            <a:ext cx="5851525" cy="581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egnaposto contenuto 2">
            <a:extLst>
              <a:ext uri="{FF2B5EF4-FFF2-40B4-BE49-F238E27FC236}">
                <a16:creationId xmlns:a16="http://schemas.microsoft.com/office/drawing/2014/main" id="{D336179F-F461-C6BF-5155-B7B275DAE58D}"/>
              </a:ext>
            </a:extLst>
          </p:cNvPr>
          <p:cNvSpPr>
            <a:spLocks noGrp="1" noChangeArrowheads="1"/>
          </p:cNvSpPr>
          <p:nvPr>
            <p:ph idx="1"/>
          </p:nvPr>
        </p:nvSpPr>
        <p:spPr>
          <a:xfrm>
            <a:off x="77788" y="1403350"/>
            <a:ext cx="8966200" cy="3278188"/>
          </a:xfrm>
        </p:spPr>
        <p:txBody>
          <a:bodyPr/>
          <a:lstStyle/>
          <a:p>
            <a:pPr marL="0" indent="0">
              <a:buFontTx/>
              <a:buNone/>
              <a:defRPr/>
            </a:pPr>
            <a:r>
              <a:rPr lang="en-AU" altLang="it-IT" sz="2000" dirty="0">
                <a:latin typeface="Calibri" panose="020F0502020204030204" pitchFamily="34" charset="0"/>
                <a:cs typeface="Calibri" panose="020F0502020204030204" pitchFamily="34" charset="0"/>
              </a:rPr>
              <a:t>Additionally, there are issues that can arise during the analysis that, while strictly speaking are not assumptions of regression, are none the less, of great concern to data analysts </a:t>
            </a:r>
            <a:r>
              <a:rPr lang="en-AU" altLang="it-IT" sz="2000" b="1" dirty="0">
                <a:latin typeface="Calibri" panose="020F0502020204030204" pitchFamily="34" charset="0"/>
                <a:cs typeface="Calibri" panose="020F0502020204030204" pitchFamily="34" charset="0"/>
              </a:rPr>
              <a:t>Model specification</a:t>
            </a:r>
            <a:r>
              <a:rPr lang="en-AU" altLang="it-IT" sz="2000" dirty="0">
                <a:latin typeface="Calibri" panose="020F0502020204030204" pitchFamily="34" charset="0"/>
                <a:cs typeface="Calibri" panose="020F0502020204030204" pitchFamily="34" charset="0"/>
              </a:rPr>
              <a:t> – the model should be properly specified (including all relevant variables, and excluding irrelevant variables)</a:t>
            </a:r>
          </a:p>
          <a:p>
            <a:pPr marL="0" indent="0">
              <a:buFontTx/>
              <a:buNone/>
              <a:defRPr/>
            </a:pPr>
            <a:endParaRPr lang="en-AU" altLang="it-IT" sz="2000" dirty="0">
              <a:latin typeface="Calibri" panose="020F0502020204030204" pitchFamily="34" charset="0"/>
              <a:cs typeface="Calibri" panose="020F0502020204030204" pitchFamily="34" charset="0"/>
            </a:endParaRPr>
          </a:p>
          <a:p>
            <a:pPr>
              <a:defRPr/>
            </a:pPr>
            <a:r>
              <a:rPr lang="en-AU" altLang="it-IT" sz="2000" b="1" dirty="0">
                <a:latin typeface="Calibri" panose="020F0502020204030204" pitchFamily="34" charset="0"/>
                <a:cs typeface="Calibri" panose="020F0502020204030204" pitchFamily="34" charset="0"/>
              </a:rPr>
              <a:t>Multicollinearity</a:t>
            </a:r>
            <a:r>
              <a:rPr lang="en-AU" altLang="it-IT" sz="2000" dirty="0">
                <a:latin typeface="Calibri" panose="020F0502020204030204" pitchFamily="34" charset="0"/>
                <a:cs typeface="Calibri" panose="020F0502020204030204" pitchFamily="34" charset="0"/>
              </a:rPr>
              <a:t> – predictors that are highly related to each other and both predictive of your outcome, can cause problems in estimating the regression coefficients.</a:t>
            </a:r>
          </a:p>
          <a:p>
            <a:pPr>
              <a:defRPr/>
            </a:pPr>
            <a:r>
              <a:rPr lang="en-AU" altLang="it-IT" sz="2000" b="1" dirty="0">
                <a:latin typeface="Calibri" panose="020F0502020204030204" pitchFamily="34" charset="0"/>
                <a:cs typeface="Calibri" panose="020F0502020204030204" pitchFamily="34" charset="0"/>
              </a:rPr>
              <a:t>Unusual and Influential Data</a:t>
            </a:r>
            <a:endParaRPr lang="en-AU" altLang="it-IT" sz="2000" dirty="0">
              <a:latin typeface="Calibri" panose="020F0502020204030204" pitchFamily="34" charset="0"/>
              <a:cs typeface="Calibri" panose="020F0502020204030204" pitchFamily="34" charset="0"/>
            </a:endParaRPr>
          </a:p>
          <a:p>
            <a:pPr lvl="1">
              <a:defRPr/>
            </a:pPr>
            <a:r>
              <a:rPr lang="en-AU" altLang="it-IT" sz="1800" b="1" dirty="0">
                <a:latin typeface="Calibri" panose="020F0502020204030204" pitchFamily="34" charset="0"/>
                <a:cs typeface="Calibri" panose="020F0502020204030204" pitchFamily="34" charset="0"/>
              </a:rPr>
              <a:t>Outliers</a:t>
            </a:r>
            <a:r>
              <a:rPr lang="en-AU" altLang="it-IT" sz="1800" dirty="0">
                <a:latin typeface="Calibri" panose="020F0502020204030204" pitchFamily="34" charset="0"/>
                <a:cs typeface="Calibri" panose="020F0502020204030204" pitchFamily="34" charset="0"/>
              </a:rPr>
              <a:t>: observations with large residuals (the deviation of the predicted score from the actual score).</a:t>
            </a:r>
          </a:p>
          <a:p>
            <a:pPr lvl="1">
              <a:defRPr/>
            </a:pPr>
            <a:r>
              <a:rPr lang="en-AU" altLang="it-IT" sz="1800" b="1" dirty="0">
                <a:latin typeface="Calibri" panose="020F0502020204030204" pitchFamily="34" charset="0"/>
                <a:cs typeface="Calibri" panose="020F0502020204030204" pitchFamily="34" charset="0"/>
              </a:rPr>
              <a:t>Leverage</a:t>
            </a:r>
            <a:r>
              <a:rPr lang="en-AU" altLang="it-IT" sz="1800" dirty="0">
                <a:latin typeface="Calibri" panose="020F0502020204030204" pitchFamily="34" charset="0"/>
                <a:cs typeface="Calibri" panose="020F0502020204030204" pitchFamily="34" charset="0"/>
              </a:rPr>
              <a:t>: measures the extent to which the predictor differs from the mean of the predictor.</a:t>
            </a:r>
          </a:p>
          <a:p>
            <a:pPr lvl="1">
              <a:defRPr/>
            </a:pPr>
            <a:r>
              <a:rPr lang="en-AU" altLang="it-IT" sz="1800" b="1" dirty="0">
                <a:latin typeface="Calibri" panose="020F0502020204030204" pitchFamily="34" charset="0"/>
                <a:cs typeface="Calibri" panose="020F0502020204030204" pitchFamily="34" charset="0"/>
              </a:rPr>
              <a:t>Influence</a:t>
            </a:r>
            <a:r>
              <a:rPr lang="en-AU" altLang="it-IT" sz="1800" dirty="0">
                <a:latin typeface="Calibri" panose="020F0502020204030204" pitchFamily="34" charset="0"/>
                <a:cs typeface="Calibri" panose="020F0502020204030204" pitchFamily="34" charset="0"/>
              </a:rPr>
              <a:t>: observations that have high leverage and are extreme outliers, changes coefficient estimates drastically if not included</a:t>
            </a:r>
          </a:p>
          <a:p>
            <a:pPr>
              <a:defRPr/>
            </a:pPr>
            <a:endParaRPr lang="en-AU" altLang="it-IT" sz="2000" dirty="0">
              <a:latin typeface="Avenir Book" panose="02000503020000020003" pitchFamily="2" charset="0"/>
            </a:endParaRPr>
          </a:p>
        </p:txBody>
      </p:sp>
      <p:sp>
        <p:nvSpPr>
          <p:cNvPr id="162818" name="Rectangle 2">
            <a:extLst>
              <a:ext uri="{FF2B5EF4-FFF2-40B4-BE49-F238E27FC236}">
                <a16:creationId xmlns:a16="http://schemas.microsoft.com/office/drawing/2014/main" id="{497EADE3-38F4-1441-59FD-A12EC2080ACC}"/>
              </a:ext>
            </a:extLst>
          </p:cNvPr>
          <p:cNvSpPr>
            <a:spLocks noGrp="1" noChangeArrowheads="1"/>
          </p:cNvSpPr>
          <p:nvPr>
            <p:ph type="title"/>
          </p:nvPr>
        </p:nvSpPr>
        <p:spPr>
          <a:xfrm>
            <a:off x="674688" y="260350"/>
            <a:ext cx="7772400" cy="1143000"/>
          </a:xfrm>
        </p:spPr>
        <p:txBody>
          <a:bodyPr/>
          <a:lstStyle/>
          <a:p>
            <a:r>
              <a:rPr lang="en-US" altLang="it-IT">
                <a:latin typeface="Calibri" panose="020F0502020204030204" pitchFamily="34" charset="0"/>
                <a:cs typeface="Calibri" panose="020F0502020204030204" pitchFamily="34" charset="0"/>
              </a:rPr>
              <a:t>  </a:t>
            </a:r>
            <a:r>
              <a:rPr lang="en-US" altLang="it-IT" sz="3600" b="1">
                <a:solidFill>
                  <a:srgbClr val="0070C0"/>
                </a:solidFill>
                <a:latin typeface="Calibri" panose="020F0502020204030204" pitchFamily="34" charset="0"/>
                <a:cs typeface="Calibri" panose="020F0502020204030204" pitchFamily="34" charset="0"/>
              </a:rPr>
              <a:t>Issues in model specification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Picture 2" descr="Multicollinearity | Introduction to Statistics | JMP">
            <a:extLst>
              <a:ext uri="{FF2B5EF4-FFF2-40B4-BE49-F238E27FC236}">
                <a16:creationId xmlns:a16="http://schemas.microsoft.com/office/drawing/2014/main" id="{F7B8241B-9B64-34D0-8EED-BFA6A7496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383" r="9064"/>
          <a:stretch>
            <a:fillRect/>
          </a:stretch>
        </p:blipFill>
        <p:spPr bwMode="auto">
          <a:xfrm>
            <a:off x="125413" y="2133600"/>
            <a:ext cx="8893175" cy="43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6" name="Rectangle 2">
            <a:extLst>
              <a:ext uri="{FF2B5EF4-FFF2-40B4-BE49-F238E27FC236}">
                <a16:creationId xmlns:a16="http://schemas.microsoft.com/office/drawing/2014/main" id="{1987AD3B-2EE4-F159-68F2-7232D088D43A}"/>
              </a:ext>
            </a:extLst>
          </p:cNvPr>
          <p:cNvSpPr>
            <a:spLocks noGrp="1" noChangeArrowheads="1"/>
          </p:cNvSpPr>
          <p:nvPr>
            <p:ph type="title"/>
          </p:nvPr>
        </p:nvSpPr>
        <p:spPr>
          <a:xfrm>
            <a:off x="674688" y="260350"/>
            <a:ext cx="7772400" cy="1143000"/>
          </a:xfrm>
        </p:spPr>
        <p:txBody>
          <a:bodyPr/>
          <a:lstStyle/>
          <a:p>
            <a:r>
              <a:rPr lang="en-US" altLang="it-IT">
                <a:latin typeface="Calibri" panose="020F0502020204030204" pitchFamily="34" charset="0"/>
                <a:cs typeface="Calibri" panose="020F0502020204030204" pitchFamily="34" charset="0"/>
              </a:rPr>
              <a:t>  </a:t>
            </a:r>
            <a:r>
              <a:rPr lang="en-US" altLang="it-IT" sz="3600" b="1">
                <a:solidFill>
                  <a:srgbClr val="0070C0"/>
                </a:solidFill>
                <a:latin typeface="Calibri" panose="020F0502020204030204" pitchFamily="34" charset="0"/>
                <a:cs typeface="Calibri" panose="020F0502020204030204" pitchFamily="34" charset="0"/>
              </a:rPr>
              <a:t>Issues in model specification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CasellaDiTesto 4">
            <a:extLst>
              <a:ext uri="{FF2B5EF4-FFF2-40B4-BE49-F238E27FC236}">
                <a16:creationId xmlns:a16="http://schemas.microsoft.com/office/drawing/2014/main" id="{6E723F78-075D-948A-CE35-D8FDF08BE7D2}"/>
              </a:ext>
            </a:extLst>
          </p:cNvPr>
          <p:cNvSpPr txBox="1">
            <a:spLocks noChangeArrowheads="1"/>
          </p:cNvSpPr>
          <p:nvPr/>
        </p:nvSpPr>
        <p:spPr bwMode="auto">
          <a:xfrm>
            <a:off x="755650" y="1362075"/>
            <a:ext cx="7920038"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endParaRPr lang="en-CA" altLang="it-IT" sz="2400">
              <a:latin typeface="Calibri" panose="020F0502020204030204" pitchFamily="34" charset="0"/>
              <a:cs typeface="Calibri" panose="020F0502020204030204" pitchFamily="34" charset="0"/>
            </a:endParaRPr>
          </a:p>
          <a:p>
            <a:pPr algn="just" eaLnBrk="1" hangingPunct="1">
              <a:spcBef>
                <a:spcPct val="0"/>
              </a:spcBef>
              <a:buFontTx/>
              <a:buNone/>
            </a:pPr>
            <a:r>
              <a:rPr lang="en-CA" altLang="it-IT" sz="2400">
                <a:latin typeface="Calibri" panose="020F0502020204030204" pitchFamily="34" charset="0"/>
                <a:cs typeface="Calibri" panose="020F0502020204030204" pitchFamily="34" charset="0"/>
              </a:rPr>
              <a:t>Regression model estimates the nature of the relationship between the independent and dependent variables. </a:t>
            </a:r>
          </a:p>
          <a:p>
            <a:pPr algn="just" eaLnBrk="1" hangingPunct="1">
              <a:spcBef>
                <a:spcPct val="0"/>
              </a:spcBef>
              <a:buFontTx/>
              <a:buNone/>
            </a:pPr>
            <a:endParaRPr lang="en-CA" altLang="it-IT" sz="2400">
              <a:latin typeface="Calibri" panose="020F0502020204030204" pitchFamily="34" charset="0"/>
              <a:cs typeface="Calibri" panose="020F0502020204030204" pitchFamily="34" charset="0"/>
            </a:endParaRPr>
          </a:p>
          <a:p>
            <a:pPr algn="just" eaLnBrk="1" hangingPunct="1">
              <a:spcBef>
                <a:spcPct val="0"/>
              </a:spcBef>
              <a:buFontTx/>
              <a:buNone/>
            </a:pPr>
            <a:r>
              <a:rPr lang="en-CA" altLang="it-IT" sz="2400">
                <a:latin typeface="Calibri" panose="020F0502020204030204" pitchFamily="34" charset="0"/>
                <a:cs typeface="Calibri" panose="020F0502020204030204" pitchFamily="34" charset="0"/>
              </a:rPr>
              <a:t>Specifically, it allows researchers to understand</a:t>
            </a:r>
          </a:p>
          <a:p>
            <a:pPr lvl="1" algn="just" eaLnBrk="1" hangingPunct="1">
              <a:spcBef>
                <a:spcPct val="0"/>
              </a:spcBef>
              <a:buFontTx/>
              <a:buNone/>
            </a:pPr>
            <a:endParaRPr lang="en-CA" altLang="it-IT" sz="2400">
              <a:latin typeface="Calibri" panose="020F0502020204030204" pitchFamily="34" charset="0"/>
              <a:cs typeface="Calibri" panose="020F0502020204030204" pitchFamily="34" charset="0"/>
            </a:endParaRPr>
          </a:p>
          <a:p>
            <a:pPr lvl="1" algn="just" eaLnBrk="1" hangingPunct="1">
              <a:spcBef>
                <a:spcPct val="0"/>
              </a:spcBef>
              <a:buFontTx/>
              <a:buNone/>
            </a:pPr>
            <a:r>
              <a:rPr lang="en-CA" altLang="it-IT" sz="2400">
                <a:latin typeface="Calibri" panose="020F0502020204030204" pitchFamily="34" charset="0"/>
                <a:cs typeface="Calibri" panose="020F0502020204030204" pitchFamily="34" charset="0"/>
              </a:rPr>
              <a:t>Size of the relationship.</a:t>
            </a:r>
          </a:p>
          <a:p>
            <a:pPr lvl="1" algn="just" eaLnBrk="1" hangingPunct="1">
              <a:spcBef>
                <a:spcPct val="0"/>
              </a:spcBef>
              <a:buFontTx/>
              <a:buNone/>
            </a:pPr>
            <a:endParaRPr lang="en-CA" altLang="it-IT" sz="2400">
              <a:latin typeface="Calibri" panose="020F0502020204030204" pitchFamily="34" charset="0"/>
              <a:cs typeface="Calibri" panose="020F0502020204030204" pitchFamily="34" charset="0"/>
            </a:endParaRPr>
          </a:p>
          <a:p>
            <a:pPr lvl="1" algn="just" eaLnBrk="1" hangingPunct="1">
              <a:spcBef>
                <a:spcPct val="0"/>
              </a:spcBef>
              <a:buFontTx/>
              <a:buNone/>
            </a:pPr>
            <a:r>
              <a:rPr lang="en-CA" altLang="it-IT" sz="2400">
                <a:latin typeface="Calibri" panose="020F0502020204030204" pitchFamily="34" charset="0"/>
                <a:cs typeface="Calibri" panose="020F0502020204030204" pitchFamily="34" charset="0"/>
              </a:rPr>
              <a:t>Strength of the relationship.</a:t>
            </a:r>
          </a:p>
          <a:p>
            <a:pPr lvl="1" algn="just" eaLnBrk="1" hangingPunct="1">
              <a:spcBef>
                <a:spcPct val="0"/>
              </a:spcBef>
              <a:buFontTx/>
              <a:buNone/>
            </a:pPr>
            <a:endParaRPr lang="en-CA" altLang="it-IT" sz="2400">
              <a:latin typeface="Calibri" panose="020F0502020204030204" pitchFamily="34" charset="0"/>
              <a:cs typeface="Calibri" panose="020F0502020204030204" pitchFamily="34" charset="0"/>
            </a:endParaRPr>
          </a:p>
          <a:p>
            <a:pPr lvl="1" algn="just" eaLnBrk="1" hangingPunct="1">
              <a:spcBef>
                <a:spcPct val="0"/>
              </a:spcBef>
              <a:buFontTx/>
              <a:buNone/>
            </a:pPr>
            <a:r>
              <a:rPr lang="en-CA" altLang="it-IT" sz="2400">
                <a:latin typeface="Calibri" panose="020F0502020204030204" pitchFamily="34" charset="0"/>
                <a:cs typeface="Calibri" panose="020F0502020204030204" pitchFamily="34" charset="0"/>
              </a:rPr>
              <a:t>Statistical significance of the relationship.</a:t>
            </a:r>
          </a:p>
        </p:txBody>
      </p:sp>
      <p:sp>
        <p:nvSpPr>
          <p:cNvPr id="3" name="Ovale 2">
            <a:extLst>
              <a:ext uri="{FF2B5EF4-FFF2-40B4-BE49-F238E27FC236}">
                <a16:creationId xmlns:a16="http://schemas.microsoft.com/office/drawing/2014/main" id="{91E71B05-AFE4-CD78-636D-31149EC450AA}"/>
              </a:ext>
            </a:extLst>
          </p:cNvPr>
          <p:cNvSpPr/>
          <p:nvPr/>
        </p:nvSpPr>
        <p:spPr bwMode="auto">
          <a:xfrm>
            <a:off x="611188" y="3521075"/>
            <a:ext cx="503237" cy="504825"/>
          </a:xfrm>
          <a:prstGeom prst="ellipse">
            <a:avLst/>
          </a:prstGeom>
          <a:solidFill>
            <a:schemeClr val="accent6">
              <a:lumMod val="40000"/>
              <a:lumOff val="60000"/>
            </a:schemeClr>
          </a:solidFill>
          <a:ln>
            <a:noFill/>
          </a:ln>
          <a:effectLst/>
        </p:spPr>
        <p:txBody>
          <a:bodyPr lIns="0" tIns="0" rIns="0" bIns="0"/>
          <a:lstStyle/>
          <a:p>
            <a:pPr algn="ctr">
              <a:defRPr/>
            </a:pPr>
            <a:r>
              <a:rPr lang="it-IT" sz="2000" dirty="0">
                <a:latin typeface="Calibri" panose="020F0502020204030204" pitchFamily="34" charset="0"/>
                <a:cs typeface="Calibri" panose="020F0502020204030204" pitchFamily="34" charset="0"/>
              </a:rPr>
              <a:t>A</a:t>
            </a:r>
          </a:p>
        </p:txBody>
      </p:sp>
      <p:sp>
        <p:nvSpPr>
          <p:cNvPr id="4" name="Ovale 3">
            <a:extLst>
              <a:ext uri="{FF2B5EF4-FFF2-40B4-BE49-F238E27FC236}">
                <a16:creationId xmlns:a16="http://schemas.microsoft.com/office/drawing/2014/main" id="{DCA9B999-759D-830F-072C-AEBA0D151766}"/>
              </a:ext>
            </a:extLst>
          </p:cNvPr>
          <p:cNvSpPr/>
          <p:nvPr/>
        </p:nvSpPr>
        <p:spPr bwMode="auto">
          <a:xfrm>
            <a:off x="611188" y="4205288"/>
            <a:ext cx="503237" cy="504825"/>
          </a:xfrm>
          <a:prstGeom prst="ellipse">
            <a:avLst/>
          </a:prstGeom>
          <a:solidFill>
            <a:schemeClr val="accent6">
              <a:lumMod val="40000"/>
              <a:lumOff val="60000"/>
            </a:schemeClr>
          </a:solidFill>
          <a:ln>
            <a:noFill/>
          </a:ln>
          <a:effectLst/>
        </p:spPr>
        <p:txBody>
          <a:bodyPr lIns="0" tIns="0" rIns="0" bIns="0"/>
          <a:lstStyle/>
          <a:p>
            <a:pPr algn="ctr">
              <a:defRPr/>
            </a:pPr>
            <a:r>
              <a:rPr lang="it-IT" sz="2000" dirty="0">
                <a:latin typeface="Calibri" panose="020F0502020204030204" pitchFamily="34" charset="0"/>
                <a:cs typeface="Calibri" panose="020F0502020204030204" pitchFamily="34" charset="0"/>
              </a:rPr>
              <a:t>B</a:t>
            </a:r>
          </a:p>
        </p:txBody>
      </p:sp>
      <p:sp>
        <p:nvSpPr>
          <p:cNvPr id="5" name="Ovale 4">
            <a:extLst>
              <a:ext uri="{FF2B5EF4-FFF2-40B4-BE49-F238E27FC236}">
                <a16:creationId xmlns:a16="http://schemas.microsoft.com/office/drawing/2014/main" id="{5A09AA84-8864-3DEA-2359-5FCCDFB001A4}"/>
              </a:ext>
            </a:extLst>
          </p:cNvPr>
          <p:cNvSpPr/>
          <p:nvPr/>
        </p:nvSpPr>
        <p:spPr bwMode="auto">
          <a:xfrm>
            <a:off x="614363" y="4978400"/>
            <a:ext cx="503237" cy="503238"/>
          </a:xfrm>
          <a:prstGeom prst="ellipse">
            <a:avLst/>
          </a:prstGeom>
          <a:solidFill>
            <a:schemeClr val="accent6">
              <a:lumMod val="40000"/>
              <a:lumOff val="60000"/>
            </a:schemeClr>
          </a:solidFill>
          <a:ln>
            <a:noFill/>
          </a:ln>
          <a:effectLst/>
        </p:spPr>
        <p:txBody>
          <a:bodyPr lIns="0" tIns="0" rIns="0" bIns="0"/>
          <a:lstStyle/>
          <a:p>
            <a:pPr algn="ctr">
              <a:defRPr/>
            </a:pPr>
            <a:r>
              <a:rPr lang="it-IT" sz="2000" dirty="0">
                <a:latin typeface="Calibri" panose="020F0502020204030204" pitchFamily="34" charset="0"/>
                <a:cs typeface="Calibri" panose="020F0502020204030204" pitchFamily="34" charset="0"/>
              </a:rPr>
              <a:t>C</a:t>
            </a:r>
          </a:p>
        </p:txBody>
      </p:sp>
      <p:sp>
        <p:nvSpPr>
          <p:cNvPr id="53253" name="Title 1">
            <a:extLst>
              <a:ext uri="{FF2B5EF4-FFF2-40B4-BE49-F238E27FC236}">
                <a16:creationId xmlns:a16="http://schemas.microsoft.com/office/drawing/2014/main" id="{D82BC32E-2B72-8CFB-3D25-BBD0A2A20963}"/>
              </a:ext>
            </a:extLst>
          </p:cNvPr>
          <p:cNvSpPr>
            <a:spLocks noGrp="1" noChangeArrowheads="1"/>
          </p:cNvSpPr>
          <p:nvPr>
            <p:ph type="title"/>
          </p:nvPr>
        </p:nvSpPr>
        <p:spPr>
          <a:xfrm>
            <a:off x="468313" y="142875"/>
            <a:ext cx="7772400" cy="981075"/>
          </a:xfrm>
        </p:spPr>
        <p:txBody>
          <a:bodyPr/>
          <a:lstStyle/>
          <a:p>
            <a:pPr eaLnBrk="1" hangingPunct="1"/>
            <a:r>
              <a:rPr lang="en-CA" altLang="it-IT" sz="3600" b="1">
                <a:solidFill>
                  <a:srgbClr val="0070C0"/>
                </a:solidFill>
                <a:latin typeface="Calibri" panose="020F0502020204030204" pitchFamily="34" charset="0"/>
                <a:cs typeface="Calibri" panose="020F0502020204030204" pitchFamily="34" charset="0"/>
              </a:rPr>
              <a:t>To sum up</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ttangolo 3">
            <a:extLst>
              <a:ext uri="{FF2B5EF4-FFF2-40B4-BE49-F238E27FC236}">
                <a16:creationId xmlns:a16="http://schemas.microsoft.com/office/drawing/2014/main" id="{26D25FA7-7001-7767-DD9A-3A46E82DB0A7}"/>
              </a:ext>
            </a:extLst>
          </p:cNvPr>
          <p:cNvSpPr>
            <a:spLocks noChangeArrowheads="1"/>
          </p:cNvSpPr>
          <p:nvPr/>
        </p:nvSpPr>
        <p:spPr bwMode="auto">
          <a:xfrm>
            <a:off x="395288" y="920750"/>
            <a:ext cx="7488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IE" altLang="it-IT" sz="2000" b="1">
                <a:latin typeface="Calibri" panose="020F0502020204030204" pitchFamily="34" charset="0"/>
                <a:cs typeface="Calibri" panose="020F0502020204030204" pitchFamily="34" charset="0"/>
              </a:rPr>
              <a:t>vif - </a:t>
            </a:r>
            <a:r>
              <a:rPr lang="en-IE" altLang="it-IT" sz="2000" b="1" i="1">
                <a:solidFill>
                  <a:srgbClr val="FF0000"/>
                </a:solidFill>
                <a:latin typeface="Calibri" panose="020F0502020204030204" pitchFamily="34" charset="0"/>
                <a:cs typeface="Calibri" panose="020F0502020204030204" pitchFamily="34" charset="0"/>
              </a:rPr>
              <a:t>variance inflation factor</a:t>
            </a:r>
            <a:r>
              <a:rPr lang="en-IE" altLang="it-IT" sz="2000" b="1">
                <a:solidFill>
                  <a:srgbClr val="FF0000"/>
                </a:solidFill>
                <a:latin typeface="Calibri" panose="020F0502020204030204" pitchFamily="34" charset="0"/>
                <a:cs typeface="Calibri" panose="020F0502020204030204" pitchFamily="34" charset="0"/>
              </a:rPr>
              <a:t>, </a:t>
            </a:r>
            <a:r>
              <a:rPr lang="en-IE" altLang="it-IT" sz="2000">
                <a:latin typeface="Calibri" panose="020F0502020204030204" pitchFamily="34" charset="0"/>
                <a:cs typeface="Calibri" panose="020F0502020204030204" pitchFamily="34" charset="0"/>
              </a:rPr>
              <a:t>a measure of potential multicollinearity.</a:t>
            </a:r>
          </a:p>
        </p:txBody>
      </p:sp>
      <p:sp>
        <p:nvSpPr>
          <p:cNvPr id="165890" name="Rectangle 2">
            <a:extLst>
              <a:ext uri="{FF2B5EF4-FFF2-40B4-BE49-F238E27FC236}">
                <a16:creationId xmlns:a16="http://schemas.microsoft.com/office/drawing/2014/main" id="{198CCDCE-A7CC-D578-575D-02548758F43A}"/>
              </a:ext>
            </a:extLst>
          </p:cNvPr>
          <p:cNvSpPr>
            <a:spLocks noGrp="1" noChangeArrowheads="1"/>
          </p:cNvSpPr>
          <p:nvPr>
            <p:ph type="title"/>
          </p:nvPr>
        </p:nvSpPr>
        <p:spPr>
          <a:xfrm>
            <a:off x="674688" y="115888"/>
            <a:ext cx="7772400" cy="782637"/>
          </a:xfrm>
        </p:spPr>
        <p:txBody>
          <a:bodyPr/>
          <a:lstStyle/>
          <a:p>
            <a:r>
              <a:rPr lang="en-US" altLang="it-IT">
                <a:latin typeface="Calibri" panose="020F0502020204030204" pitchFamily="34" charset="0"/>
                <a:cs typeface="Calibri" panose="020F0502020204030204" pitchFamily="34" charset="0"/>
              </a:rPr>
              <a:t>  </a:t>
            </a:r>
            <a:r>
              <a:rPr lang="en-US" altLang="it-IT" sz="3600" b="1">
                <a:solidFill>
                  <a:srgbClr val="0070C0"/>
                </a:solidFill>
                <a:latin typeface="Calibri" panose="020F0502020204030204" pitchFamily="34" charset="0"/>
                <a:cs typeface="Calibri" panose="020F0502020204030204" pitchFamily="34" charset="0"/>
              </a:rPr>
              <a:t>Issues in model specification </a:t>
            </a:r>
          </a:p>
        </p:txBody>
      </p:sp>
      <p:pic>
        <p:nvPicPr>
          <p:cNvPr id="126979" name="Picture 3" descr="Multicollinearity and variance inflation factor (VIF) in the regression  model (with Python code)">
            <a:extLst>
              <a:ext uri="{FF2B5EF4-FFF2-40B4-BE49-F238E27FC236}">
                <a16:creationId xmlns:a16="http://schemas.microsoft.com/office/drawing/2014/main" id="{CBD36CB8-893D-9F61-341C-A50391A6F636}"/>
              </a:ext>
            </a:extLst>
          </p:cNvPr>
          <p:cNvPicPr>
            <a:picLocks noChangeAspect="1" noChangeArrowheads="1"/>
          </p:cNvPicPr>
          <p:nvPr/>
        </p:nvPicPr>
        <p:blipFill>
          <a:blip r:embed="rId2"/>
          <a:srcRect r="33564"/>
          <a:stretch/>
        </p:blipFill>
        <p:spPr bwMode="auto">
          <a:xfrm>
            <a:off x="179388" y="1557338"/>
            <a:ext cx="3424237" cy="3206750"/>
          </a:xfrm>
          <a:prstGeom prst="rect">
            <a:avLst/>
          </a:prstGeom>
          <a:ln/>
        </p:spPr>
        <p:style>
          <a:lnRef idx="2">
            <a:schemeClr val="dk1"/>
          </a:lnRef>
          <a:fillRef idx="1">
            <a:schemeClr val="lt1"/>
          </a:fillRef>
          <a:effectRef idx="0">
            <a:schemeClr val="dk1"/>
          </a:effectRef>
          <a:fontRef idx="minor">
            <a:schemeClr val="dk1"/>
          </a:fontRef>
        </p:style>
      </p:pic>
      <p:sp>
        <p:nvSpPr>
          <p:cNvPr id="165892" name="CasellaDiTesto 2">
            <a:extLst>
              <a:ext uri="{FF2B5EF4-FFF2-40B4-BE49-F238E27FC236}">
                <a16:creationId xmlns:a16="http://schemas.microsoft.com/office/drawing/2014/main" id="{C5C29BB1-6DB3-904B-FCF8-5CB3007204E5}"/>
              </a:ext>
            </a:extLst>
          </p:cNvPr>
          <p:cNvSpPr txBox="1">
            <a:spLocks noChangeArrowheads="1"/>
          </p:cNvSpPr>
          <p:nvPr/>
        </p:nvSpPr>
        <p:spPr bwMode="auto">
          <a:xfrm>
            <a:off x="3862388" y="2286000"/>
            <a:ext cx="457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it-IT" sz="1600">
                <a:solidFill>
                  <a:srgbClr val="000000"/>
                </a:solidFill>
                <a:latin typeface="Calibri" panose="020F0502020204030204" pitchFamily="34" charset="0"/>
                <a:cs typeface="Calibri" panose="020F0502020204030204" pitchFamily="34" charset="0"/>
              </a:rPr>
              <a:t>the variance inflation factor for the </a:t>
            </a:r>
            <a:r>
              <a:rPr lang="en-GB" altLang="it-IT" sz="1600" i="1">
                <a:solidFill>
                  <a:srgbClr val="000000"/>
                </a:solidFill>
                <a:latin typeface="Calibri" panose="020F0502020204030204" pitchFamily="34" charset="0"/>
                <a:cs typeface="Calibri" panose="020F0502020204030204" pitchFamily="34" charset="0"/>
              </a:rPr>
              <a:t>j</a:t>
            </a:r>
            <a:r>
              <a:rPr lang="en-GB" altLang="it-IT" sz="1600" i="1" baseline="30000">
                <a:solidFill>
                  <a:srgbClr val="000000"/>
                </a:solidFill>
                <a:latin typeface="Calibri" panose="020F0502020204030204" pitchFamily="34" charset="0"/>
                <a:cs typeface="Calibri" panose="020F0502020204030204" pitchFamily="34" charset="0"/>
              </a:rPr>
              <a:t>th</a:t>
            </a:r>
            <a:r>
              <a:rPr lang="en-GB" altLang="it-IT" sz="1600">
                <a:solidFill>
                  <a:srgbClr val="000000"/>
                </a:solidFill>
                <a:latin typeface="Calibri" panose="020F0502020204030204" pitchFamily="34" charset="0"/>
                <a:cs typeface="Calibri" panose="020F0502020204030204" pitchFamily="34" charset="0"/>
              </a:rPr>
              <a:t> predictor is:</a:t>
            </a:r>
            <a:endParaRPr lang="en-GB" altLang="it-IT" sz="1600">
              <a:latin typeface="Calibri" panose="020F0502020204030204" pitchFamily="34" charset="0"/>
              <a:cs typeface="Calibri" panose="020F0502020204030204" pitchFamily="34" charset="0"/>
            </a:endParaRPr>
          </a:p>
        </p:txBody>
      </p:sp>
      <p:sp>
        <p:nvSpPr>
          <p:cNvPr id="4" name="CasellaDiTesto 3">
            <a:extLst>
              <a:ext uri="{FF2B5EF4-FFF2-40B4-BE49-F238E27FC236}">
                <a16:creationId xmlns:a16="http://schemas.microsoft.com/office/drawing/2014/main" id="{3C1E2D12-5D02-D318-8D4A-A1CA61158CA1}"/>
              </a:ext>
            </a:extLst>
          </p:cNvPr>
          <p:cNvSpPr txBox="1">
            <a:spLocks noRot="1" noChangeAspect="1" noMove="1" noResize="1" noEditPoints="1" noAdjustHandles="1" noChangeArrowheads="1" noChangeShapeType="1" noTextEdit="1"/>
          </p:cNvSpPr>
          <p:nvPr/>
        </p:nvSpPr>
        <p:spPr>
          <a:xfrm>
            <a:off x="3960257" y="2738835"/>
            <a:ext cx="1290803" cy="555217"/>
          </a:xfrm>
          <a:prstGeom prst="rect">
            <a:avLst/>
          </a:prstGeom>
          <a:blipFill>
            <a:blip r:embed="rId3"/>
            <a:stretch>
              <a:fillRect l="-3922" t="-2222" r="-980" b="-8889"/>
            </a:stretch>
          </a:blipFill>
        </p:spPr>
        <p:txBody>
          <a:bodyPr/>
          <a:lstStyle/>
          <a:p>
            <a:pPr>
              <a:defRPr/>
            </a:pPr>
            <a:r>
              <a:rPr lang="it-IT">
                <a:noFill/>
              </a:rPr>
              <a:t> </a:t>
            </a:r>
          </a:p>
        </p:txBody>
      </p:sp>
      <p:sp>
        <p:nvSpPr>
          <p:cNvPr id="6" name="CasellaDiTesto 5">
            <a:extLst>
              <a:ext uri="{FF2B5EF4-FFF2-40B4-BE49-F238E27FC236}">
                <a16:creationId xmlns:a16="http://schemas.microsoft.com/office/drawing/2014/main" id="{B3511EA7-DAC3-E5E8-F9F4-FB9B6F223B6F}"/>
              </a:ext>
            </a:extLst>
          </p:cNvPr>
          <p:cNvSpPr txBox="1">
            <a:spLocks noRot="1" noChangeAspect="1" noMove="1" noResize="1" noEditPoints="1" noAdjustHandles="1" noChangeArrowheads="1" noChangeShapeType="1" noTextEdit="1"/>
          </p:cNvSpPr>
          <p:nvPr/>
        </p:nvSpPr>
        <p:spPr>
          <a:xfrm>
            <a:off x="3862292" y="3602299"/>
            <a:ext cx="4572000" cy="626005"/>
          </a:xfrm>
          <a:prstGeom prst="rect">
            <a:avLst/>
          </a:prstGeom>
          <a:blipFill>
            <a:blip r:embed="rId4"/>
            <a:stretch>
              <a:fillRect l="-831" b="-7843"/>
            </a:stretch>
          </a:blipFill>
        </p:spPr>
        <p:txBody>
          <a:bodyPr/>
          <a:lstStyle/>
          <a:p>
            <a:pPr>
              <a:defRPr/>
            </a:pPr>
            <a:r>
              <a:rPr lang="it-IT">
                <a:noFill/>
              </a:rPr>
              <a:t> </a:t>
            </a:r>
          </a:p>
        </p:txBody>
      </p:sp>
      <p:sp>
        <p:nvSpPr>
          <p:cNvPr id="165895" name="CasellaDiTesto 7">
            <a:extLst>
              <a:ext uri="{FF2B5EF4-FFF2-40B4-BE49-F238E27FC236}">
                <a16:creationId xmlns:a16="http://schemas.microsoft.com/office/drawing/2014/main" id="{32DE79BF-E193-3BA7-32A0-22E025FFD77B}"/>
              </a:ext>
            </a:extLst>
          </p:cNvPr>
          <p:cNvSpPr txBox="1">
            <a:spLocks noChangeArrowheads="1"/>
          </p:cNvSpPr>
          <p:nvPr/>
        </p:nvSpPr>
        <p:spPr bwMode="auto">
          <a:xfrm>
            <a:off x="646113" y="5245100"/>
            <a:ext cx="7488237"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CA" altLang="it-IT" sz="1600">
                <a:solidFill>
                  <a:srgbClr val="000000"/>
                </a:solidFill>
                <a:latin typeface="Calibri" panose="020F0502020204030204" pitchFamily="34" charset="0"/>
                <a:cs typeface="Calibri" panose="020F0502020204030204" pitchFamily="34" charset="0"/>
              </a:rPr>
              <a:t>A VIF of 1 means that there is no correlation among the </a:t>
            </a:r>
            <a:r>
              <a:rPr lang="en-CA" altLang="it-IT" sz="1600" i="1">
                <a:solidFill>
                  <a:srgbClr val="000000"/>
                </a:solidFill>
                <a:latin typeface="Calibri" panose="020F0502020204030204" pitchFamily="34" charset="0"/>
                <a:cs typeface="Calibri" panose="020F0502020204030204" pitchFamily="34" charset="0"/>
              </a:rPr>
              <a:t>j</a:t>
            </a:r>
            <a:r>
              <a:rPr lang="en-CA" altLang="it-IT" sz="1600" i="1" baseline="30000">
                <a:solidFill>
                  <a:srgbClr val="000000"/>
                </a:solidFill>
                <a:latin typeface="Calibri" panose="020F0502020204030204" pitchFamily="34" charset="0"/>
                <a:cs typeface="Calibri" panose="020F0502020204030204" pitchFamily="34" charset="0"/>
              </a:rPr>
              <a:t>th</a:t>
            </a:r>
            <a:r>
              <a:rPr lang="en-CA" altLang="it-IT" sz="1600">
                <a:solidFill>
                  <a:srgbClr val="000000"/>
                </a:solidFill>
                <a:latin typeface="Calibri" panose="020F0502020204030204" pitchFamily="34" charset="0"/>
                <a:cs typeface="Calibri" panose="020F0502020204030204" pitchFamily="34" charset="0"/>
              </a:rPr>
              <a:t> predictor and the remaining predictor variables, and hence the variance of </a:t>
            </a:r>
            <a:r>
              <a:rPr lang="en-CA" altLang="it-IT" sz="1600" i="1">
                <a:solidFill>
                  <a:srgbClr val="000000"/>
                </a:solidFill>
                <a:latin typeface="Calibri" panose="020F0502020204030204" pitchFamily="34" charset="0"/>
                <a:cs typeface="Calibri" panose="020F0502020204030204" pitchFamily="34" charset="0"/>
              </a:rPr>
              <a:t>b</a:t>
            </a:r>
            <a:r>
              <a:rPr lang="en-CA" altLang="it-IT" sz="1600" i="1" baseline="-25000">
                <a:solidFill>
                  <a:srgbClr val="000000"/>
                </a:solidFill>
                <a:latin typeface="Calibri" panose="020F0502020204030204" pitchFamily="34" charset="0"/>
                <a:cs typeface="Calibri" panose="020F0502020204030204" pitchFamily="34" charset="0"/>
              </a:rPr>
              <a:t>j</a:t>
            </a:r>
            <a:r>
              <a:rPr lang="en-CA" altLang="it-IT" sz="1600">
                <a:solidFill>
                  <a:srgbClr val="000000"/>
                </a:solidFill>
                <a:latin typeface="Calibri" panose="020F0502020204030204" pitchFamily="34" charset="0"/>
                <a:cs typeface="Calibri" panose="020F0502020204030204" pitchFamily="34" charset="0"/>
              </a:rPr>
              <a:t> is not inflated at all. The general rule of thumb is that VIFs exceeding 4 warrant further investigation, while VIFs exceeding 10 are signs of serious multicollinearity requiring correction.</a:t>
            </a:r>
            <a:endParaRPr lang="en-CA" altLang="it-IT" sz="1600">
              <a:latin typeface="Calibri" panose="020F0502020204030204" pitchFamily="34" charset="0"/>
              <a:cs typeface="Calibri" panose="020F050202020403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ttangolo 3">
            <a:extLst>
              <a:ext uri="{FF2B5EF4-FFF2-40B4-BE49-F238E27FC236}">
                <a16:creationId xmlns:a16="http://schemas.microsoft.com/office/drawing/2014/main" id="{4472D15E-7B5C-3D71-05CF-5C0B747B910E}"/>
              </a:ext>
            </a:extLst>
          </p:cNvPr>
          <p:cNvSpPr>
            <a:spLocks noChangeArrowheads="1"/>
          </p:cNvSpPr>
          <p:nvPr/>
        </p:nvSpPr>
        <p:spPr bwMode="auto">
          <a:xfrm>
            <a:off x="576263" y="1125538"/>
            <a:ext cx="799147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IE" altLang="it-IT" sz="1800">
                <a:latin typeface="Calibri" panose="020F0502020204030204" pitchFamily="34" charset="0"/>
                <a:cs typeface="Calibri" panose="020F0502020204030204" pitchFamily="34" charset="0"/>
              </a:rPr>
              <a:t>If a single observation (or small group of observations) substantially changes your results, you would want to know about this and investigate further.  There are three ways that an observation can be unusual.</a:t>
            </a:r>
          </a:p>
          <a:p>
            <a:pPr>
              <a:spcBef>
                <a:spcPct val="0"/>
              </a:spcBef>
              <a:buFontTx/>
              <a:buNone/>
            </a:pPr>
            <a:endParaRPr lang="en-IE" altLang="it-IT" sz="1800" b="1">
              <a:solidFill>
                <a:srgbClr val="000000"/>
              </a:solidFill>
              <a:latin typeface="Calibri" panose="020F0502020204030204" pitchFamily="34" charset="0"/>
              <a:cs typeface="Calibri" panose="020F0502020204030204" pitchFamily="34" charset="0"/>
            </a:endParaRPr>
          </a:p>
          <a:p>
            <a:pPr>
              <a:spcBef>
                <a:spcPct val="0"/>
              </a:spcBef>
              <a:buFontTx/>
              <a:buNone/>
            </a:pPr>
            <a:r>
              <a:rPr lang="en-IE" altLang="it-IT" sz="1800" b="1">
                <a:solidFill>
                  <a:srgbClr val="000000"/>
                </a:solidFill>
                <a:latin typeface="Calibri" panose="020F0502020204030204" pitchFamily="34" charset="0"/>
                <a:cs typeface="Calibri" panose="020F0502020204030204" pitchFamily="34" charset="0"/>
              </a:rPr>
              <a:t>Outliers</a:t>
            </a:r>
            <a:r>
              <a:rPr lang="en-IE" altLang="it-IT" sz="1800">
                <a:solidFill>
                  <a:srgbClr val="000000"/>
                </a:solidFill>
                <a:latin typeface="Calibri" panose="020F0502020204030204" pitchFamily="34" charset="0"/>
                <a:cs typeface="Calibri" panose="020F0502020204030204" pitchFamily="34" charset="0"/>
              </a:rPr>
              <a:t>: In linear regression, an outlier is an observation with large residual. In other words, it is an observation whose dependent-variable value is unusual given its values on the predictor variables. An outlier may indicate a sample peculiarity or may indicate a data entry error or other problem. </a:t>
            </a:r>
          </a:p>
          <a:p>
            <a:pPr>
              <a:spcBef>
                <a:spcPct val="0"/>
              </a:spcBef>
              <a:buFontTx/>
              <a:buNone/>
            </a:pPr>
            <a:endParaRPr lang="en-IE" altLang="it-IT" sz="1800">
              <a:solidFill>
                <a:srgbClr val="000000"/>
              </a:solidFill>
              <a:latin typeface="Calibri" panose="020F0502020204030204" pitchFamily="34" charset="0"/>
              <a:cs typeface="Calibri" panose="020F0502020204030204" pitchFamily="34" charset="0"/>
            </a:endParaRPr>
          </a:p>
          <a:p>
            <a:pPr>
              <a:spcBef>
                <a:spcPct val="0"/>
              </a:spcBef>
              <a:buFontTx/>
              <a:buNone/>
            </a:pPr>
            <a:r>
              <a:rPr lang="en-IE" altLang="it-IT" sz="1800" b="1">
                <a:solidFill>
                  <a:srgbClr val="000000"/>
                </a:solidFill>
                <a:latin typeface="Calibri" panose="020F0502020204030204" pitchFamily="34" charset="0"/>
                <a:cs typeface="Calibri" panose="020F0502020204030204" pitchFamily="34" charset="0"/>
              </a:rPr>
              <a:t>Leverage</a:t>
            </a:r>
            <a:r>
              <a:rPr lang="en-IE" altLang="it-IT" sz="1800">
                <a:solidFill>
                  <a:srgbClr val="000000"/>
                </a:solidFill>
                <a:latin typeface="Calibri" panose="020F0502020204030204" pitchFamily="34" charset="0"/>
                <a:cs typeface="Calibri" panose="020F0502020204030204" pitchFamily="34" charset="0"/>
              </a:rPr>
              <a:t>: An observation with an extreme value on a predictor variable is called a point with high leverage. Leverage is a measure of how far an observation deviates from the mean of that variable. These leverage points can have an effect on the estimate of regression coefficients.</a:t>
            </a:r>
          </a:p>
          <a:p>
            <a:pPr>
              <a:spcBef>
                <a:spcPct val="0"/>
              </a:spcBef>
              <a:buFontTx/>
              <a:buNone/>
            </a:pPr>
            <a:r>
              <a:rPr lang="en-IE" altLang="it-IT" sz="1800">
                <a:solidFill>
                  <a:srgbClr val="000000"/>
                </a:solidFill>
                <a:latin typeface="Calibri" panose="020F0502020204030204" pitchFamily="34" charset="0"/>
                <a:cs typeface="Calibri" panose="020F0502020204030204" pitchFamily="34" charset="0"/>
              </a:rPr>
              <a:t> </a:t>
            </a:r>
          </a:p>
          <a:p>
            <a:pPr>
              <a:spcBef>
                <a:spcPct val="0"/>
              </a:spcBef>
              <a:buFontTx/>
              <a:buNone/>
            </a:pPr>
            <a:r>
              <a:rPr lang="en-IE" altLang="it-IT" sz="1800" b="1">
                <a:solidFill>
                  <a:srgbClr val="000000"/>
                </a:solidFill>
                <a:latin typeface="Calibri" panose="020F0502020204030204" pitchFamily="34" charset="0"/>
                <a:cs typeface="Calibri" panose="020F0502020204030204" pitchFamily="34" charset="0"/>
              </a:rPr>
              <a:t>Influence</a:t>
            </a:r>
            <a:r>
              <a:rPr lang="en-IE" altLang="it-IT" sz="1800">
                <a:solidFill>
                  <a:srgbClr val="000000"/>
                </a:solidFill>
                <a:latin typeface="Calibri" panose="020F0502020204030204" pitchFamily="34" charset="0"/>
                <a:cs typeface="Calibri" panose="020F0502020204030204" pitchFamily="34" charset="0"/>
              </a:rPr>
              <a:t>: An observation is said to be influential if removing the observation substantially changes the estimate of coefficients. Influence can be thought of as the product of leverage and outlierness.</a:t>
            </a:r>
          </a:p>
        </p:txBody>
      </p:sp>
      <p:sp>
        <p:nvSpPr>
          <p:cNvPr id="166914" name="CasellaDiTesto 1">
            <a:extLst>
              <a:ext uri="{FF2B5EF4-FFF2-40B4-BE49-F238E27FC236}">
                <a16:creationId xmlns:a16="http://schemas.microsoft.com/office/drawing/2014/main" id="{2D4D06C6-19BB-B5B7-234D-27DA99E43BC2}"/>
              </a:ext>
            </a:extLst>
          </p:cNvPr>
          <p:cNvSpPr txBox="1">
            <a:spLocks noChangeArrowheads="1"/>
          </p:cNvSpPr>
          <p:nvPr/>
        </p:nvSpPr>
        <p:spPr bwMode="auto">
          <a:xfrm>
            <a:off x="900113" y="476250"/>
            <a:ext cx="1943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it-IT" sz="2000">
                <a:latin typeface="Calibri" panose="020F0502020204030204" pitchFamily="34" charset="0"/>
                <a:cs typeface="Calibri" panose="020F0502020204030204" pitchFamily="34" charset="0"/>
              </a:rPr>
              <a:t>Influential Points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7937" name="Rectangle 2">
            <a:extLst>
              <a:ext uri="{FF2B5EF4-FFF2-40B4-BE49-F238E27FC236}">
                <a16:creationId xmlns:a16="http://schemas.microsoft.com/office/drawing/2014/main" id="{FB557321-6386-D41A-C429-7DC909CFA6E7}"/>
              </a:ext>
            </a:extLst>
          </p:cNvPr>
          <p:cNvSpPr>
            <a:spLocks noGrp="1" noChangeArrowheads="1"/>
          </p:cNvSpPr>
          <p:nvPr>
            <p:ph type="title"/>
          </p:nvPr>
        </p:nvSpPr>
        <p:spPr>
          <a:xfrm>
            <a:off x="674688" y="260350"/>
            <a:ext cx="7772400" cy="1143000"/>
          </a:xfrm>
        </p:spPr>
        <p:txBody>
          <a:bodyPr/>
          <a:lstStyle/>
          <a:p>
            <a:r>
              <a:rPr lang="en-US" altLang="it-IT" sz="3600" b="1">
                <a:solidFill>
                  <a:srgbClr val="0070C0"/>
                </a:solidFill>
                <a:latin typeface="Calibri" panose="020F0502020204030204" pitchFamily="34" charset="0"/>
                <a:cs typeface="Calibri" panose="020F0502020204030204" pitchFamily="34" charset="0"/>
              </a:rPr>
              <a:t>  Outliers</a:t>
            </a:r>
          </a:p>
        </p:txBody>
      </p:sp>
      <p:sp>
        <p:nvSpPr>
          <p:cNvPr id="167938" name="Rectangle 3">
            <a:extLst>
              <a:ext uri="{FF2B5EF4-FFF2-40B4-BE49-F238E27FC236}">
                <a16:creationId xmlns:a16="http://schemas.microsoft.com/office/drawing/2014/main" id="{75AB3642-EE7C-C76D-05D4-9518AD6EE635}"/>
              </a:ext>
            </a:extLst>
          </p:cNvPr>
          <p:cNvSpPr>
            <a:spLocks noGrp="1" noChangeArrowheads="1"/>
          </p:cNvSpPr>
          <p:nvPr>
            <p:ph type="body" idx="1"/>
          </p:nvPr>
        </p:nvSpPr>
        <p:spPr>
          <a:xfrm>
            <a:off x="658813" y="1533525"/>
            <a:ext cx="8229600" cy="4648200"/>
          </a:xfrm>
        </p:spPr>
        <p:txBody>
          <a:bodyPr/>
          <a:lstStyle/>
          <a:p>
            <a:r>
              <a:rPr lang="en-US" altLang="it-IT" sz="2800">
                <a:latin typeface="Calibri" panose="020F0502020204030204" pitchFamily="34" charset="0"/>
                <a:cs typeface="Calibri" panose="020F0502020204030204" pitchFamily="34" charset="0"/>
              </a:rPr>
              <a:t>An outlier is an observation that is unusually small or large.</a:t>
            </a:r>
          </a:p>
          <a:p>
            <a:r>
              <a:rPr lang="en-US" altLang="it-IT" sz="2800">
                <a:latin typeface="Calibri" panose="020F0502020204030204" pitchFamily="34" charset="0"/>
                <a:cs typeface="Calibri" panose="020F0502020204030204" pitchFamily="34" charset="0"/>
              </a:rPr>
              <a:t>Several possibilities need to be investigated when an outlier is observed:</a:t>
            </a:r>
          </a:p>
          <a:p>
            <a:pPr lvl="1"/>
            <a:r>
              <a:rPr lang="en-US" altLang="it-IT" sz="2400">
                <a:latin typeface="Calibri" panose="020F0502020204030204" pitchFamily="34" charset="0"/>
                <a:cs typeface="Calibri" panose="020F0502020204030204" pitchFamily="34" charset="0"/>
              </a:rPr>
              <a:t>There was an error in recording the value.</a:t>
            </a:r>
          </a:p>
          <a:p>
            <a:pPr lvl="1"/>
            <a:r>
              <a:rPr lang="en-US" altLang="it-IT" sz="2400">
                <a:latin typeface="Calibri" panose="020F0502020204030204" pitchFamily="34" charset="0"/>
                <a:cs typeface="Calibri" panose="020F0502020204030204" pitchFamily="34" charset="0"/>
              </a:rPr>
              <a:t>The point does not belong in the sample.</a:t>
            </a:r>
          </a:p>
          <a:p>
            <a:pPr lvl="1"/>
            <a:r>
              <a:rPr lang="en-US" altLang="it-IT" sz="2400">
                <a:latin typeface="Calibri" panose="020F0502020204030204" pitchFamily="34" charset="0"/>
                <a:cs typeface="Calibri" panose="020F0502020204030204" pitchFamily="34" charset="0"/>
              </a:rPr>
              <a:t>The observation is valid.</a:t>
            </a:r>
          </a:p>
          <a:p>
            <a:r>
              <a:rPr lang="en-US" altLang="it-IT" sz="2800">
                <a:latin typeface="Calibri" panose="020F0502020204030204" pitchFamily="34" charset="0"/>
                <a:cs typeface="Calibri" panose="020F0502020204030204" pitchFamily="34" charset="0"/>
              </a:rPr>
              <a:t>Identify outliers from the scatter diagram.</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Ovale 3">
            <a:extLst>
              <a:ext uri="{FF2B5EF4-FFF2-40B4-BE49-F238E27FC236}">
                <a16:creationId xmlns:a16="http://schemas.microsoft.com/office/drawing/2014/main" id="{F6C59F8D-24F8-2934-9A97-79CAE94658FB}"/>
              </a:ext>
            </a:extLst>
          </p:cNvPr>
          <p:cNvSpPr>
            <a:spLocks noChangeArrowheads="1"/>
          </p:cNvSpPr>
          <p:nvPr/>
        </p:nvSpPr>
        <p:spPr bwMode="auto">
          <a:xfrm>
            <a:off x="2916238" y="3789363"/>
            <a:ext cx="215900" cy="215900"/>
          </a:xfrm>
          <a:prstGeom prst="ellipse">
            <a:avLst/>
          </a:prstGeom>
          <a:solidFill>
            <a:schemeClr val="bg1"/>
          </a:solidFill>
          <a:ln w="9525">
            <a:solidFill>
              <a:schemeClr val="bg1"/>
            </a:solidFill>
            <a:round/>
            <a:headEnd/>
            <a:tailEnd/>
          </a:ln>
        </p:spPr>
        <p:txBody>
          <a:bodyPr lIns="0" tIns="0" rIns="0" bIns="0"/>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168962" name="Rettangolo con angoli arrotondati 5">
            <a:extLst>
              <a:ext uri="{FF2B5EF4-FFF2-40B4-BE49-F238E27FC236}">
                <a16:creationId xmlns:a16="http://schemas.microsoft.com/office/drawing/2014/main" id="{2A8780AE-560B-DABD-0F2F-4972FCFA8E2B}"/>
              </a:ext>
            </a:extLst>
          </p:cNvPr>
          <p:cNvSpPr>
            <a:spLocks noChangeArrowheads="1"/>
          </p:cNvSpPr>
          <p:nvPr/>
        </p:nvSpPr>
        <p:spPr bwMode="auto">
          <a:xfrm>
            <a:off x="3155950" y="5902325"/>
            <a:ext cx="1271588" cy="190500"/>
          </a:xfrm>
          <a:prstGeom prst="roundRect">
            <a:avLst>
              <a:gd name="adj" fmla="val 16667"/>
            </a:avLst>
          </a:prstGeom>
          <a:solidFill>
            <a:schemeClr val="bg1"/>
          </a:solidFill>
          <a:ln w="9525">
            <a:solidFill>
              <a:schemeClr val="bg1"/>
            </a:solidFill>
            <a:round/>
            <a:headEnd/>
            <a:tailEnd/>
          </a:ln>
        </p:spPr>
        <p:txBody>
          <a:bodyPr lIns="0" tIns="0" rIns="0" bIns="0"/>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sp>
        <p:nvSpPr>
          <p:cNvPr id="168963" name="CasellaDiTesto 2">
            <a:extLst>
              <a:ext uri="{FF2B5EF4-FFF2-40B4-BE49-F238E27FC236}">
                <a16:creationId xmlns:a16="http://schemas.microsoft.com/office/drawing/2014/main" id="{F7574E15-90EF-F552-0ED0-7EAB4F1F596C}"/>
              </a:ext>
            </a:extLst>
          </p:cNvPr>
          <p:cNvSpPr txBox="1">
            <a:spLocks noChangeArrowheads="1"/>
          </p:cNvSpPr>
          <p:nvPr/>
        </p:nvSpPr>
        <p:spPr bwMode="auto">
          <a:xfrm>
            <a:off x="2339975" y="4508500"/>
            <a:ext cx="287338" cy="1008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400">
              <a:latin typeface="Arial" panose="020B0604020202020204" pitchFamily="34" charset="0"/>
            </a:endParaRPr>
          </a:p>
        </p:txBody>
      </p:sp>
      <p:pic>
        <p:nvPicPr>
          <p:cNvPr id="168964" name="Immagine 5" descr="Immagine che contiene schermata, testo, Rettangolo, linea&#10;&#10;Descrizione generata automaticamente">
            <a:extLst>
              <a:ext uri="{FF2B5EF4-FFF2-40B4-BE49-F238E27FC236}">
                <a16:creationId xmlns:a16="http://schemas.microsoft.com/office/drawing/2014/main" id="{EF30B8B6-6D2C-903A-3DBA-66600256C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336550"/>
            <a:ext cx="4210050"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65" name="Immagine 9" descr="Immagine che contiene schermata, testo, schermo, Rettangolo&#10;&#10;Descrizione generata automaticamente">
            <a:extLst>
              <a:ext uri="{FF2B5EF4-FFF2-40B4-BE49-F238E27FC236}">
                <a16:creationId xmlns:a16="http://schemas.microsoft.com/office/drawing/2014/main" id="{7314D73E-4BEC-BED2-EBD5-8E56B3C01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0700" y="292100"/>
            <a:ext cx="4298950" cy="280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66" name="Immagine 11" descr="Immagine che contiene schermata, testo, schermo, Rettangolo&#10;&#10;Descrizione generata automaticamente">
            <a:extLst>
              <a:ext uri="{FF2B5EF4-FFF2-40B4-BE49-F238E27FC236}">
                <a16:creationId xmlns:a16="http://schemas.microsoft.com/office/drawing/2014/main" id="{58360353-7A3C-8905-23F7-6B8459164E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963" y="3617913"/>
            <a:ext cx="4297362" cy="278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67" name="Immagine 13" descr="Immagine che contiene schermata, linea, testo, diagramma&#10;&#10;Descrizione generata automaticamente">
            <a:extLst>
              <a:ext uri="{FF2B5EF4-FFF2-40B4-BE49-F238E27FC236}">
                <a16:creationId xmlns:a16="http://schemas.microsoft.com/office/drawing/2014/main" id="{DDBC7BA6-883C-5209-C9FF-753192B953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7900" y="3722688"/>
            <a:ext cx="4081463" cy="264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CasellaDiTesto 4">
            <a:extLst>
              <a:ext uri="{FF2B5EF4-FFF2-40B4-BE49-F238E27FC236}">
                <a16:creationId xmlns:a16="http://schemas.microsoft.com/office/drawing/2014/main" id="{72B3B3AB-4459-F38A-D88E-F5958B3941CE}"/>
              </a:ext>
            </a:extLst>
          </p:cNvPr>
          <p:cNvSpPr txBox="1">
            <a:spLocks noChangeArrowheads="1"/>
          </p:cNvSpPr>
          <p:nvPr/>
        </p:nvSpPr>
        <p:spPr bwMode="auto">
          <a:xfrm>
            <a:off x="539750" y="750888"/>
            <a:ext cx="7920038" cy="31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CA" altLang="it-IT" sz="2000">
                <a:latin typeface="Calibri" panose="020F0502020204030204" pitchFamily="34" charset="0"/>
                <a:cs typeface="Calibri" panose="020F0502020204030204" pitchFamily="34" charset="0"/>
              </a:rPr>
              <a:t>Not every outlier or high-leverage data point strongly influences the regression analysis. The researcher should  always determine if the regression analysis is highly influenced by one or more data points.</a:t>
            </a:r>
            <a:br>
              <a:rPr lang="en-CA" altLang="it-IT" sz="2000">
                <a:latin typeface="Calibri" panose="020F0502020204030204" pitchFamily="34" charset="0"/>
                <a:cs typeface="Calibri" panose="020F0502020204030204" pitchFamily="34" charset="0"/>
              </a:rPr>
            </a:br>
            <a:br>
              <a:rPr lang="en-CA" altLang="it-IT" sz="2000">
                <a:latin typeface="Calibri" panose="020F0502020204030204" pitchFamily="34" charset="0"/>
                <a:cs typeface="Calibri" panose="020F0502020204030204" pitchFamily="34" charset="0"/>
              </a:rPr>
            </a:br>
            <a:r>
              <a:rPr lang="en-CA" altLang="it-IT" sz="2000">
                <a:latin typeface="Calibri" panose="020F0502020204030204" pitchFamily="34" charset="0"/>
                <a:cs typeface="Calibri" panose="020F0502020204030204" pitchFamily="34" charset="0"/>
              </a:rPr>
              <a:t>Of course, the easy situation occurs for simple linear regression, when we can rely on simple scatter plots to elucidate matters. In the multiple regression situation, we have to rely on various measures to help us determine whether a data point is an outlier, high leverage, or both. Once we've identified such points we then need to see if the points are actually influential.</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ttangolo 3">
            <a:extLst>
              <a:ext uri="{FF2B5EF4-FFF2-40B4-BE49-F238E27FC236}">
                <a16:creationId xmlns:a16="http://schemas.microsoft.com/office/drawing/2014/main" id="{E5AC97A9-AC7D-2543-66A4-24BDF4FE2A8B}"/>
              </a:ext>
            </a:extLst>
          </p:cNvPr>
          <p:cNvSpPr>
            <a:spLocks noChangeArrowheads="1"/>
          </p:cNvSpPr>
          <p:nvPr/>
        </p:nvSpPr>
        <p:spPr bwMode="auto">
          <a:xfrm>
            <a:off x="371475" y="1031875"/>
            <a:ext cx="85693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AU" altLang="it-IT" sz="2400" dirty="0">
                <a:latin typeface="Calibri" panose="020F0502020204030204" pitchFamily="34" charset="0"/>
                <a:cs typeface="Calibri" panose="020F0502020204030204" pitchFamily="34" charset="0"/>
              </a:rPr>
              <a:t>Outlier removal is straightforward in most statistical software. However, it is not always desirable to remove outliers. </a:t>
            </a:r>
          </a:p>
          <a:p>
            <a:pPr algn="just">
              <a:spcBef>
                <a:spcPct val="0"/>
              </a:spcBef>
              <a:buFontTx/>
              <a:buNone/>
            </a:pPr>
            <a:endParaRPr lang="en-AU" altLang="it-IT" sz="2400" dirty="0">
              <a:latin typeface="Calibri" panose="020F0502020204030204" pitchFamily="34" charset="0"/>
              <a:cs typeface="Calibri" panose="020F0502020204030204" pitchFamily="34" charset="0"/>
            </a:endParaRPr>
          </a:p>
          <a:p>
            <a:pPr algn="just">
              <a:spcBef>
                <a:spcPct val="0"/>
              </a:spcBef>
              <a:buFontTx/>
              <a:buNone/>
            </a:pPr>
            <a:r>
              <a:rPr lang="en-AU" altLang="it-IT" sz="2400" dirty="0">
                <a:latin typeface="Calibri" panose="020F0502020204030204" pitchFamily="34" charset="0"/>
                <a:cs typeface="Calibri" panose="020F0502020204030204" pitchFamily="34" charset="0"/>
              </a:rPr>
              <a:t>We can then look at the </a:t>
            </a:r>
            <a:r>
              <a:rPr lang="en-AU" altLang="it-IT" sz="2400" b="1" dirty="0">
                <a:latin typeface="Calibri" panose="020F0502020204030204" pitchFamily="34" charset="0"/>
                <a:cs typeface="Calibri" panose="020F0502020204030204" pitchFamily="34" charset="0"/>
              </a:rPr>
              <a:t>standardized residual</a:t>
            </a:r>
            <a:r>
              <a:rPr lang="en-AU" altLang="it-IT" sz="2400" dirty="0">
                <a:latin typeface="Calibri" panose="020F0502020204030204" pitchFamily="34" charset="0"/>
                <a:cs typeface="Calibri" panose="020F0502020204030204" pitchFamily="34" charset="0"/>
              </a:rPr>
              <a:t> for each observation, we can use this fact to identify “large” residuals. For example, values more extreme than 2 may be a problem .</a:t>
            </a:r>
          </a:p>
          <a:p>
            <a:pPr algn="just">
              <a:spcBef>
                <a:spcPct val="0"/>
              </a:spcBef>
              <a:buFontTx/>
              <a:buNone/>
            </a:pPr>
            <a:endParaRPr lang="en-AU" altLang="it-IT" sz="2400" dirty="0">
              <a:latin typeface="Calibri" panose="020F0502020204030204" pitchFamily="34" charset="0"/>
              <a:cs typeface="Calibri" panose="020F050202020403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ttangolo 3">
            <a:extLst>
              <a:ext uri="{FF2B5EF4-FFF2-40B4-BE49-F238E27FC236}">
                <a16:creationId xmlns:a16="http://schemas.microsoft.com/office/drawing/2014/main" id="{0625C470-3A0E-D88F-0EAB-93A2C254AF9C}"/>
              </a:ext>
            </a:extLst>
          </p:cNvPr>
          <p:cNvSpPr>
            <a:spLocks noChangeArrowheads="1"/>
          </p:cNvSpPr>
          <p:nvPr/>
        </p:nvSpPr>
        <p:spPr bwMode="auto">
          <a:xfrm>
            <a:off x="468313" y="188913"/>
            <a:ext cx="8351837" cy="59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IE" altLang="it-IT" sz="2000" b="1">
                <a:solidFill>
                  <a:srgbClr val="000000"/>
                </a:solidFill>
                <a:latin typeface="Calibri" panose="020F0502020204030204" pitchFamily="34" charset="0"/>
                <a:cs typeface="Calibri" panose="020F0502020204030204" pitchFamily="34" charset="0"/>
              </a:rPr>
              <a:t>Leverage</a:t>
            </a:r>
            <a:r>
              <a:rPr lang="en-IE" altLang="it-IT" sz="2000">
                <a:solidFill>
                  <a:srgbClr val="000000"/>
                </a:solidFill>
                <a:latin typeface="Calibri" panose="020F0502020204030204" pitchFamily="34" charset="0"/>
                <a:cs typeface="Calibri" panose="020F0502020204030204" pitchFamily="34" charset="0"/>
              </a:rPr>
              <a:t>: A leverage point is defined as an observation that has a value of x that is far away from the mean of x. These leverage points can have an effect on the estimate of regression coefficients. </a:t>
            </a:r>
            <a:r>
              <a:rPr lang="it-IT" altLang="it-IT" sz="2000">
                <a:latin typeface="Calibri" panose="020F0502020204030204" pitchFamily="34" charset="0"/>
                <a:cs typeface="Calibri" panose="020F0502020204030204" pitchFamily="34" charset="0"/>
              </a:rPr>
              <a:t> A leverage point will inflate the strength of the regression relationship by both the statistical significance (reducing the </a:t>
            </a:r>
            <a:r>
              <a:rPr lang="it-IT" altLang="it-IT" sz="2000" b="1" i="1">
                <a:latin typeface="Calibri" panose="020F0502020204030204" pitchFamily="34" charset="0"/>
                <a:cs typeface="Calibri" panose="020F0502020204030204" pitchFamily="34" charset="0"/>
              </a:rPr>
              <a:t>p</a:t>
            </a:r>
            <a:r>
              <a:rPr lang="it-IT" altLang="it-IT" sz="2000" b="1">
                <a:latin typeface="Calibri" panose="020F0502020204030204" pitchFamily="34" charset="0"/>
                <a:cs typeface="Calibri" panose="020F0502020204030204" pitchFamily="34" charset="0"/>
              </a:rPr>
              <a:t>-value</a:t>
            </a:r>
            <a:r>
              <a:rPr lang="it-IT" altLang="it-IT" sz="2000">
                <a:latin typeface="Calibri" panose="020F0502020204030204" pitchFamily="34" charset="0"/>
                <a:cs typeface="Calibri" panose="020F0502020204030204" pitchFamily="34" charset="0"/>
              </a:rPr>
              <a:t> to increase the chance of a significant relationship) and the practical significance (increasing </a:t>
            </a:r>
            <a:r>
              <a:rPr lang="it-IT" altLang="it-IT" sz="2000" b="1" i="1">
                <a:latin typeface="Calibri" panose="020F0502020204030204" pitchFamily="34" charset="0"/>
                <a:cs typeface="Calibri" panose="020F0502020204030204" pitchFamily="34" charset="0"/>
              </a:rPr>
              <a:t>r</a:t>
            </a:r>
            <a:r>
              <a:rPr lang="it-IT" altLang="it-IT" sz="2000" b="1">
                <a:latin typeface="Calibri" panose="020F0502020204030204" pitchFamily="34" charset="0"/>
                <a:cs typeface="Calibri" panose="020F0502020204030204" pitchFamily="34" charset="0"/>
              </a:rPr>
              <a:t>-square</a:t>
            </a:r>
            <a:r>
              <a:rPr lang="it-IT" altLang="it-IT" sz="2000">
                <a:latin typeface="Calibri" panose="020F0502020204030204" pitchFamily="34" charset="0"/>
                <a:cs typeface="Calibri" panose="020F0502020204030204" pitchFamily="34" charset="0"/>
              </a:rPr>
              <a:t>). </a:t>
            </a:r>
            <a:endParaRPr lang="en-IE" altLang="it-IT" sz="2000">
              <a:solidFill>
                <a:srgbClr val="000000"/>
              </a:solidFill>
              <a:latin typeface="Calibri" panose="020F0502020204030204" pitchFamily="34" charset="0"/>
              <a:cs typeface="Calibri" panose="020F0502020204030204" pitchFamily="34" charset="0"/>
            </a:endParaRPr>
          </a:p>
          <a:p>
            <a:pPr>
              <a:spcBef>
                <a:spcPct val="0"/>
              </a:spcBef>
              <a:buFontTx/>
              <a:buNone/>
            </a:pPr>
            <a:endParaRPr lang="en-IE" altLang="it-IT" sz="2000">
              <a:solidFill>
                <a:srgbClr val="000000"/>
              </a:solidFill>
              <a:latin typeface="Calibri" panose="020F0502020204030204" pitchFamily="34" charset="0"/>
              <a:cs typeface="Calibri" panose="020F0502020204030204" pitchFamily="34" charset="0"/>
            </a:endParaRPr>
          </a:p>
          <a:p>
            <a:pPr>
              <a:spcBef>
                <a:spcPct val="0"/>
              </a:spcBef>
              <a:buFontTx/>
              <a:buNone/>
            </a:pPr>
            <a:endParaRPr lang="en-IE" altLang="it-IT" sz="2000">
              <a:solidFill>
                <a:srgbClr val="000000"/>
              </a:solidFill>
              <a:latin typeface="Calibri" panose="020F0502020204030204" pitchFamily="34" charset="0"/>
              <a:cs typeface="Calibri" panose="020F0502020204030204" pitchFamily="34" charset="0"/>
            </a:endParaRPr>
          </a:p>
          <a:p>
            <a:pPr>
              <a:spcBef>
                <a:spcPct val="0"/>
              </a:spcBef>
              <a:buFontTx/>
              <a:buNone/>
            </a:pPr>
            <a:endParaRPr lang="en-IE" altLang="it-IT" sz="2000">
              <a:solidFill>
                <a:srgbClr val="000000"/>
              </a:solidFill>
              <a:latin typeface="Calibri" panose="020F0502020204030204" pitchFamily="34" charset="0"/>
              <a:cs typeface="Calibri" panose="020F0502020204030204" pitchFamily="34" charset="0"/>
            </a:endParaRPr>
          </a:p>
          <a:p>
            <a:pPr>
              <a:spcBef>
                <a:spcPct val="0"/>
              </a:spcBef>
              <a:buFontTx/>
              <a:buNone/>
            </a:pPr>
            <a:endParaRPr lang="en-IE" altLang="it-IT" sz="2000">
              <a:solidFill>
                <a:srgbClr val="000000"/>
              </a:solidFill>
              <a:latin typeface="Calibri" panose="020F0502020204030204" pitchFamily="34" charset="0"/>
              <a:cs typeface="Calibri" panose="020F0502020204030204" pitchFamily="34" charset="0"/>
            </a:endParaRPr>
          </a:p>
          <a:p>
            <a:pPr>
              <a:spcBef>
                <a:spcPct val="0"/>
              </a:spcBef>
              <a:buFontTx/>
              <a:buNone/>
            </a:pPr>
            <a:r>
              <a:rPr lang="en-IE" altLang="it-IT" sz="2000">
                <a:solidFill>
                  <a:srgbClr val="000000"/>
                </a:solidFill>
                <a:latin typeface="Calibri" panose="020F0502020204030204" pitchFamily="34" charset="0"/>
                <a:cs typeface="Calibri" panose="020F0502020204030204" pitchFamily="34" charset="0"/>
              </a:rPr>
              <a:t>Leverage - for measuring “unusualness” of x’s: A standardized version of the distance to the mean of the predictor for each individual predictor point. </a:t>
            </a:r>
          </a:p>
          <a:p>
            <a:pPr>
              <a:spcBef>
                <a:spcPct val="0"/>
              </a:spcBef>
              <a:buFontTx/>
              <a:buNone/>
            </a:pPr>
            <a:r>
              <a:rPr lang="en-IE" altLang="it-IT" sz="2000">
                <a:solidFill>
                  <a:srgbClr val="000000"/>
                </a:solidFill>
                <a:latin typeface="Calibri" panose="020F0502020204030204" pitchFamily="34" charset="0"/>
                <a:cs typeface="Calibri" panose="020F0502020204030204" pitchFamily="34" charset="0"/>
              </a:rPr>
              <a:t>Generally, a point with leverage greater than (2k+2)/n should be carefully examined. Here k is the number of predictors and n is the number of observations</a:t>
            </a:r>
          </a:p>
          <a:p>
            <a:pPr>
              <a:spcBef>
                <a:spcPct val="0"/>
              </a:spcBef>
              <a:buFontTx/>
              <a:buNone/>
            </a:pPr>
            <a:endParaRPr lang="en-IE" altLang="it-IT" sz="2000">
              <a:solidFill>
                <a:srgbClr val="000000"/>
              </a:solidFill>
              <a:latin typeface="Calibri" panose="020F0502020204030204" pitchFamily="34" charset="0"/>
              <a:cs typeface="Calibri" panose="020F0502020204030204" pitchFamily="34" charset="0"/>
            </a:endParaRPr>
          </a:p>
          <a:p>
            <a:pPr>
              <a:spcBef>
                <a:spcPct val="0"/>
              </a:spcBef>
              <a:buFontTx/>
              <a:buNone/>
            </a:pPr>
            <a:endParaRPr lang="en-IE" altLang="it-IT" sz="2000">
              <a:solidFill>
                <a:srgbClr val="000000"/>
              </a:solidFill>
              <a:latin typeface="Calibri" panose="020F0502020204030204" pitchFamily="34" charset="0"/>
              <a:cs typeface="Calibri" panose="020F0502020204030204" pitchFamily="34" charset="0"/>
            </a:endParaRPr>
          </a:p>
          <a:p>
            <a:pPr>
              <a:spcBef>
                <a:spcPct val="0"/>
              </a:spcBef>
              <a:buFontTx/>
              <a:buNone/>
            </a:pPr>
            <a:endParaRPr lang="en-IE" altLang="it-IT" sz="2000">
              <a:solidFill>
                <a:srgbClr val="000000"/>
              </a:solidFill>
              <a:latin typeface="Calibri" panose="020F0502020204030204" pitchFamily="34" charset="0"/>
              <a:cs typeface="Calibri" panose="020F0502020204030204" pitchFamily="34" charset="0"/>
            </a:endParaRPr>
          </a:p>
          <a:p>
            <a:pPr>
              <a:spcBef>
                <a:spcPct val="0"/>
              </a:spcBef>
              <a:buFontTx/>
              <a:buNone/>
            </a:pPr>
            <a:endParaRPr lang="en-IE" altLang="it-IT" sz="2000">
              <a:solidFill>
                <a:srgbClr val="000000"/>
              </a:solidFill>
              <a:latin typeface="Calibri" panose="020F0502020204030204" pitchFamily="34" charset="0"/>
              <a:cs typeface="Calibri" panose="020F050202020403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ttangolo 3">
            <a:extLst>
              <a:ext uri="{FF2B5EF4-FFF2-40B4-BE49-F238E27FC236}">
                <a16:creationId xmlns:a16="http://schemas.microsoft.com/office/drawing/2014/main" id="{24761CC9-E695-F99D-196E-62C0AE6EC80E}"/>
              </a:ext>
            </a:extLst>
          </p:cNvPr>
          <p:cNvSpPr>
            <a:spLocks noChangeArrowheads="1"/>
          </p:cNvSpPr>
          <p:nvPr/>
        </p:nvSpPr>
        <p:spPr bwMode="auto">
          <a:xfrm>
            <a:off x="652463" y="765175"/>
            <a:ext cx="7839075"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AU" altLang="it-IT" sz="2000" b="1">
                <a:solidFill>
                  <a:srgbClr val="000000"/>
                </a:solidFill>
                <a:latin typeface="Calibri" panose="020F0502020204030204" pitchFamily="34" charset="0"/>
                <a:cs typeface="Calibri" panose="020F0502020204030204" pitchFamily="34" charset="0"/>
              </a:rPr>
              <a:t>Influence</a:t>
            </a:r>
            <a:r>
              <a:rPr lang="en-AU" altLang="it-IT" sz="2000">
                <a:solidFill>
                  <a:srgbClr val="000000"/>
                </a:solidFill>
                <a:latin typeface="Calibri" panose="020F0502020204030204" pitchFamily="34" charset="0"/>
                <a:cs typeface="Calibri" panose="020F0502020204030204" pitchFamily="34" charset="0"/>
              </a:rPr>
              <a:t>: An observation is said to be influential if removing the observation substantially changes the estimate of coefficients. Influence can be thought of as the product of leverage and outlierness. </a:t>
            </a:r>
            <a:r>
              <a:rPr lang="en-AU" altLang="it-IT" sz="2000">
                <a:latin typeface="Calibri" panose="020F0502020204030204" pitchFamily="34" charset="0"/>
                <a:cs typeface="Calibri" panose="020F0502020204030204" pitchFamily="34" charset="0"/>
              </a:rPr>
              <a:t>Thus, influential points have a large influence on the fit of the model. One method to find influential points is to compare the fit of the model with and without each observation.</a:t>
            </a:r>
          </a:p>
          <a:p>
            <a:pPr algn="just">
              <a:spcBef>
                <a:spcPct val="0"/>
              </a:spcBef>
              <a:buFontTx/>
              <a:buNone/>
            </a:pPr>
            <a:endParaRPr lang="en-AU" altLang="it-IT" sz="2000">
              <a:latin typeface="Calibri" panose="020F0502020204030204" pitchFamily="34" charset="0"/>
              <a:cs typeface="Calibri" panose="020F0502020204030204" pitchFamily="34" charset="0"/>
            </a:endParaRPr>
          </a:p>
          <a:p>
            <a:pPr algn="just">
              <a:spcBef>
                <a:spcPct val="0"/>
              </a:spcBef>
              <a:buFontTx/>
              <a:buNone/>
            </a:pPr>
            <a:r>
              <a:rPr lang="en-AU" altLang="it-IT" sz="2000">
                <a:latin typeface="Calibri" panose="020F0502020204030204" pitchFamily="34" charset="0"/>
                <a:cs typeface="Calibri" panose="020F0502020204030204" pitchFamily="34" charset="0"/>
              </a:rPr>
              <a:t>As our data point of interest has both high leverage and discrepancy, it should also have high influence </a:t>
            </a:r>
          </a:p>
          <a:p>
            <a:pPr algn="just">
              <a:spcBef>
                <a:spcPct val="0"/>
              </a:spcBef>
              <a:buFontTx/>
              <a:buNone/>
            </a:pPr>
            <a:r>
              <a:rPr lang="en-AU" altLang="it-IT" sz="2000">
                <a:latin typeface="Calibri" panose="020F0502020204030204" pitchFamily="34" charset="0"/>
                <a:cs typeface="Calibri" panose="020F0502020204030204" pitchFamily="34" charset="0"/>
              </a:rPr>
              <a:t>A common measure of influence is Cook’s Distance, a measure, for each observation, of the extent of change in model estimates when that particular observation is omitted. </a:t>
            </a:r>
          </a:p>
          <a:p>
            <a:pPr algn="just">
              <a:spcBef>
                <a:spcPct val="0"/>
              </a:spcBef>
              <a:buFontTx/>
              <a:buNone/>
            </a:pPr>
            <a:r>
              <a:rPr lang="en-AU" altLang="it-IT" sz="2000">
                <a:latin typeface="Calibri" panose="020F0502020204030204" pitchFamily="34" charset="0"/>
                <a:cs typeface="Calibri" panose="020F0502020204030204" pitchFamily="34" charset="0"/>
              </a:rPr>
              <a:t>Any observation that has Cook’s distance close to 1 or more, or that is substantially larger than other Cook’s distances (highly influential data points), requires investigation.</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9201" name="Rectangle 2">
            <a:extLst>
              <a:ext uri="{FF2B5EF4-FFF2-40B4-BE49-F238E27FC236}">
                <a16:creationId xmlns:a16="http://schemas.microsoft.com/office/drawing/2014/main" id="{922958B8-7A47-D196-E045-7C7A69435247}"/>
              </a:ext>
            </a:extLst>
          </p:cNvPr>
          <p:cNvSpPr>
            <a:spLocks noGrp="1" noChangeArrowheads="1"/>
          </p:cNvSpPr>
          <p:nvPr>
            <p:ph type="title"/>
          </p:nvPr>
        </p:nvSpPr>
        <p:spPr>
          <a:xfrm>
            <a:off x="685800" y="762000"/>
            <a:ext cx="8153400" cy="1143000"/>
          </a:xfrm>
        </p:spPr>
        <p:txBody>
          <a:bodyPr/>
          <a:lstStyle/>
          <a:p>
            <a:pPr algn="l"/>
            <a:r>
              <a:rPr lang="en-US" altLang="it-IT" sz="3600" b="1">
                <a:solidFill>
                  <a:srgbClr val="0070C0"/>
                </a:solidFill>
                <a:latin typeface="Calibri" panose="020F0502020204030204" pitchFamily="34" charset="0"/>
                <a:cs typeface="Calibri" panose="020F0502020204030204" pitchFamily="34" charset="0"/>
              </a:rPr>
              <a:t>  Procedure for Regression Diagnostics</a:t>
            </a:r>
          </a:p>
        </p:txBody>
      </p:sp>
      <p:sp>
        <p:nvSpPr>
          <p:cNvPr id="179202" name="Rectangle 3">
            <a:extLst>
              <a:ext uri="{FF2B5EF4-FFF2-40B4-BE49-F238E27FC236}">
                <a16:creationId xmlns:a16="http://schemas.microsoft.com/office/drawing/2014/main" id="{B4D573C7-6664-D00F-2ACE-34178472371A}"/>
              </a:ext>
            </a:extLst>
          </p:cNvPr>
          <p:cNvSpPr>
            <a:spLocks noGrp="1" noChangeArrowheads="1"/>
          </p:cNvSpPr>
          <p:nvPr>
            <p:ph type="body" idx="1"/>
          </p:nvPr>
        </p:nvSpPr>
        <p:spPr/>
        <p:txBody>
          <a:bodyPr/>
          <a:lstStyle/>
          <a:p>
            <a:r>
              <a:rPr lang="en-US" altLang="it-IT" sz="2400">
                <a:latin typeface="Calibri" panose="020F0502020204030204" pitchFamily="34" charset="0"/>
                <a:cs typeface="Calibri" panose="020F0502020204030204" pitchFamily="34" charset="0"/>
              </a:rPr>
              <a:t>Develop a model that has a theoretical basis.</a:t>
            </a:r>
          </a:p>
          <a:p>
            <a:r>
              <a:rPr lang="en-US" altLang="it-IT" sz="2400">
                <a:latin typeface="Calibri" panose="020F0502020204030204" pitchFamily="34" charset="0"/>
                <a:cs typeface="Calibri" panose="020F0502020204030204" pitchFamily="34" charset="0"/>
              </a:rPr>
              <a:t>Gather data for the two variables in the model.</a:t>
            </a:r>
          </a:p>
          <a:p>
            <a:r>
              <a:rPr lang="en-US" altLang="it-IT" sz="2400">
                <a:latin typeface="Calibri" panose="020F0502020204030204" pitchFamily="34" charset="0"/>
                <a:cs typeface="Calibri" panose="020F0502020204030204" pitchFamily="34" charset="0"/>
              </a:rPr>
              <a:t>Draw the scatter diagram to determine whether a linear model appears to be appropriate.</a:t>
            </a:r>
          </a:p>
          <a:p>
            <a:r>
              <a:rPr lang="en-US" altLang="it-IT" sz="2400">
                <a:latin typeface="Calibri" panose="020F0502020204030204" pitchFamily="34" charset="0"/>
                <a:cs typeface="Calibri" panose="020F0502020204030204" pitchFamily="34" charset="0"/>
              </a:rPr>
              <a:t>Determine the regression equation.</a:t>
            </a:r>
          </a:p>
          <a:p>
            <a:r>
              <a:rPr lang="en-US" altLang="it-IT" sz="2400">
                <a:latin typeface="Calibri" panose="020F0502020204030204" pitchFamily="34" charset="0"/>
                <a:cs typeface="Calibri" panose="020F0502020204030204" pitchFamily="34" charset="0"/>
              </a:rPr>
              <a:t>Check the required conditions for the errors.</a:t>
            </a:r>
          </a:p>
          <a:p>
            <a:r>
              <a:rPr lang="en-US" altLang="it-IT" sz="2400">
                <a:latin typeface="Calibri" panose="020F0502020204030204" pitchFamily="34" charset="0"/>
                <a:cs typeface="Calibri" panose="020F0502020204030204" pitchFamily="34" charset="0"/>
              </a:rPr>
              <a:t>Check the existence of outliers and influential observations</a:t>
            </a:r>
          </a:p>
          <a:p>
            <a:r>
              <a:rPr lang="en-US" altLang="it-IT" sz="2400">
                <a:latin typeface="Calibri" panose="020F0502020204030204" pitchFamily="34" charset="0"/>
                <a:cs typeface="Calibri" panose="020F0502020204030204" pitchFamily="34" charset="0"/>
              </a:rPr>
              <a:t>Assess the model fit.</a:t>
            </a:r>
          </a:p>
          <a:p>
            <a:r>
              <a:rPr lang="en-US" altLang="it-IT" sz="2400">
                <a:latin typeface="Calibri" panose="020F0502020204030204" pitchFamily="34" charset="0"/>
                <a:cs typeface="Calibri" panose="020F0502020204030204" pitchFamily="34" charset="0"/>
              </a:rPr>
              <a:t>If the model fits the data, use the regression equation.</a:t>
            </a:r>
            <a:endParaRPr lang="en-US" altLang="it-IT" sz="2400">
              <a:solidFill>
                <a:srgbClr val="FF9999"/>
              </a:solidFill>
              <a:latin typeface="Calibri" panose="020F0502020204030204" pitchFamily="34" charset="0"/>
              <a:cs typeface="Calibri" panose="020F050202020403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Titolo 3">
            <a:extLst>
              <a:ext uri="{FF2B5EF4-FFF2-40B4-BE49-F238E27FC236}">
                <a16:creationId xmlns:a16="http://schemas.microsoft.com/office/drawing/2014/main" id="{CAB19281-5189-6F05-F72F-A25D4B565B8E}"/>
              </a:ext>
            </a:extLst>
          </p:cNvPr>
          <p:cNvSpPr>
            <a:spLocks noGrp="1" noChangeArrowheads="1"/>
          </p:cNvSpPr>
          <p:nvPr>
            <p:ph type="title"/>
          </p:nvPr>
        </p:nvSpPr>
        <p:spPr>
          <a:xfrm>
            <a:off x="323850" y="2420938"/>
            <a:ext cx="7772400" cy="1143000"/>
          </a:xfrm>
        </p:spPr>
        <p:txBody>
          <a:bodyPr/>
          <a:lstStyle/>
          <a:p>
            <a:r>
              <a:rPr lang="en-US" altLang="it-IT" sz="3600">
                <a:latin typeface="Calibri" panose="020F0502020204030204" pitchFamily="34" charset="0"/>
                <a:cs typeface="Calibri" panose="020F0502020204030204" pitchFamily="34" charset="0"/>
              </a:rPr>
              <a:t>7) Multiple regression models: interpretation of coefficients</a:t>
            </a:r>
            <a:br>
              <a:rPr lang="en-US" altLang="it-IT" sz="3600">
                <a:latin typeface="Calibri" panose="020F0502020204030204" pitchFamily="34" charset="0"/>
                <a:cs typeface="Calibri" panose="020F0502020204030204" pitchFamily="34" charset="0"/>
              </a:rPr>
            </a:br>
            <a:endParaRPr lang="it-IT" altLang="it-IT" sz="3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C8D22604-F298-FADC-28CD-8CF1A6B3B2C5}"/>
              </a:ext>
            </a:extLst>
          </p:cNvPr>
          <p:cNvSpPr>
            <a:spLocks noGrp="1" noChangeArrowheads="1"/>
          </p:cNvSpPr>
          <p:nvPr>
            <p:ph type="title"/>
          </p:nvPr>
        </p:nvSpPr>
        <p:spPr>
          <a:xfrm>
            <a:off x="657225" y="31750"/>
            <a:ext cx="7772400" cy="1143000"/>
          </a:xfrm>
        </p:spPr>
        <p:txBody>
          <a:bodyPr/>
          <a:lstStyle/>
          <a:p>
            <a:pPr eaLnBrk="1" hangingPunct="1"/>
            <a:r>
              <a:rPr lang="en-CA" altLang="it-IT" sz="3600" b="1">
                <a:solidFill>
                  <a:srgbClr val="0070C0"/>
                </a:solidFill>
                <a:latin typeface="Calibri" panose="020F0502020204030204" pitchFamily="34" charset="0"/>
                <a:cs typeface="Calibri" panose="020F0502020204030204" pitchFamily="34" charset="0"/>
              </a:rPr>
              <a:t>Simple and multivariate models</a:t>
            </a:r>
          </a:p>
        </p:txBody>
      </p:sp>
      <p:sp>
        <p:nvSpPr>
          <p:cNvPr id="54274" name="Content Placeholder 2">
            <a:extLst>
              <a:ext uri="{FF2B5EF4-FFF2-40B4-BE49-F238E27FC236}">
                <a16:creationId xmlns:a16="http://schemas.microsoft.com/office/drawing/2014/main" id="{2D50F359-E97C-636D-C111-378BBB86B4D8}"/>
              </a:ext>
            </a:extLst>
          </p:cNvPr>
          <p:cNvSpPr>
            <a:spLocks noGrp="1" noChangeArrowheads="1"/>
          </p:cNvSpPr>
          <p:nvPr>
            <p:ph idx="1"/>
          </p:nvPr>
        </p:nvSpPr>
        <p:spPr>
          <a:xfrm>
            <a:off x="192088" y="1071563"/>
            <a:ext cx="8329612" cy="5429250"/>
          </a:xfrm>
        </p:spPr>
        <p:txBody>
          <a:bodyPr/>
          <a:lstStyle/>
          <a:p>
            <a:pPr eaLnBrk="1" hangingPunct="1">
              <a:buFontTx/>
              <a:buNone/>
            </a:pPr>
            <a:endParaRPr lang="en-CA" altLang="it-IT">
              <a:latin typeface="Calibri" panose="020F0502020204030204" pitchFamily="34" charset="0"/>
              <a:cs typeface="Calibri" panose="020F0502020204030204" pitchFamily="34" charset="0"/>
            </a:endParaRPr>
          </a:p>
          <a:p>
            <a:pPr eaLnBrk="1" hangingPunct="1">
              <a:buFontTx/>
              <a:buNone/>
            </a:pPr>
            <a:r>
              <a:rPr lang="en-CA" altLang="it-IT" sz="2400">
                <a:latin typeface="Calibri" panose="020F0502020204030204" pitchFamily="34" charset="0"/>
                <a:cs typeface="Calibri" panose="020F0502020204030204" pitchFamily="34" charset="0"/>
              </a:rPr>
              <a:t>(Education)  	</a:t>
            </a:r>
            <a:r>
              <a:rPr lang="en-CA" altLang="it-IT" i="1">
                <a:latin typeface="Calibri" panose="020F0502020204030204" pitchFamily="34" charset="0"/>
                <a:cs typeface="Calibri" panose="020F0502020204030204" pitchFamily="34" charset="0"/>
              </a:rPr>
              <a:t>x </a:t>
            </a:r>
            <a:r>
              <a:rPr lang="en-CA" altLang="it-IT">
                <a:latin typeface="Calibri" panose="020F0502020204030204" pitchFamily="34" charset="0"/>
                <a:cs typeface="Calibri" panose="020F0502020204030204" pitchFamily="34" charset="0"/>
              </a:rPr>
              <a:t>                                         </a:t>
            </a:r>
            <a:r>
              <a:rPr lang="en-CA" altLang="it-IT" i="1">
                <a:latin typeface="Calibri" panose="020F0502020204030204" pitchFamily="34" charset="0"/>
                <a:cs typeface="Calibri" panose="020F0502020204030204" pitchFamily="34" charset="0"/>
              </a:rPr>
              <a:t>y </a:t>
            </a:r>
            <a:r>
              <a:rPr lang="en-CA" altLang="it-IT" sz="2600">
                <a:latin typeface="Calibri" panose="020F0502020204030204" pitchFamily="34" charset="0"/>
                <a:cs typeface="Calibri" panose="020F0502020204030204" pitchFamily="34" charset="0"/>
              </a:rPr>
              <a:t>(Income)</a:t>
            </a:r>
          </a:p>
          <a:p>
            <a:pPr eaLnBrk="1" hangingPunct="1">
              <a:buFontTx/>
              <a:buNone/>
            </a:pPr>
            <a:endParaRPr lang="en-CA" altLang="it-IT" i="1">
              <a:latin typeface="Calibri" panose="020F0502020204030204" pitchFamily="34" charset="0"/>
              <a:cs typeface="Calibri" panose="020F0502020204030204" pitchFamily="34" charset="0"/>
            </a:endParaRPr>
          </a:p>
          <a:p>
            <a:pPr eaLnBrk="1" hangingPunct="1">
              <a:buFontTx/>
              <a:buNone/>
            </a:pPr>
            <a:endParaRPr lang="en-CA" altLang="it-IT">
              <a:latin typeface="Calibri" panose="020F0502020204030204" pitchFamily="34" charset="0"/>
              <a:cs typeface="Calibri" panose="020F0502020204030204" pitchFamily="34" charset="0"/>
            </a:endParaRPr>
          </a:p>
          <a:p>
            <a:pPr eaLnBrk="1" hangingPunct="1">
              <a:buFontTx/>
              <a:buNone/>
            </a:pPr>
            <a:r>
              <a:rPr lang="en-CA" altLang="it-IT" sz="2600">
                <a:latin typeface="Calibri" panose="020F0502020204030204" pitchFamily="34" charset="0"/>
                <a:cs typeface="Calibri" panose="020F0502020204030204" pitchFamily="34" charset="0"/>
              </a:rPr>
              <a:t>(Education)</a:t>
            </a:r>
            <a:r>
              <a:rPr lang="en-CA" altLang="it-IT">
                <a:latin typeface="Calibri" panose="020F0502020204030204" pitchFamily="34" charset="0"/>
                <a:cs typeface="Calibri" panose="020F0502020204030204" pitchFamily="34" charset="0"/>
              </a:rPr>
              <a:t>	</a:t>
            </a:r>
            <a:r>
              <a:rPr lang="en-CA" altLang="it-IT" i="1">
                <a:latin typeface="Calibri" panose="020F0502020204030204" pitchFamily="34" charset="0"/>
                <a:cs typeface="Calibri" panose="020F0502020204030204" pitchFamily="34" charset="0"/>
              </a:rPr>
              <a:t>x</a:t>
            </a:r>
            <a:r>
              <a:rPr lang="en-CA" altLang="it-IT" baseline="-25000">
                <a:latin typeface="Calibri" panose="020F0502020204030204" pitchFamily="34" charset="0"/>
                <a:cs typeface="Calibri" panose="020F0502020204030204" pitchFamily="34" charset="0"/>
              </a:rPr>
              <a:t>1</a:t>
            </a:r>
          </a:p>
          <a:p>
            <a:pPr eaLnBrk="1" hangingPunct="1">
              <a:buFontTx/>
              <a:buNone/>
            </a:pPr>
            <a:r>
              <a:rPr lang="en-CA" altLang="it-IT" sz="2600">
                <a:latin typeface="Calibri" panose="020F0502020204030204" pitchFamily="34" charset="0"/>
                <a:cs typeface="Calibri" panose="020F0502020204030204" pitchFamily="34" charset="0"/>
              </a:rPr>
              <a:t>(Sex)	</a:t>
            </a:r>
            <a:r>
              <a:rPr lang="en-CA" altLang="it-IT">
                <a:latin typeface="Calibri" panose="020F0502020204030204" pitchFamily="34" charset="0"/>
                <a:cs typeface="Calibri" panose="020F0502020204030204" pitchFamily="34" charset="0"/>
              </a:rPr>
              <a:t>	</a:t>
            </a:r>
            <a:r>
              <a:rPr lang="en-CA" altLang="it-IT" i="1">
                <a:latin typeface="Calibri" panose="020F0502020204030204" pitchFamily="34" charset="0"/>
                <a:cs typeface="Calibri" panose="020F0502020204030204" pitchFamily="34" charset="0"/>
              </a:rPr>
              <a:t>x</a:t>
            </a:r>
            <a:r>
              <a:rPr lang="en-CA" altLang="it-IT" baseline="-25000">
                <a:latin typeface="Calibri" panose="020F0502020204030204" pitchFamily="34" charset="0"/>
                <a:cs typeface="Calibri" panose="020F0502020204030204" pitchFamily="34" charset="0"/>
              </a:rPr>
              <a:t>2						</a:t>
            </a:r>
          </a:p>
          <a:p>
            <a:pPr eaLnBrk="1" hangingPunct="1">
              <a:buFontTx/>
              <a:buNone/>
            </a:pPr>
            <a:r>
              <a:rPr lang="en-CA" altLang="it-IT" sz="2600">
                <a:latin typeface="Calibri" panose="020F0502020204030204" pitchFamily="34" charset="0"/>
                <a:cs typeface="Calibri" panose="020F0502020204030204" pitchFamily="34" charset="0"/>
              </a:rPr>
              <a:t>(Experience)</a:t>
            </a:r>
            <a:r>
              <a:rPr lang="en-CA" altLang="it-IT">
                <a:latin typeface="Calibri" panose="020F0502020204030204" pitchFamily="34" charset="0"/>
                <a:cs typeface="Calibri" panose="020F0502020204030204" pitchFamily="34" charset="0"/>
              </a:rPr>
              <a:t>	</a:t>
            </a:r>
            <a:r>
              <a:rPr lang="en-CA" altLang="it-IT" i="1">
                <a:latin typeface="Calibri" panose="020F0502020204030204" pitchFamily="34" charset="0"/>
                <a:cs typeface="Calibri" panose="020F0502020204030204" pitchFamily="34" charset="0"/>
              </a:rPr>
              <a:t>x</a:t>
            </a:r>
            <a:r>
              <a:rPr lang="en-CA" altLang="it-IT" baseline="-25000">
                <a:latin typeface="Calibri" panose="020F0502020204030204" pitchFamily="34" charset="0"/>
                <a:cs typeface="Calibri" panose="020F0502020204030204" pitchFamily="34" charset="0"/>
              </a:rPr>
              <a:t>3					</a:t>
            </a:r>
            <a:endParaRPr lang="en-CA" altLang="it-IT">
              <a:latin typeface="Calibri" panose="020F0502020204030204" pitchFamily="34" charset="0"/>
              <a:cs typeface="Calibri" panose="020F0502020204030204" pitchFamily="34" charset="0"/>
            </a:endParaRPr>
          </a:p>
          <a:p>
            <a:pPr eaLnBrk="1" hangingPunct="1">
              <a:buFontTx/>
              <a:buNone/>
            </a:pPr>
            <a:r>
              <a:rPr lang="en-CA" altLang="it-IT" sz="2600">
                <a:latin typeface="Calibri" panose="020F0502020204030204" pitchFamily="34" charset="0"/>
                <a:cs typeface="Calibri" panose="020F0502020204030204" pitchFamily="34" charset="0"/>
              </a:rPr>
              <a:t>(Age)</a:t>
            </a:r>
            <a:r>
              <a:rPr lang="en-CA" altLang="it-IT">
                <a:latin typeface="Calibri" panose="020F0502020204030204" pitchFamily="34" charset="0"/>
                <a:cs typeface="Calibri" panose="020F0502020204030204" pitchFamily="34" charset="0"/>
              </a:rPr>
              <a:t>		</a:t>
            </a:r>
            <a:r>
              <a:rPr lang="en-CA" altLang="it-IT" i="1">
                <a:latin typeface="Calibri" panose="020F0502020204030204" pitchFamily="34" charset="0"/>
                <a:cs typeface="Calibri" panose="020F0502020204030204" pitchFamily="34" charset="0"/>
              </a:rPr>
              <a:t>x</a:t>
            </a:r>
            <a:r>
              <a:rPr lang="en-CA" altLang="it-IT" baseline="-25000">
                <a:latin typeface="Calibri" panose="020F0502020204030204" pitchFamily="34" charset="0"/>
                <a:cs typeface="Calibri" panose="020F0502020204030204" pitchFamily="34" charset="0"/>
              </a:rPr>
              <a:t>4</a:t>
            </a:r>
          </a:p>
          <a:p>
            <a:pPr eaLnBrk="1" hangingPunct="1">
              <a:buFontTx/>
              <a:buNone/>
            </a:pPr>
            <a:r>
              <a:rPr lang="en-CA" altLang="it-IT">
                <a:latin typeface="Calibri" panose="020F0502020204030204" pitchFamily="34" charset="0"/>
                <a:cs typeface="Calibri" panose="020F0502020204030204" pitchFamily="34" charset="0"/>
              </a:rPr>
              <a:t>                                                               </a:t>
            </a:r>
          </a:p>
          <a:p>
            <a:pPr eaLnBrk="1" hangingPunct="1">
              <a:buFontTx/>
              <a:buNone/>
            </a:pPr>
            <a:endParaRPr lang="en-CA" altLang="it-IT" baseline="-25000"/>
          </a:p>
          <a:p>
            <a:pPr eaLnBrk="1" hangingPunct="1">
              <a:buFontTx/>
              <a:buNone/>
            </a:pPr>
            <a:endParaRPr lang="en-CA" altLang="it-IT"/>
          </a:p>
        </p:txBody>
      </p:sp>
      <p:cxnSp>
        <p:nvCxnSpPr>
          <p:cNvPr id="5" name="Straight Arrow Connector 4">
            <a:extLst>
              <a:ext uri="{FF2B5EF4-FFF2-40B4-BE49-F238E27FC236}">
                <a16:creationId xmlns:a16="http://schemas.microsoft.com/office/drawing/2014/main" id="{80A5F811-1D1A-8012-3A6D-4371F07485FF}"/>
              </a:ext>
            </a:extLst>
          </p:cNvPr>
          <p:cNvCxnSpPr/>
          <p:nvPr/>
        </p:nvCxnSpPr>
        <p:spPr>
          <a:xfrm>
            <a:off x="2857500" y="2143125"/>
            <a:ext cx="3357563"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A0F108A8-C804-13C9-010E-8972CCF0EA03}"/>
              </a:ext>
            </a:extLst>
          </p:cNvPr>
          <p:cNvCxnSpPr/>
          <p:nvPr/>
        </p:nvCxnSpPr>
        <p:spPr>
          <a:xfrm>
            <a:off x="2714625" y="3357563"/>
            <a:ext cx="3286125" cy="50006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DD32DF09-B1A4-3D02-E8F7-D672771D7185}"/>
              </a:ext>
            </a:extLst>
          </p:cNvPr>
          <p:cNvCxnSpPr/>
          <p:nvPr/>
        </p:nvCxnSpPr>
        <p:spPr>
          <a:xfrm>
            <a:off x="2714625" y="3929063"/>
            <a:ext cx="3286125" cy="1428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4278" name="TextBox 9">
            <a:extLst>
              <a:ext uri="{FF2B5EF4-FFF2-40B4-BE49-F238E27FC236}">
                <a16:creationId xmlns:a16="http://schemas.microsoft.com/office/drawing/2014/main" id="{C203935C-3E77-5747-CBBF-7BBFCE1E7F3C}"/>
              </a:ext>
            </a:extLst>
          </p:cNvPr>
          <p:cNvSpPr txBox="1">
            <a:spLocks noChangeArrowheads="1"/>
          </p:cNvSpPr>
          <p:nvPr/>
        </p:nvSpPr>
        <p:spPr bwMode="auto">
          <a:xfrm>
            <a:off x="6143625" y="3786188"/>
            <a:ext cx="2286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CA" altLang="it-IT" i="1">
                <a:latin typeface="Calibri" panose="020F0502020204030204" pitchFamily="34" charset="0"/>
              </a:rPr>
              <a:t>y</a:t>
            </a:r>
            <a:r>
              <a:rPr lang="en-CA" altLang="it-IT">
                <a:latin typeface="Calibri" panose="020F0502020204030204" pitchFamily="34" charset="0"/>
              </a:rPr>
              <a:t>    </a:t>
            </a:r>
            <a:r>
              <a:rPr lang="en-CA" altLang="it-IT" sz="2400">
                <a:latin typeface="Calibri" panose="020F0502020204030204" pitchFamily="34" charset="0"/>
              </a:rPr>
              <a:t>(Income)</a:t>
            </a:r>
          </a:p>
        </p:txBody>
      </p:sp>
      <p:cxnSp>
        <p:nvCxnSpPr>
          <p:cNvPr id="19" name="Straight Arrow Connector 18">
            <a:extLst>
              <a:ext uri="{FF2B5EF4-FFF2-40B4-BE49-F238E27FC236}">
                <a16:creationId xmlns:a16="http://schemas.microsoft.com/office/drawing/2014/main" id="{F8D6957C-2B8B-50CA-CE01-19F4A62AAC5A}"/>
              </a:ext>
            </a:extLst>
          </p:cNvPr>
          <p:cNvCxnSpPr/>
          <p:nvPr/>
        </p:nvCxnSpPr>
        <p:spPr>
          <a:xfrm flipV="1">
            <a:off x="2714625" y="4214813"/>
            <a:ext cx="3286125" cy="2857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E810225F-E048-692E-BCF9-29D5A416588E}"/>
              </a:ext>
            </a:extLst>
          </p:cNvPr>
          <p:cNvCxnSpPr/>
          <p:nvPr/>
        </p:nvCxnSpPr>
        <p:spPr>
          <a:xfrm flipV="1">
            <a:off x="2714625" y="4429125"/>
            <a:ext cx="3286125" cy="64293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4281" name="TextBox 22">
            <a:extLst>
              <a:ext uri="{FF2B5EF4-FFF2-40B4-BE49-F238E27FC236}">
                <a16:creationId xmlns:a16="http://schemas.microsoft.com/office/drawing/2014/main" id="{6022EEBE-21B6-E975-553E-E69700581F31}"/>
              </a:ext>
            </a:extLst>
          </p:cNvPr>
          <p:cNvSpPr txBox="1">
            <a:spLocks noChangeArrowheads="1"/>
          </p:cNvSpPr>
          <p:nvPr/>
        </p:nvSpPr>
        <p:spPr bwMode="auto">
          <a:xfrm>
            <a:off x="2286000" y="1285875"/>
            <a:ext cx="4857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CA" altLang="it-IT" sz="2400">
                <a:latin typeface="Calibri" panose="020F0502020204030204" pitchFamily="34" charset="0"/>
              </a:rPr>
              <a:t>Bivariate or simple regression model</a:t>
            </a:r>
          </a:p>
        </p:txBody>
      </p:sp>
      <p:sp>
        <p:nvSpPr>
          <p:cNvPr id="54282" name="TextBox 23">
            <a:extLst>
              <a:ext uri="{FF2B5EF4-FFF2-40B4-BE49-F238E27FC236}">
                <a16:creationId xmlns:a16="http://schemas.microsoft.com/office/drawing/2014/main" id="{959D8321-C284-BB65-4681-8CDCFF5A2925}"/>
              </a:ext>
            </a:extLst>
          </p:cNvPr>
          <p:cNvSpPr txBox="1">
            <a:spLocks noChangeArrowheads="1"/>
          </p:cNvSpPr>
          <p:nvPr/>
        </p:nvSpPr>
        <p:spPr bwMode="auto">
          <a:xfrm>
            <a:off x="2000250" y="2571750"/>
            <a:ext cx="5429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CA" altLang="it-IT" sz="2400">
                <a:latin typeface="Calibri" panose="020F0502020204030204" pitchFamily="34" charset="0"/>
              </a:rPr>
              <a:t>Multivariate or multiple regression model</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2273" name="Rectangle 3">
            <a:extLst>
              <a:ext uri="{FF2B5EF4-FFF2-40B4-BE49-F238E27FC236}">
                <a16:creationId xmlns:a16="http://schemas.microsoft.com/office/drawing/2014/main" id="{5DAEDDA1-1165-1EA0-C43E-ED7559200141}"/>
              </a:ext>
            </a:extLst>
          </p:cNvPr>
          <p:cNvSpPr>
            <a:spLocks noGrp="1" noChangeArrowheads="1"/>
          </p:cNvSpPr>
          <p:nvPr>
            <p:ph idx="4294967295"/>
          </p:nvPr>
        </p:nvSpPr>
        <p:spPr>
          <a:xfrm>
            <a:off x="0" y="1600200"/>
            <a:ext cx="8229600" cy="1425575"/>
          </a:xfrm>
        </p:spPr>
        <p:txBody>
          <a:bodyPr/>
          <a:lstStyle/>
          <a:p>
            <a:pPr marL="0" indent="0" eaLnBrk="1" hangingPunct="1">
              <a:lnSpc>
                <a:spcPct val="70000"/>
              </a:lnSpc>
              <a:buFontTx/>
              <a:buNone/>
            </a:pPr>
            <a:r>
              <a:rPr lang="en-US" altLang="it-IT" sz="2000">
                <a:latin typeface="Calibri" panose="020F0502020204030204" pitchFamily="34" charset="0"/>
                <a:cs typeface="Calibri" panose="020F0502020204030204" pitchFamily="34" charset="0"/>
              </a:rPr>
              <a:t>More than one predictor…</a:t>
            </a:r>
          </a:p>
          <a:p>
            <a:pPr marL="0" indent="0" eaLnBrk="1" hangingPunct="1">
              <a:lnSpc>
                <a:spcPct val="70000"/>
              </a:lnSpc>
            </a:pPr>
            <a:endParaRPr lang="en-US" altLang="it-IT" sz="700">
              <a:latin typeface="Calibri" panose="020F0502020204030204" pitchFamily="34" charset="0"/>
              <a:cs typeface="Calibri" panose="020F0502020204030204" pitchFamily="34" charset="0"/>
            </a:endParaRPr>
          </a:p>
          <a:p>
            <a:pPr marL="0" indent="0" eaLnBrk="1" hangingPunct="1">
              <a:lnSpc>
                <a:spcPct val="70000"/>
              </a:lnSpc>
              <a:spcBef>
                <a:spcPct val="50000"/>
              </a:spcBef>
              <a:buFontTx/>
              <a:buNone/>
            </a:pPr>
            <a:endParaRPr lang="en-US" altLang="it-IT" sz="700">
              <a:latin typeface="Calibri" panose="020F0502020204030204" pitchFamily="34" charset="0"/>
              <a:cs typeface="Calibri" panose="020F0502020204030204" pitchFamily="34" charset="0"/>
            </a:endParaRPr>
          </a:p>
          <a:p>
            <a:pPr marL="0" indent="0" eaLnBrk="1" hangingPunct="1">
              <a:lnSpc>
                <a:spcPct val="70000"/>
              </a:lnSpc>
              <a:spcBef>
                <a:spcPct val="50000"/>
              </a:spcBef>
              <a:buFontTx/>
              <a:buNone/>
            </a:pPr>
            <a:endParaRPr lang="en-US" altLang="it-IT" sz="700">
              <a:latin typeface="Calibri" panose="020F0502020204030204" pitchFamily="34" charset="0"/>
              <a:cs typeface="Calibri" panose="020F0502020204030204" pitchFamily="34" charset="0"/>
            </a:endParaRPr>
          </a:p>
          <a:p>
            <a:pPr marL="0" indent="0" eaLnBrk="1" hangingPunct="1">
              <a:lnSpc>
                <a:spcPct val="70000"/>
              </a:lnSpc>
              <a:spcBef>
                <a:spcPct val="50000"/>
              </a:spcBef>
              <a:buFontTx/>
              <a:buNone/>
            </a:pPr>
            <a:endParaRPr lang="en-US" altLang="it-IT" sz="700">
              <a:latin typeface="Calibri" panose="020F0502020204030204" pitchFamily="34" charset="0"/>
              <a:cs typeface="Calibri" panose="020F0502020204030204" pitchFamily="34" charset="0"/>
            </a:endParaRPr>
          </a:p>
          <a:p>
            <a:pPr marL="0" indent="0" eaLnBrk="1" hangingPunct="1">
              <a:lnSpc>
                <a:spcPct val="70000"/>
              </a:lnSpc>
              <a:spcBef>
                <a:spcPct val="50000"/>
              </a:spcBef>
              <a:buFontTx/>
              <a:buNone/>
            </a:pPr>
            <a:endParaRPr lang="en-US" altLang="it-IT" sz="1100">
              <a:latin typeface="Calibri" panose="020F0502020204030204" pitchFamily="34" charset="0"/>
              <a:cs typeface="Calibri" panose="020F0502020204030204" pitchFamily="34" charset="0"/>
            </a:endParaRPr>
          </a:p>
          <a:p>
            <a:pPr marL="0" indent="0" eaLnBrk="1" hangingPunct="1">
              <a:lnSpc>
                <a:spcPct val="70000"/>
              </a:lnSpc>
              <a:spcBef>
                <a:spcPct val="50000"/>
              </a:spcBef>
              <a:buFontTx/>
              <a:buNone/>
            </a:pPr>
            <a:endParaRPr lang="en-US" altLang="it-IT" sz="1100">
              <a:latin typeface="Calibri" panose="020F0502020204030204" pitchFamily="34" charset="0"/>
              <a:cs typeface="Calibri" panose="020F0502020204030204" pitchFamily="34" charset="0"/>
            </a:endParaRPr>
          </a:p>
          <a:p>
            <a:pPr marL="0" indent="0" eaLnBrk="1" hangingPunct="1">
              <a:lnSpc>
                <a:spcPct val="70000"/>
              </a:lnSpc>
              <a:spcBef>
                <a:spcPct val="50000"/>
              </a:spcBef>
              <a:buFontTx/>
              <a:buNone/>
            </a:pPr>
            <a:r>
              <a:rPr lang="en-US" altLang="it-IT" sz="1100">
                <a:latin typeface="Calibri" panose="020F0502020204030204" pitchFamily="34" charset="0"/>
                <a:cs typeface="Calibri" panose="020F0502020204030204" pitchFamily="34" charset="0"/>
              </a:rPr>
              <a:t> </a:t>
            </a:r>
          </a:p>
          <a:p>
            <a:pPr marL="0" indent="0" eaLnBrk="1" hangingPunct="1">
              <a:lnSpc>
                <a:spcPct val="70000"/>
              </a:lnSpc>
              <a:spcBef>
                <a:spcPct val="50000"/>
              </a:spcBef>
              <a:buFontTx/>
              <a:buNone/>
            </a:pPr>
            <a:endParaRPr lang="en-US" altLang="it-IT" sz="700">
              <a:latin typeface="Calibri" panose="020F0502020204030204" pitchFamily="34" charset="0"/>
              <a:cs typeface="Calibri" panose="020F0502020204030204" pitchFamily="34" charset="0"/>
            </a:endParaRPr>
          </a:p>
        </p:txBody>
      </p:sp>
      <p:sp>
        <p:nvSpPr>
          <p:cNvPr id="182274" name="Rectangle 2">
            <a:extLst>
              <a:ext uri="{FF2B5EF4-FFF2-40B4-BE49-F238E27FC236}">
                <a16:creationId xmlns:a16="http://schemas.microsoft.com/office/drawing/2014/main" id="{B72E8FFC-92DA-F8F7-7CF4-A5BBF5FA2B98}"/>
              </a:ext>
            </a:extLst>
          </p:cNvPr>
          <p:cNvSpPr>
            <a:spLocks noGrp="1" noChangeArrowheads="1"/>
          </p:cNvSpPr>
          <p:nvPr>
            <p:ph type="title" idx="4294967295"/>
          </p:nvPr>
        </p:nvSpPr>
        <p:spPr>
          <a:xfrm>
            <a:off x="0" y="133350"/>
            <a:ext cx="7886700" cy="1325563"/>
          </a:xfrm>
        </p:spPr>
        <p:txBody>
          <a:bodyPr/>
          <a:lstStyle/>
          <a:p>
            <a:pPr eaLnBrk="1" hangingPunct="1"/>
            <a:r>
              <a:rPr lang="en-US" altLang="it-IT" sz="3600" b="1">
                <a:solidFill>
                  <a:srgbClr val="0070C0"/>
                </a:solidFill>
                <a:latin typeface="Calibri" panose="020F0502020204030204" pitchFamily="34" charset="0"/>
                <a:cs typeface="Calibri" panose="020F0502020204030204" pitchFamily="34" charset="0"/>
              </a:rPr>
              <a:t>Multiple Linear Regression</a:t>
            </a:r>
          </a:p>
        </p:txBody>
      </p:sp>
      <p:sp>
        <p:nvSpPr>
          <p:cNvPr id="182275" name="Rectangle 4">
            <a:extLst>
              <a:ext uri="{FF2B5EF4-FFF2-40B4-BE49-F238E27FC236}">
                <a16:creationId xmlns:a16="http://schemas.microsoft.com/office/drawing/2014/main" id="{17F3E045-2CAF-9B8A-9648-F8D296A2179F}"/>
              </a:ext>
            </a:extLst>
          </p:cNvPr>
          <p:cNvSpPr>
            <a:spLocks noChangeArrowheads="1"/>
          </p:cNvSpPr>
          <p:nvPr/>
        </p:nvSpPr>
        <p:spPr bwMode="auto">
          <a:xfrm>
            <a:off x="889000" y="2365375"/>
            <a:ext cx="5075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20000"/>
              </a:lnSpc>
              <a:spcBef>
                <a:spcPct val="0"/>
              </a:spcBef>
              <a:buFontTx/>
              <a:buNone/>
            </a:pPr>
            <a:r>
              <a:rPr lang="en-US" altLang="it-IT" sz="2400">
                <a:latin typeface="Calibri" panose="020F0502020204030204" pitchFamily="34" charset="0"/>
                <a:cs typeface="Calibri" panose="020F0502020204030204" pitchFamily="34" charset="0"/>
              </a:rPr>
              <a:t>y = b</a:t>
            </a:r>
            <a:r>
              <a:rPr lang="en-US" altLang="it-IT" sz="2400" baseline="-25000">
                <a:latin typeface="Calibri" panose="020F0502020204030204" pitchFamily="34" charset="0"/>
                <a:cs typeface="Calibri" panose="020F0502020204030204" pitchFamily="34" charset="0"/>
              </a:rPr>
              <a:t>0</a:t>
            </a:r>
            <a:r>
              <a:rPr lang="en-US" altLang="it-IT" sz="2400">
                <a:latin typeface="Calibri" panose="020F0502020204030204" pitchFamily="34" charset="0"/>
                <a:cs typeface="Calibri" panose="020F0502020204030204" pitchFamily="34" charset="0"/>
              </a:rPr>
              <a:t> + b</a:t>
            </a:r>
            <a:r>
              <a:rPr lang="en-US" altLang="it-IT" sz="2400" baseline="-25000">
                <a:latin typeface="Calibri" panose="020F0502020204030204" pitchFamily="34" charset="0"/>
                <a:cs typeface="Calibri" panose="020F0502020204030204" pitchFamily="34" charset="0"/>
              </a:rPr>
              <a:t>1</a:t>
            </a:r>
            <a:r>
              <a:rPr lang="en-US" altLang="it-IT" sz="2400">
                <a:latin typeface="Calibri" panose="020F0502020204030204" pitchFamily="34" charset="0"/>
                <a:cs typeface="Calibri" panose="020F0502020204030204" pitchFamily="34" charset="0"/>
              </a:rPr>
              <a:t>x</a:t>
            </a:r>
            <a:r>
              <a:rPr lang="en-US" altLang="it-IT" sz="2400" baseline="-25000">
                <a:latin typeface="Calibri" panose="020F0502020204030204" pitchFamily="34" charset="0"/>
                <a:cs typeface="Calibri" panose="020F0502020204030204" pitchFamily="34" charset="0"/>
              </a:rPr>
              <a:t>1</a:t>
            </a:r>
            <a:r>
              <a:rPr lang="en-US" altLang="it-IT" sz="2400">
                <a:latin typeface="Calibri" panose="020F0502020204030204" pitchFamily="34" charset="0"/>
                <a:cs typeface="Calibri" panose="020F0502020204030204" pitchFamily="34" charset="0"/>
              </a:rPr>
              <a:t> + b</a:t>
            </a:r>
            <a:r>
              <a:rPr lang="en-US" altLang="it-IT" sz="2400" baseline="-25000">
                <a:latin typeface="Calibri" panose="020F0502020204030204" pitchFamily="34" charset="0"/>
                <a:cs typeface="Calibri" panose="020F0502020204030204" pitchFamily="34" charset="0"/>
              </a:rPr>
              <a:t>2</a:t>
            </a:r>
            <a:r>
              <a:rPr lang="en-US" altLang="it-IT" sz="2400">
                <a:latin typeface="Calibri" panose="020F0502020204030204" pitchFamily="34" charset="0"/>
                <a:cs typeface="Calibri" panose="020F0502020204030204" pitchFamily="34" charset="0"/>
              </a:rPr>
              <a:t>x</a:t>
            </a:r>
            <a:r>
              <a:rPr lang="en-US" altLang="it-IT" sz="2400" baseline="-25000">
                <a:latin typeface="Calibri" panose="020F0502020204030204" pitchFamily="34" charset="0"/>
                <a:cs typeface="Calibri" panose="020F0502020204030204" pitchFamily="34" charset="0"/>
              </a:rPr>
              <a:t>2</a:t>
            </a:r>
            <a:r>
              <a:rPr lang="en-US" altLang="it-IT" sz="2400">
                <a:latin typeface="Calibri" panose="020F0502020204030204" pitchFamily="34" charset="0"/>
                <a:cs typeface="Calibri" panose="020F0502020204030204" pitchFamily="34" charset="0"/>
              </a:rPr>
              <a:t> + b</a:t>
            </a:r>
            <a:r>
              <a:rPr lang="en-US" altLang="it-IT" sz="2400" baseline="-25000">
                <a:latin typeface="Calibri" panose="020F0502020204030204" pitchFamily="34" charset="0"/>
                <a:cs typeface="Calibri" panose="020F0502020204030204" pitchFamily="34" charset="0"/>
              </a:rPr>
              <a:t>3</a:t>
            </a:r>
            <a:r>
              <a:rPr lang="en-US" altLang="it-IT" sz="2400">
                <a:latin typeface="Calibri" panose="020F0502020204030204" pitchFamily="34" charset="0"/>
                <a:cs typeface="Calibri" panose="020F0502020204030204" pitchFamily="34" charset="0"/>
              </a:rPr>
              <a:t>x</a:t>
            </a:r>
            <a:r>
              <a:rPr lang="en-US" altLang="it-IT" sz="2400" baseline="-25000">
                <a:latin typeface="Calibri" panose="020F0502020204030204" pitchFamily="34" charset="0"/>
                <a:cs typeface="Calibri" panose="020F0502020204030204" pitchFamily="34" charset="0"/>
              </a:rPr>
              <a:t>3</a:t>
            </a:r>
            <a:r>
              <a:rPr lang="en-US" altLang="it-IT" sz="2400">
                <a:latin typeface="Calibri" panose="020F0502020204030204" pitchFamily="34" charset="0"/>
                <a:cs typeface="Calibri" panose="020F0502020204030204" pitchFamily="34" charset="0"/>
              </a:rPr>
              <a:t> + ... + b</a:t>
            </a:r>
            <a:r>
              <a:rPr lang="en-US" altLang="it-IT" sz="2400" baseline="-25000">
                <a:latin typeface="Calibri" panose="020F0502020204030204" pitchFamily="34" charset="0"/>
                <a:cs typeface="Calibri" panose="020F0502020204030204" pitchFamily="34" charset="0"/>
              </a:rPr>
              <a:t>k</a:t>
            </a:r>
            <a:r>
              <a:rPr lang="en-US" altLang="it-IT" sz="2400">
                <a:latin typeface="Calibri" panose="020F0502020204030204" pitchFamily="34" charset="0"/>
                <a:cs typeface="Calibri" panose="020F0502020204030204" pitchFamily="34" charset="0"/>
              </a:rPr>
              <a:t>x</a:t>
            </a:r>
            <a:r>
              <a:rPr lang="en-US" altLang="it-IT" sz="2400" baseline="-25000">
                <a:latin typeface="Calibri" panose="020F0502020204030204" pitchFamily="34" charset="0"/>
                <a:cs typeface="Calibri" panose="020F0502020204030204" pitchFamily="34" charset="0"/>
              </a:rPr>
              <a:t>k</a:t>
            </a:r>
            <a:r>
              <a:rPr lang="en-US" altLang="it-IT" sz="2400">
                <a:latin typeface="Calibri" panose="020F0502020204030204" pitchFamily="34" charset="0"/>
                <a:cs typeface="Calibri" panose="020F0502020204030204" pitchFamily="34" charset="0"/>
              </a:rPr>
              <a:t> + e </a:t>
            </a:r>
          </a:p>
        </p:txBody>
      </p:sp>
      <p:sp>
        <p:nvSpPr>
          <p:cNvPr id="182276" name="Rettangolo 1">
            <a:extLst>
              <a:ext uri="{FF2B5EF4-FFF2-40B4-BE49-F238E27FC236}">
                <a16:creationId xmlns:a16="http://schemas.microsoft.com/office/drawing/2014/main" id="{1822A50E-8EF2-E64C-C878-0578800E028F}"/>
              </a:ext>
            </a:extLst>
          </p:cNvPr>
          <p:cNvSpPr>
            <a:spLocks noChangeArrowheads="1"/>
          </p:cNvSpPr>
          <p:nvPr/>
        </p:nvSpPr>
        <p:spPr bwMode="auto">
          <a:xfrm>
            <a:off x="301625" y="3657600"/>
            <a:ext cx="81915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it-IT" sz="2400">
                <a:latin typeface="Calibri" panose="020F0502020204030204" pitchFamily="34" charset="0"/>
                <a:cs typeface="Calibri" panose="020F0502020204030204" pitchFamily="34" charset="0"/>
              </a:rPr>
              <a:t>Additive (Effect) Assumption: The </a:t>
            </a:r>
            <a:r>
              <a:rPr lang="en-US" altLang="it-IT" sz="2400" b="1">
                <a:latin typeface="Calibri" panose="020F0502020204030204" pitchFamily="34" charset="0"/>
                <a:cs typeface="Calibri" panose="020F0502020204030204" pitchFamily="34" charset="0"/>
              </a:rPr>
              <a:t>expected change in y  </a:t>
            </a:r>
            <a:r>
              <a:rPr lang="en-US" altLang="it-IT" sz="2400">
                <a:latin typeface="Calibri" panose="020F0502020204030204" pitchFamily="34" charset="0"/>
                <a:cs typeface="Calibri" panose="020F0502020204030204" pitchFamily="34" charset="0"/>
              </a:rPr>
              <a:t>per unit</a:t>
            </a:r>
          </a:p>
          <a:p>
            <a:pPr>
              <a:spcBef>
                <a:spcPct val="50000"/>
              </a:spcBef>
              <a:buFontTx/>
              <a:buNone/>
            </a:pPr>
            <a:r>
              <a:rPr lang="en-US" altLang="it-IT" sz="2400">
                <a:latin typeface="Calibri" panose="020F0502020204030204" pitchFamily="34" charset="0"/>
                <a:cs typeface="Calibri" panose="020F0502020204030204" pitchFamily="34" charset="0"/>
              </a:rPr>
              <a:t>increment in x</a:t>
            </a:r>
            <a:r>
              <a:rPr lang="en-US" altLang="it-IT" sz="2400" baseline="-25000">
                <a:latin typeface="Calibri" panose="020F0502020204030204" pitchFamily="34" charset="0"/>
                <a:cs typeface="Calibri" panose="020F0502020204030204" pitchFamily="34" charset="0"/>
              </a:rPr>
              <a:t>j</a:t>
            </a:r>
            <a:r>
              <a:rPr lang="en-US" altLang="it-IT" sz="2400">
                <a:latin typeface="Calibri" panose="020F0502020204030204" pitchFamily="34" charset="0"/>
                <a:cs typeface="Calibri" panose="020F0502020204030204" pitchFamily="34" charset="0"/>
              </a:rPr>
              <a:t> is  constant and does not depend on the value of any other predictor. This change in y is equal to </a:t>
            </a:r>
            <a:r>
              <a:rPr lang="en-US" altLang="it-IT" sz="2400" b="1">
                <a:latin typeface="Calibri" panose="020F0502020204030204" pitchFamily="34" charset="0"/>
                <a:cs typeface="Calibri" panose="020F0502020204030204" pitchFamily="34" charset="0"/>
              </a:rPr>
              <a:t>b</a:t>
            </a:r>
            <a:r>
              <a:rPr lang="en-US" altLang="it-IT" sz="2400" b="1" baseline="-25000">
                <a:latin typeface="Calibri" panose="020F0502020204030204" pitchFamily="34" charset="0"/>
                <a:cs typeface="Calibri" panose="020F0502020204030204" pitchFamily="34" charset="0"/>
              </a:rPr>
              <a:t>j</a:t>
            </a:r>
            <a:r>
              <a:rPr lang="en-US" altLang="it-IT" sz="2400">
                <a:latin typeface="Calibri" panose="020F0502020204030204" pitchFamily="34" charset="0"/>
                <a:cs typeface="Calibri" panose="020F0502020204030204" pitchFamily="34" charset="0"/>
              </a:rPr>
              <a:t>.</a:t>
            </a:r>
          </a:p>
          <a:p>
            <a:pPr>
              <a:spcBef>
                <a:spcPct val="50000"/>
              </a:spcBef>
              <a:buFontTx/>
              <a:buNone/>
            </a:pPr>
            <a:r>
              <a:rPr lang="en-US" altLang="it-IT" sz="2400">
                <a:latin typeface="Calibri" panose="020F0502020204030204" pitchFamily="34" charset="0"/>
                <a:cs typeface="Calibri" panose="020F0502020204030204" pitchFamily="34" charset="0"/>
              </a:rPr>
              <a:t>That is the amount of change in the outcome variable that  would be expected per one unit change of the predictor, if all other variables in the model were held constant.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297" name="Gruppo 6">
            <a:extLst>
              <a:ext uri="{FF2B5EF4-FFF2-40B4-BE49-F238E27FC236}">
                <a16:creationId xmlns:a16="http://schemas.microsoft.com/office/drawing/2014/main" id="{3383659A-C975-E201-84E8-036718FBC583}"/>
              </a:ext>
            </a:extLst>
          </p:cNvPr>
          <p:cNvGrpSpPr>
            <a:grpSpLocks/>
          </p:cNvGrpSpPr>
          <p:nvPr/>
        </p:nvGrpSpPr>
        <p:grpSpPr bwMode="auto">
          <a:xfrm>
            <a:off x="611188" y="115888"/>
            <a:ext cx="7772400" cy="6430962"/>
            <a:chOff x="611560" y="116632"/>
            <a:chExt cx="7772400" cy="6429782"/>
          </a:xfrm>
        </p:grpSpPr>
        <p:pic>
          <p:nvPicPr>
            <p:cNvPr id="3" name="Immagine 2" descr="Immagine che contiene linea, Rettangolo, design&#10;&#10;Descrizione generata automaticamente">
              <a:extLst>
                <a:ext uri="{FF2B5EF4-FFF2-40B4-BE49-F238E27FC236}">
                  <a16:creationId xmlns:a16="http://schemas.microsoft.com/office/drawing/2014/main" id="{5B469328-69EE-A6CE-9ADF-84794279EDA6}"/>
                </a:ext>
              </a:extLst>
            </p:cNvPr>
            <p:cNvPicPr>
              <a:picLocks noChangeAspect="1"/>
            </p:cNvPicPr>
            <p:nvPr/>
          </p:nvPicPr>
          <p:blipFill>
            <a:blip r:embed="rId2"/>
            <a:stretch>
              <a:fillRect/>
            </a:stretch>
          </p:blipFill>
          <p:spPr>
            <a:xfrm>
              <a:off x="611560" y="116632"/>
              <a:ext cx="7772400" cy="6429782"/>
            </a:xfrm>
            <a:prstGeom prst="rect">
              <a:avLst/>
            </a:prstGeom>
          </p:spPr>
          <p:style>
            <a:lnRef idx="2">
              <a:schemeClr val="dk1"/>
            </a:lnRef>
            <a:fillRef idx="1">
              <a:schemeClr val="lt1"/>
            </a:fillRef>
            <a:effectRef idx="0">
              <a:schemeClr val="dk1"/>
            </a:effectRef>
            <a:fontRef idx="minor">
              <a:schemeClr val="dk1"/>
            </a:fontRef>
          </p:style>
        </p:pic>
        <p:sp>
          <p:nvSpPr>
            <p:cNvPr id="183299" name="CasellaDiTesto 3">
              <a:extLst>
                <a:ext uri="{FF2B5EF4-FFF2-40B4-BE49-F238E27FC236}">
                  <a16:creationId xmlns:a16="http://schemas.microsoft.com/office/drawing/2014/main" id="{7B21F372-E11B-4AA7-293F-1D318E28DCC8}"/>
                </a:ext>
              </a:extLst>
            </p:cNvPr>
            <p:cNvSpPr txBox="1">
              <a:spLocks noChangeArrowheads="1"/>
            </p:cNvSpPr>
            <p:nvPr/>
          </p:nvSpPr>
          <p:spPr bwMode="auto">
            <a:xfrm>
              <a:off x="1619672" y="2636912"/>
              <a:ext cx="288032" cy="7386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it-IT" sz="1400">
                  <a:latin typeface="Arial" panose="020B0604020202020204" pitchFamily="34" charset="0"/>
                </a:rPr>
                <a:t>Y</a:t>
              </a:r>
            </a:p>
            <a:p>
              <a:pPr>
                <a:spcBef>
                  <a:spcPct val="0"/>
                </a:spcBef>
                <a:buFontTx/>
                <a:buNone/>
              </a:pPr>
              <a:endParaRPr lang="it-IT" altLang="it-IT" sz="1400">
                <a:latin typeface="Arial" panose="020B0604020202020204" pitchFamily="34" charset="0"/>
              </a:endParaRPr>
            </a:p>
            <a:p>
              <a:pPr>
                <a:spcBef>
                  <a:spcPct val="0"/>
                </a:spcBef>
                <a:buFontTx/>
                <a:buNone/>
              </a:pPr>
              <a:endParaRPr lang="it-IT" altLang="it-IT" sz="1400">
                <a:latin typeface="Arial" panose="020B0604020202020204" pitchFamily="34" charset="0"/>
              </a:endParaRPr>
            </a:p>
          </p:txBody>
        </p:sp>
        <p:sp>
          <p:nvSpPr>
            <p:cNvPr id="183300" name="CasellaDiTesto 4">
              <a:extLst>
                <a:ext uri="{FF2B5EF4-FFF2-40B4-BE49-F238E27FC236}">
                  <a16:creationId xmlns:a16="http://schemas.microsoft.com/office/drawing/2014/main" id="{6D2EDCAB-2F14-2ACD-08B1-A6FD301D46BA}"/>
                </a:ext>
              </a:extLst>
            </p:cNvPr>
            <p:cNvSpPr txBox="1">
              <a:spLocks noChangeArrowheads="1"/>
            </p:cNvSpPr>
            <p:nvPr/>
          </p:nvSpPr>
          <p:spPr bwMode="auto">
            <a:xfrm>
              <a:off x="3419872" y="5805264"/>
              <a:ext cx="720080"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it-IT" sz="1400">
                  <a:latin typeface="Arial" panose="020B0604020202020204" pitchFamily="34" charset="0"/>
                </a:rPr>
                <a:t>X1</a:t>
              </a:r>
            </a:p>
          </p:txBody>
        </p:sp>
        <p:sp>
          <p:nvSpPr>
            <p:cNvPr id="183301" name="CasellaDiTesto 5">
              <a:extLst>
                <a:ext uri="{FF2B5EF4-FFF2-40B4-BE49-F238E27FC236}">
                  <a16:creationId xmlns:a16="http://schemas.microsoft.com/office/drawing/2014/main" id="{039AD8F5-9191-4339-4802-770E302C9D79}"/>
                </a:ext>
              </a:extLst>
            </p:cNvPr>
            <p:cNvSpPr txBox="1">
              <a:spLocks noChangeArrowheads="1"/>
            </p:cNvSpPr>
            <p:nvPr/>
          </p:nvSpPr>
          <p:spPr bwMode="auto">
            <a:xfrm>
              <a:off x="7164288" y="5085184"/>
              <a:ext cx="576064"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it-IT" sz="1400">
                  <a:latin typeface="Arial" panose="020B0604020202020204" pitchFamily="34" charset="0"/>
                </a:rPr>
                <a:t>X2</a:t>
              </a: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1235" name="Rectangle 3">
            <a:extLst>
              <a:ext uri="{FF2B5EF4-FFF2-40B4-BE49-F238E27FC236}">
                <a16:creationId xmlns:a16="http://schemas.microsoft.com/office/drawing/2014/main" id="{FDEBDAF0-0567-D494-DB6B-55A6D0E7637A}"/>
              </a:ext>
            </a:extLst>
          </p:cNvPr>
          <p:cNvSpPr>
            <a:spLocks noGrp="1" noChangeArrowheads="1"/>
          </p:cNvSpPr>
          <p:nvPr>
            <p:ph idx="4294967295"/>
          </p:nvPr>
        </p:nvSpPr>
        <p:spPr>
          <a:xfrm>
            <a:off x="754063" y="1557338"/>
            <a:ext cx="8229600" cy="4525962"/>
          </a:xfrm>
        </p:spPr>
        <p:txBody>
          <a:bodyPr rtlCol="0">
            <a:noAutofit/>
          </a:bodyPr>
          <a:lstStyle/>
          <a:p>
            <a:pPr eaLnBrk="1" fontAlgn="auto" hangingPunct="1">
              <a:spcAft>
                <a:spcPts val="0"/>
              </a:spcAft>
              <a:defRPr/>
            </a:pPr>
            <a:r>
              <a:rPr lang="en-US" altLang="it-IT" sz="2400" dirty="0">
                <a:latin typeface="Calibri" panose="020F0502020204030204" pitchFamily="34" charset="0"/>
                <a:cs typeface="Calibri" panose="020F0502020204030204" pitchFamily="34" charset="0"/>
              </a:rPr>
              <a:t>Regression slopes depends on the units of the independent variables</a:t>
            </a:r>
          </a:p>
          <a:p>
            <a:pPr eaLnBrk="1" fontAlgn="auto" hangingPunct="1">
              <a:spcAft>
                <a:spcPts val="0"/>
              </a:spcAft>
              <a:defRPr/>
            </a:pPr>
            <a:r>
              <a:rPr lang="en-US" altLang="it-IT" sz="2400" dirty="0">
                <a:latin typeface="Calibri" panose="020F0502020204030204" pitchFamily="34" charset="0"/>
                <a:cs typeface="Calibri" panose="020F0502020204030204" pitchFamily="34" charset="0"/>
              </a:rPr>
              <a:t>How do you compare how “strong” the effects of two variables if they have totally different units?  </a:t>
            </a:r>
          </a:p>
          <a:p>
            <a:pPr eaLnBrk="1" fontAlgn="auto" hangingPunct="1">
              <a:spcAft>
                <a:spcPts val="0"/>
              </a:spcAft>
              <a:defRPr/>
            </a:pPr>
            <a:r>
              <a:rPr lang="en-US" altLang="it-IT" sz="2400" dirty="0">
                <a:latin typeface="Calibri" panose="020F0502020204030204" pitchFamily="34" charset="0"/>
                <a:cs typeface="Calibri" panose="020F0502020204030204" pitchFamily="34" charset="0"/>
              </a:rPr>
              <a:t>Example:  Education, health status, income</a:t>
            </a:r>
          </a:p>
          <a:p>
            <a:pPr lvl="1" eaLnBrk="1" fontAlgn="auto" hangingPunct="1">
              <a:spcAft>
                <a:spcPts val="0"/>
              </a:spcAft>
              <a:defRPr/>
            </a:pPr>
            <a:r>
              <a:rPr lang="en-US" altLang="it-IT" sz="2400" dirty="0">
                <a:latin typeface="Calibri" panose="020F0502020204030204" pitchFamily="34" charset="0"/>
                <a:cs typeface="Calibri" panose="020F0502020204030204" pitchFamily="34" charset="0"/>
              </a:rPr>
              <a:t>Education measured in years, b = 2.5</a:t>
            </a:r>
          </a:p>
          <a:p>
            <a:pPr lvl="1" eaLnBrk="1" fontAlgn="auto" hangingPunct="1">
              <a:spcAft>
                <a:spcPts val="0"/>
              </a:spcAft>
              <a:defRPr/>
            </a:pPr>
            <a:r>
              <a:rPr lang="en-US" altLang="it-IT" sz="2400" dirty="0">
                <a:latin typeface="Calibri" panose="020F0502020204030204" pitchFamily="34" charset="0"/>
                <a:cs typeface="Calibri" panose="020F0502020204030204" pitchFamily="34" charset="0"/>
              </a:rPr>
              <a:t>Health status measured on 1-5 scale, b = .18</a:t>
            </a:r>
          </a:p>
          <a:p>
            <a:pPr lvl="1" eaLnBrk="1" fontAlgn="auto" hangingPunct="1">
              <a:spcAft>
                <a:spcPts val="0"/>
              </a:spcAft>
              <a:defRPr/>
            </a:pPr>
            <a:r>
              <a:rPr lang="en-US" altLang="it-IT" sz="2400" dirty="0">
                <a:latin typeface="Calibri" panose="020F0502020204030204" pitchFamily="34" charset="0"/>
                <a:cs typeface="Calibri" panose="020F0502020204030204" pitchFamily="34" charset="0"/>
              </a:rPr>
              <a:t>Which is a “bigger” effect?  Units aren’t comparable</a:t>
            </a:r>
          </a:p>
          <a:p>
            <a:pPr lvl="1" eaLnBrk="1" fontAlgn="auto" hangingPunct="1">
              <a:spcAft>
                <a:spcPts val="0"/>
              </a:spcAft>
              <a:defRPr/>
            </a:pPr>
            <a:endParaRPr lang="en-US" altLang="it-IT" sz="2400" dirty="0">
              <a:latin typeface="Calibri" panose="020F0502020204030204" pitchFamily="34" charset="0"/>
              <a:cs typeface="Calibri" panose="020F0502020204030204" pitchFamily="34" charset="0"/>
            </a:endParaRPr>
          </a:p>
          <a:p>
            <a:pPr marL="0" indent="0" eaLnBrk="1" fontAlgn="auto" hangingPunct="1">
              <a:spcAft>
                <a:spcPts val="0"/>
              </a:spcAft>
              <a:buFont typeface="Arial" panose="020B0604020202020204" pitchFamily="34" charset="0"/>
              <a:buNone/>
              <a:defRPr/>
            </a:pPr>
            <a:r>
              <a:rPr lang="en-US" altLang="it-IT" sz="2400" dirty="0">
                <a:latin typeface="Calibri" panose="020F0502020204030204" pitchFamily="34" charset="0"/>
                <a:cs typeface="Calibri" panose="020F0502020204030204" pitchFamily="34" charset="0"/>
              </a:rPr>
              <a:t>                          </a:t>
            </a:r>
          </a:p>
          <a:p>
            <a:pPr marL="0" indent="0" algn="ctr" eaLnBrk="1" fontAlgn="auto" hangingPunct="1">
              <a:spcAft>
                <a:spcPts val="0"/>
              </a:spcAft>
              <a:buFont typeface="Arial" panose="020B0604020202020204" pitchFamily="34" charset="0"/>
              <a:buNone/>
              <a:defRPr/>
            </a:pPr>
            <a:r>
              <a:rPr lang="en-US" altLang="it-IT" sz="2400" dirty="0">
                <a:latin typeface="Calibri" panose="020F0502020204030204" pitchFamily="34" charset="0"/>
                <a:cs typeface="Calibri" panose="020F0502020204030204" pitchFamily="34" charset="0"/>
              </a:rPr>
              <a:t>“standardized” coefficients</a:t>
            </a:r>
          </a:p>
        </p:txBody>
      </p:sp>
      <p:sp>
        <p:nvSpPr>
          <p:cNvPr id="184322" name="Rectangle 2">
            <a:extLst>
              <a:ext uri="{FF2B5EF4-FFF2-40B4-BE49-F238E27FC236}">
                <a16:creationId xmlns:a16="http://schemas.microsoft.com/office/drawing/2014/main" id="{47B2B697-FFEE-FA8F-3D7E-E09677A7F068}"/>
              </a:ext>
            </a:extLst>
          </p:cNvPr>
          <p:cNvSpPr>
            <a:spLocks noGrp="1" noChangeArrowheads="1"/>
          </p:cNvSpPr>
          <p:nvPr>
            <p:ph type="title" idx="4294967295"/>
          </p:nvPr>
        </p:nvSpPr>
        <p:spPr>
          <a:xfrm>
            <a:off x="0" y="279400"/>
            <a:ext cx="9144000" cy="1143000"/>
          </a:xfrm>
        </p:spPr>
        <p:txBody>
          <a:bodyPr/>
          <a:lstStyle/>
          <a:p>
            <a:pPr eaLnBrk="1" hangingPunct="1"/>
            <a:r>
              <a:rPr lang="en-US" altLang="it-IT" sz="3600" b="1">
                <a:solidFill>
                  <a:srgbClr val="0070C0"/>
                </a:solidFill>
                <a:latin typeface="Calibri" panose="020F0502020204030204" pitchFamily="34" charset="0"/>
                <a:cs typeface="Calibri" panose="020F0502020204030204" pitchFamily="34" charset="0"/>
              </a:rPr>
              <a:t>Standardized Regression Coefficients</a:t>
            </a:r>
          </a:p>
        </p:txBody>
      </p:sp>
      <p:sp>
        <p:nvSpPr>
          <p:cNvPr id="2" name="Freccia in giù 1">
            <a:extLst>
              <a:ext uri="{FF2B5EF4-FFF2-40B4-BE49-F238E27FC236}">
                <a16:creationId xmlns:a16="http://schemas.microsoft.com/office/drawing/2014/main" id="{28C51A84-6746-4903-5B78-C33EFDEC3299}"/>
              </a:ext>
            </a:extLst>
          </p:cNvPr>
          <p:cNvSpPr/>
          <p:nvPr/>
        </p:nvSpPr>
        <p:spPr>
          <a:xfrm>
            <a:off x="3914775" y="4965700"/>
            <a:ext cx="1314450" cy="6699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345" name="Rectangle 3">
            <a:extLst>
              <a:ext uri="{FF2B5EF4-FFF2-40B4-BE49-F238E27FC236}">
                <a16:creationId xmlns:a16="http://schemas.microsoft.com/office/drawing/2014/main" id="{BF71DCA8-5148-9857-8B00-F53E15DFBAFD}"/>
              </a:ext>
            </a:extLst>
          </p:cNvPr>
          <p:cNvSpPr>
            <a:spLocks noGrp="1" noChangeArrowheads="1"/>
          </p:cNvSpPr>
          <p:nvPr>
            <p:ph idx="4294967295"/>
          </p:nvPr>
        </p:nvSpPr>
        <p:spPr>
          <a:xfrm>
            <a:off x="457200" y="1600200"/>
            <a:ext cx="8229600" cy="4525963"/>
          </a:xfrm>
        </p:spPr>
        <p:txBody>
          <a:bodyPr/>
          <a:lstStyle/>
          <a:p>
            <a:pPr marL="0" indent="0" eaLnBrk="1" hangingPunct="1">
              <a:buFontTx/>
              <a:buNone/>
            </a:pPr>
            <a:r>
              <a:rPr lang="en-US" altLang="it-IT" sz="2800">
                <a:latin typeface="Calibri" panose="020F0502020204030204" pitchFamily="34" charset="0"/>
                <a:cs typeface="Calibri" panose="020F0502020204030204" pitchFamily="34" charset="0"/>
              </a:rPr>
              <a:t>Standardized Coefficients called “Betas” or Beta Weights” (is equivalent to Z-scoring all independent variables before doing the regression)</a:t>
            </a:r>
          </a:p>
          <a:p>
            <a:pPr marL="0" indent="0" eaLnBrk="1" hangingPunct="1">
              <a:buFontTx/>
              <a:buNone/>
            </a:pPr>
            <a:endParaRPr lang="en-US" altLang="it-IT" sz="2800">
              <a:latin typeface="Calibri" panose="020F0502020204030204" pitchFamily="34" charset="0"/>
              <a:cs typeface="Calibri" panose="020F0502020204030204" pitchFamily="34" charset="0"/>
            </a:endParaRPr>
          </a:p>
        </p:txBody>
      </p:sp>
      <p:graphicFrame>
        <p:nvGraphicFramePr>
          <p:cNvPr id="185346" name="Object 4">
            <a:extLst>
              <a:ext uri="{FF2B5EF4-FFF2-40B4-BE49-F238E27FC236}">
                <a16:creationId xmlns:a16="http://schemas.microsoft.com/office/drawing/2014/main" id="{221D6D30-2F65-C561-2E70-57B8A35E5791}"/>
              </a:ext>
            </a:extLst>
          </p:cNvPr>
          <p:cNvGraphicFramePr>
            <a:graphicFrameLocks noChangeAspect="1"/>
          </p:cNvGraphicFramePr>
          <p:nvPr/>
        </p:nvGraphicFramePr>
        <p:xfrm>
          <a:off x="2794000" y="3052763"/>
          <a:ext cx="2716213" cy="1620837"/>
        </p:xfrm>
        <a:graphic>
          <a:graphicData uri="http://schemas.openxmlformats.org/presentationml/2006/ole">
            <mc:AlternateContent xmlns:mc="http://schemas.openxmlformats.org/markup-compatibility/2006">
              <mc:Choice xmlns:v="urn:schemas-microsoft-com:vml" Requires="v">
                <p:oleObj name="Equation" r:id="rId2" imgW="19596100" imgH="11696700" progId="Equation.3">
                  <p:embed/>
                </p:oleObj>
              </mc:Choice>
              <mc:Fallback>
                <p:oleObj name="Equation" r:id="rId2" imgW="19596100" imgH="116967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0" y="3052763"/>
                        <a:ext cx="2716213" cy="1620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5347" name="Rectangle 5">
            <a:extLst>
              <a:ext uri="{FF2B5EF4-FFF2-40B4-BE49-F238E27FC236}">
                <a16:creationId xmlns:a16="http://schemas.microsoft.com/office/drawing/2014/main" id="{70B87EF9-9D20-C319-7BD0-E7A43CADDA49}"/>
              </a:ext>
            </a:extLst>
          </p:cNvPr>
          <p:cNvSpPr>
            <a:spLocks noChangeArrowheads="1"/>
          </p:cNvSpPr>
          <p:nvPr/>
        </p:nvSpPr>
        <p:spPr bwMode="auto">
          <a:xfrm>
            <a:off x="228600" y="4673600"/>
            <a:ext cx="86868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US" altLang="it-IT" sz="2800">
                <a:latin typeface="Calibri" panose="020F0502020204030204" pitchFamily="34" charset="0"/>
                <a:cs typeface="Calibri" panose="020F0502020204030204" pitchFamily="34" charset="0"/>
              </a:rPr>
              <a:t>The unit is standard deviations and Betas indicate the effect a 1 standard deviation change in X</a:t>
            </a:r>
            <a:r>
              <a:rPr lang="en-US" altLang="it-IT" sz="2800" baseline="-25000">
                <a:latin typeface="Calibri" panose="020F0502020204030204" pitchFamily="34" charset="0"/>
                <a:cs typeface="Calibri" panose="020F0502020204030204" pitchFamily="34" charset="0"/>
              </a:rPr>
              <a:t>j</a:t>
            </a:r>
            <a:r>
              <a:rPr lang="en-US" altLang="it-IT" sz="2800">
                <a:latin typeface="Calibri" panose="020F0502020204030204" pitchFamily="34" charset="0"/>
                <a:cs typeface="Calibri" panose="020F0502020204030204" pitchFamily="34" charset="0"/>
              </a:rPr>
              <a:t> on Y (an increase of 1 standard deviation in X results in a b standard deviation increase in Y)</a:t>
            </a:r>
          </a:p>
          <a:p>
            <a:pPr eaLnBrk="1" hangingPunct="1">
              <a:buFontTx/>
              <a:buNone/>
            </a:pPr>
            <a:endParaRPr lang="en-US" altLang="it-IT" sz="2800">
              <a:latin typeface="Calibri" panose="020F0502020204030204" pitchFamily="34" charset="0"/>
              <a:cs typeface="Calibri" panose="020F0502020204030204" pitchFamily="34" charset="0"/>
            </a:endParaRPr>
          </a:p>
        </p:txBody>
      </p:sp>
      <p:sp>
        <p:nvSpPr>
          <p:cNvPr id="185348" name="Rectangle 2">
            <a:extLst>
              <a:ext uri="{FF2B5EF4-FFF2-40B4-BE49-F238E27FC236}">
                <a16:creationId xmlns:a16="http://schemas.microsoft.com/office/drawing/2014/main" id="{B47B085B-0839-B533-7A3D-95C4172988BC}"/>
              </a:ext>
            </a:extLst>
          </p:cNvPr>
          <p:cNvSpPr txBox="1">
            <a:spLocks noChangeArrowheads="1"/>
          </p:cNvSpPr>
          <p:nvPr/>
        </p:nvSpPr>
        <p:spPr bwMode="auto">
          <a:xfrm>
            <a:off x="0" y="279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3600" b="1">
                <a:solidFill>
                  <a:srgbClr val="0070C0"/>
                </a:solidFill>
                <a:latin typeface="Calibri" panose="020F0502020204030204" pitchFamily="34" charset="0"/>
                <a:cs typeface="Calibri" panose="020F0502020204030204" pitchFamily="34" charset="0"/>
              </a:rPr>
              <a:t>Standardized Regression Coefficients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a:extLst>
              <a:ext uri="{FF2B5EF4-FFF2-40B4-BE49-F238E27FC236}">
                <a16:creationId xmlns:a16="http://schemas.microsoft.com/office/drawing/2014/main" id="{4042FEFF-359A-E394-1DDD-3329FE2281C4}"/>
              </a:ext>
            </a:extLst>
          </p:cNvPr>
          <p:cNvSpPr>
            <a:spLocks noGrp="1" noChangeArrowheads="1"/>
          </p:cNvSpPr>
          <p:nvPr>
            <p:ph type="title" idx="4294967295"/>
          </p:nvPr>
        </p:nvSpPr>
        <p:spPr>
          <a:xfrm>
            <a:off x="228600" y="111125"/>
            <a:ext cx="8458200" cy="1143000"/>
          </a:xfrm>
        </p:spPr>
        <p:txBody>
          <a:bodyPr/>
          <a:lstStyle/>
          <a:p>
            <a:pPr eaLnBrk="1" hangingPunct="1"/>
            <a:r>
              <a:rPr lang="en-US" altLang="it-IT" sz="3600" b="1">
                <a:solidFill>
                  <a:srgbClr val="0070C0"/>
                </a:solidFill>
                <a:latin typeface="Calibri" panose="020F0502020204030204" pitchFamily="34" charset="0"/>
                <a:cs typeface="Calibri" panose="020F0502020204030204" pitchFamily="34" charset="0"/>
              </a:rPr>
              <a:t>Example:</a:t>
            </a:r>
            <a:endParaRPr lang="it-IT" altLang="it-IT" sz="3600" b="1">
              <a:solidFill>
                <a:srgbClr val="0070C0"/>
              </a:solidFill>
              <a:latin typeface="Calibri" panose="020F0502020204030204" pitchFamily="34" charset="0"/>
              <a:cs typeface="Calibri" panose="020F0502020204030204" pitchFamily="34" charset="0"/>
            </a:endParaRPr>
          </a:p>
        </p:txBody>
      </p:sp>
      <p:graphicFrame>
        <p:nvGraphicFramePr>
          <p:cNvPr id="186370" name="Object 4">
            <a:extLst>
              <a:ext uri="{FF2B5EF4-FFF2-40B4-BE49-F238E27FC236}">
                <a16:creationId xmlns:a16="http://schemas.microsoft.com/office/drawing/2014/main" id="{6A28D44B-6F38-15F5-0171-19DBCF8F636A}"/>
              </a:ext>
            </a:extLst>
          </p:cNvPr>
          <p:cNvGraphicFramePr>
            <a:graphicFrameLocks noChangeAspect="1"/>
          </p:cNvGraphicFramePr>
          <p:nvPr>
            <p:ph sz="half" idx="4294967295"/>
          </p:nvPr>
        </p:nvGraphicFramePr>
        <p:xfrm>
          <a:off x="609600" y="2659063"/>
          <a:ext cx="6262688" cy="503237"/>
        </p:xfrm>
        <a:graphic>
          <a:graphicData uri="http://schemas.openxmlformats.org/presentationml/2006/ole">
            <mc:AlternateContent xmlns:mc="http://schemas.openxmlformats.org/markup-compatibility/2006">
              <mc:Choice xmlns:v="urn:schemas-microsoft-com:vml" Requires="v">
                <p:oleObj name="Equazione" r:id="rId2" imgW="65532000" imgH="5270500" progId="Equation.3">
                  <p:embed/>
                </p:oleObj>
              </mc:Choice>
              <mc:Fallback>
                <p:oleObj name="Equazione" r:id="rId2" imgW="65532000" imgH="52705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659063"/>
                        <a:ext cx="626268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6371" name="Text Box 4">
            <a:extLst>
              <a:ext uri="{FF2B5EF4-FFF2-40B4-BE49-F238E27FC236}">
                <a16:creationId xmlns:a16="http://schemas.microsoft.com/office/drawing/2014/main" id="{59474FC4-F010-F3AF-F4F0-440A2E2E937E}"/>
              </a:ext>
            </a:extLst>
          </p:cNvPr>
          <p:cNvSpPr txBox="1">
            <a:spLocks noChangeArrowheads="1"/>
          </p:cNvSpPr>
          <p:nvPr/>
        </p:nvSpPr>
        <p:spPr bwMode="auto">
          <a:xfrm>
            <a:off x="609600" y="1254125"/>
            <a:ext cx="83677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it-IT" altLang="it-IT" sz="2400">
                <a:latin typeface="Calibri" panose="020F0502020204030204" pitchFamily="34" charset="0"/>
                <a:cs typeface="Calibri" panose="020F0502020204030204" pitchFamily="34" charset="0"/>
              </a:rPr>
              <a:t>Sample of 20 HHs, food consumption (</a:t>
            </a:r>
            <a:r>
              <a:rPr lang="it-IT" altLang="it-IT" sz="2400" b="1" i="1">
                <a:latin typeface="Calibri" panose="020F0502020204030204" pitchFamily="34" charset="0"/>
                <a:cs typeface="Calibri" panose="020F0502020204030204" pitchFamily="34" charset="0"/>
              </a:rPr>
              <a:t>Y</a:t>
            </a:r>
            <a:r>
              <a:rPr lang="it-IT" altLang="it-IT" sz="2400">
                <a:latin typeface="Calibri" panose="020F0502020204030204" pitchFamily="34" charset="0"/>
                <a:cs typeface="Calibri" panose="020F0502020204030204" pitchFamily="34" charset="0"/>
              </a:rPr>
              <a:t>) HH income (</a:t>
            </a:r>
            <a:r>
              <a:rPr lang="it-IT" altLang="it-IT" sz="2400" b="1" i="1">
                <a:latin typeface="Calibri" panose="020F0502020204030204" pitchFamily="34" charset="0"/>
                <a:cs typeface="Calibri" panose="020F0502020204030204" pitchFamily="34" charset="0"/>
              </a:rPr>
              <a:t>X</a:t>
            </a:r>
            <a:r>
              <a:rPr lang="it-IT" altLang="it-IT" sz="2400" b="1" i="1" baseline="-25000">
                <a:latin typeface="Calibri" panose="020F0502020204030204" pitchFamily="34" charset="0"/>
                <a:cs typeface="Calibri" panose="020F0502020204030204" pitchFamily="34" charset="0"/>
              </a:rPr>
              <a:t>1</a:t>
            </a:r>
            <a:r>
              <a:rPr lang="it-IT" altLang="it-IT" sz="2400">
                <a:latin typeface="Calibri" panose="020F0502020204030204" pitchFamily="34" charset="0"/>
                <a:cs typeface="Calibri" panose="020F0502020204030204" pitchFamily="34" charset="0"/>
              </a:rPr>
              <a:t>).  </a:t>
            </a:r>
          </a:p>
          <a:p>
            <a:pPr algn="just">
              <a:spcBef>
                <a:spcPct val="0"/>
              </a:spcBef>
              <a:buFontTx/>
              <a:buNone/>
            </a:pPr>
            <a:r>
              <a:rPr lang="it-IT" altLang="it-IT" sz="2400">
                <a:latin typeface="Calibri" panose="020F0502020204030204" pitchFamily="34" charset="0"/>
                <a:cs typeface="Calibri" panose="020F0502020204030204" pitchFamily="34" charset="0"/>
              </a:rPr>
              <a:t>The estimated model is</a:t>
            </a:r>
          </a:p>
        </p:txBody>
      </p:sp>
      <p:sp>
        <p:nvSpPr>
          <p:cNvPr id="186372" name="Text Box 4">
            <a:extLst>
              <a:ext uri="{FF2B5EF4-FFF2-40B4-BE49-F238E27FC236}">
                <a16:creationId xmlns:a16="http://schemas.microsoft.com/office/drawing/2014/main" id="{E53242D7-89FD-8AEE-AD74-0CE6238C6AE1}"/>
              </a:ext>
            </a:extLst>
          </p:cNvPr>
          <p:cNvSpPr txBox="1">
            <a:spLocks noChangeArrowheads="1"/>
          </p:cNvSpPr>
          <p:nvPr/>
        </p:nvSpPr>
        <p:spPr bwMode="auto">
          <a:xfrm>
            <a:off x="395288" y="5299075"/>
            <a:ext cx="9144000" cy="1077913"/>
          </a:xfrm>
          <a:prstGeom prst="rect">
            <a:avLst/>
          </a:prstGeom>
          <a:noFill/>
          <a:ln>
            <a:noFill/>
          </a:ln>
          <a:effectLst>
            <a:prstShdw prst="shdw17" dist="17961" dir="2700000">
              <a:srgbClr val="375D80">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endParaRPr lang="it-IT" altLang="it-IT">
              <a:latin typeface="Calibri" panose="020F0502020204030204" pitchFamily="34" charset="0"/>
              <a:cs typeface="Calibri" panose="020F0502020204030204" pitchFamily="34" charset="0"/>
            </a:endParaRPr>
          </a:p>
          <a:p>
            <a:pPr algn="just">
              <a:spcBef>
                <a:spcPct val="0"/>
              </a:spcBef>
              <a:buFontTx/>
              <a:buNone/>
            </a:pPr>
            <a:r>
              <a:rPr lang="it-IT" altLang="it-IT">
                <a:latin typeface="Calibri" panose="020F0502020204030204" pitchFamily="34" charset="0"/>
                <a:cs typeface="Calibri" panose="020F0502020204030204" pitchFamily="34" charset="0"/>
              </a:rPr>
              <a:t>Now we include HH size (</a:t>
            </a:r>
            <a:r>
              <a:rPr lang="it-IT" altLang="it-IT" b="1" i="1">
                <a:latin typeface="Calibri" panose="020F0502020204030204" pitchFamily="34" charset="0"/>
                <a:cs typeface="Calibri" panose="020F0502020204030204" pitchFamily="34" charset="0"/>
              </a:rPr>
              <a:t>X</a:t>
            </a:r>
            <a:r>
              <a:rPr lang="it-IT" altLang="it-IT" b="1" i="1" baseline="-25000">
                <a:latin typeface="Calibri" panose="020F0502020204030204" pitchFamily="34" charset="0"/>
                <a:cs typeface="Calibri" panose="020F0502020204030204" pitchFamily="34" charset="0"/>
              </a:rPr>
              <a:t>2</a:t>
            </a:r>
            <a:r>
              <a:rPr lang="it-IT" altLang="it-IT">
                <a:latin typeface="Calibri" panose="020F0502020204030204" pitchFamily="34" charset="0"/>
                <a:cs typeface="Calibri" panose="020F0502020204030204" pitchFamily="34" charset="0"/>
              </a:rPr>
              <a:t>) </a:t>
            </a:r>
          </a:p>
        </p:txBody>
      </p:sp>
      <p:sp>
        <p:nvSpPr>
          <p:cNvPr id="186373" name="CasellaDiTesto 1">
            <a:extLst>
              <a:ext uri="{FF2B5EF4-FFF2-40B4-BE49-F238E27FC236}">
                <a16:creationId xmlns:a16="http://schemas.microsoft.com/office/drawing/2014/main" id="{67A518D5-4191-C762-9CF9-D9153EB1913F}"/>
              </a:ext>
            </a:extLst>
          </p:cNvPr>
          <p:cNvSpPr txBox="1">
            <a:spLocks noChangeArrowheads="1"/>
          </p:cNvSpPr>
          <p:nvPr/>
        </p:nvSpPr>
        <p:spPr bwMode="auto">
          <a:xfrm>
            <a:off x="304800" y="4468813"/>
            <a:ext cx="449738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it-IT" sz="2800">
                <a:latin typeface="Calibri" panose="020F0502020204030204" pitchFamily="34" charset="0"/>
              </a:rPr>
              <a:t>Y= expenditures * 1000 euros</a:t>
            </a:r>
          </a:p>
          <a:p>
            <a:pPr>
              <a:spcBef>
                <a:spcPct val="0"/>
              </a:spcBef>
              <a:buFontTx/>
              <a:buNone/>
            </a:pPr>
            <a:r>
              <a:rPr lang="it-IT" altLang="it-IT" sz="2800">
                <a:latin typeface="Calibri" panose="020F0502020204030204" pitchFamily="34" charset="0"/>
              </a:rPr>
              <a:t>X</a:t>
            </a:r>
            <a:r>
              <a:rPr lang="it-IT" altLang="it-IT" sz="2800" baseline="-25000">
                <a:latin typeface="Calibri" panose="020F0502020204030204" pitchFamily="34" charset="0"/>
              </a:rPr>
              <a:t>1</a:t>
            </a:r>
            <a:r>
              <a:rPr lang="it-IT" altLang="it-IT" sz="2800">
                <a:latin typeface="Calibri" panose="020F0502020204030204" pitchFamily="34" charset="0"/>
              </a:rPr>
              <a:t>=HH income * 1000 euros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35E130B6-AC67-AC94-293A-2F19CB7B5663}"/>
              </a:ext>
            </a:extLst>
          </p:cNvPr>
          <p:cNvSpPr>
            <a:spLocks noChangeArrowheads="1"/>
          </p:cNvSpPr>
          <p:nvPr/>
        </p:nvSpPr>
        <p:spPr bwMode="auto">
          <a:xfrm>
            <a:off x="5867400" y="3422323"/>
            <a:ext cx="2895600" cy="2590800"/>
          </a:xfrm>
          <a:prstGeom prst="rect">
            <a:avLst/>
          </a:prstGeom>
          <a:solidFill>
            <a:srgbClr val="C7DAF7"/>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800">
              <a:latin typeface="Arial" panose="020B0604020202020204" pitchFamily="34" charset="0"/>
            </a:endParaRPr>
          </a:p>
        </p:txBody>
      </p:sp>
      <p:sp>
        <p:nvSpPr>
          <p:cNvPr id="187395" name="Rectangle 3">
            <a:extLst>
              <a:ext uri="{FF2B5EF4-FFF2-40B4-BE49-F238E27FC236}">
                <a16:creationId xmlns:a16="http://schemas.microsoft.com/office/drawing/2014/main" id="{8618FCF2-FC6E-79E2-EFC6-C8F535251423}"/>
              </a:ext>
            </a:extLst>
          </p:cNvPr>
          <p:cNvSpPr>
            <a:spLocks noChangeArrowheads="1"/>
          </p:cNvSpPr>
          <p:nvPr/>
        </p:nvSpPr>
        <p:spPr bwMode="auto">
          <a:xfrm>
            <a:off x="1276350" y="3508376"/>
            <a:ext cx="3505200" cy="2590800"/>
          </a:xfrm>
          <a:prstGeom prst="rect">
            <a:avLst/>
          </a:prstGeom>
          <a:solidFill>
            <a:srgbClr val="C7DAF7"/>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it-IT" altLang="it-IT" sz="1800">
              <a:latin typeface="Arial" panose="020B0604020202020204" pitchFamily="34" charset="0"/>
            </a:endParaRPr>
          </a:p>
        </p:txBody>
      </p:sp>
      <p:sp>
        <p:nvSpPr>
          <p:cNvPr id="187396" name="Rectangle 6">
            <a:extLst>
              <a:ext uri="{FF2B5EF4-FFF2-40B4-BE49-F238E27FC236}">
                <a16:creationId xmlns:a16="http://schemas.microsoft.com/office/drawing/2014/main" id="{C0187D60-1FBF-C249-32CA-4305EFDCCB2A}"/>
              </a:ext>
            </a:extLst>
          </p:cNvPr>
          <p:cNvSpPr>
            <a:spLocks noChangeArrowheads="1"/>
          </p:cNvSpPr>
          <p:nvPr/>
        </p:nvSpPr>
        <p:spPr bwMode="auto">
          <a:xfrm>
            <a:off x="5867400" y="3508376"/>
            <a:ext cx="28956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it-IT" sz="1800" dirty="0">
                <a:latin typeface="Calibri" panose="020F0502020204030204" pitchFamily="34" charset="0"/>
                <a:cs typeface="Calibri" panose="020F0502020204030204" pitchFamily="34" charset="0"/>
              </a:rPr>
              <a:t>on average, consumption expend. increase of</a:t>
            </a:r>
            <a:r>
              <a:rPr lang="it-IT" altLang="it-IT" sz="1800" dirty="0">
                <a:latin typeface="Calibri" panose="020F0502020204030204" pitchFamily="34" charset="0"/>
                <a:cs typeface="Calibri" panose="020F0502020204030204" pitchFamily="34" charset="0"/>
              </a:rPr>
              <a:t> </a:t>
            </a:r>
            <a:r>
              <a:rPr lang="it-IT" altLang="it-IT" sz="1800" b="1" dirty="0">
                <a:latin typeface="Calibri" panose="020F0502020204030204" pitchFamily="34" charset="0"/>
                <a:cs typeface="Calibri" panose="020F0502020204030204" pitchFamily="34" charset="0"/>
              </a:rPr>
              <a:t>793</a:t>
            </a:r>
            <a:r>
              <a:rPr lang="it-IT" altLang="it-IT" sz="1800" dirty="0">
                <a:latin typeface="Calibri" panose="020F0502020204030204" pitchFamily="34" charset="0"/>
                <a:cs typeface="Calibri" panose="020F0502020204030204" pitchFamily="34" charset="0"/>
              </a:rPr>
              <a:t> </a:t>
            </a:r>
            <a:r>
              <a:rPr lang="it-IT" altLang="it-IT" sz="1800" dirty="0" err="1">
                <a:latin typeface="Calibri" panose="020F0502020204030204" pitchFamily="34" charset="0"/>
                <a:cs typeface="Calibri" panose="020F0502020204030204" pitchFamily="34" charset="0"/>
              </a:rPr>
              <a:t>Euros</a:t>
            </a:r>
            <a:r>
              <a:rPr lang="it-IT" altLang="it-IT" sz="1800" dirty="0">
                <a:latin typeface="Calibri" panose="020F0502020204030204" pitchFamily="34" charset="0"/>
                <a:cs typeface="Calibri" panose="020F0502020204030204" pitchFamily="34" charset="0"/>
              </a:rPr>
              <a:t> </a:t>
            </a:r>
            <a:r>
              <a:rPr lang="it-IT" altLang="it-IT" sz="1800" dirty="0" err="1">
                <a:latin typeface="Calibri" panose="020F0502020204030204" pitchFamily="34" charset="0"/>
                <a:cs typeface="Calibri" panose="020F0502020204030204" pitchFamily="34" charset="0"/>
              </a:rPr>
              <a:t>yearly</a:t>
            </a:r>
            <a:r>
              <a:rPr lang="it-IT" altLang="it-IT" sz="1800" dirty="0">
                <a:latin typeface="Calibri" panose="020F0502020204030204" pitchFamily="34" charset="0"/>
                <a:cs typeface="Calibri" panose="020F0502020204030204" pitchFamily="34" charset="0"/>
              </a:rPr>
              <a:t> for an </a:t>
            </a:r>
            <a:r>
              <a:rPr lang="it-IT" altLang="it-IT" sz="1800" dirty="0" err="1">
                <a:latin typeface="Calibri" panose="020F0502020204030204" pitchFamily="34" charset="0"/>
                <a:cs typeface="Calibri" panose="020F0502020204030204" pitchFamily="34" charset="0"/>
              </a:rPr>
              <a:t>additional</a:t>
            </a:r>
            <a:r>
              <a:rPr lang="it-IT" altLang="it-IT" sz="1800" dirty="0">
                <a:latin typeface="Calibri" panose="020F0502020204030204" pitchFamily="34" charset="0"/>
                <a:cs typeface="Calibri" panose="020F0502020204030204" pitchFamily="34" charset="0"/>
              </a:rPr>
              <a:t> component in the HH, holding X</a:t>
            </a:r>
            <a:r>
              <a:rPr lang="it-IT" altLang="it-IT" sz="1800" baseline="-25000" dirty="0">
                <a:latin typeface="Calibri" panose="020F0502020204030204" pitchFamily="34" charset="0"/>
                <a:cs typeface="Calibri" panose="020F0502020204030204" pitchFamily="34" charset="0"/>
              </a:rPr>
              <a:t>1</a:t>
            </a:r>
            <a:r>
              <a:rPr lang="it-IT" altLang="it-IT" sz="1800" dirty="0">
                <a:latin typeface="Calibri" panose="020F0502020204030204" pitchFamily="34" charset="0"/>
                <a:cs typeface="Calibri" panose="020F0502020204030204" pitchFamily="34" charset="0"/>
              </a:rPr>
              <a:t> </a:t>
            </a:r>
            <a:r>
              <a:rPr lang="it-IT" altLang="it-IT" sz="1800" dirty="0" err="1">
                <a:latin typeface="Calibri" panose="020F0502020204030204" pitchFamily="34" charset="0"/>
                <a:cs typeface="Calibri" panose="020F0502020204030204" pitchFamily="34" charset="0"/>
              </a:rPr>
              <a:t>fixed</a:t>
            </a:r>
            <a:endParaRPr lang="it-IT" altLang="it-IT" sz="1800" b="1" dirty="0">
              <a:latin typeface="Calibri" panose="020F0502020204030204" pitchFamily="34" charset="0"/>
              <a:cs typeface="Calibri" panose="020F0502020204030204" pitchFamily="34" charset="0"/>
            </a:endParaRPr>
          </a:p>
        </p:txBody>
      </p:sp>
      <p:sp>
        <p:nvSpPr>
          <p:cNvPr id="187397" name="Line 8">
            <a:extLst>
              <a:ext uri="{FF2B5EF4-FFF2-40B4-BE49-F238E27FC236}">
                <a16:creationId xmlns:a16="http://schemas.microsoft.com/office/drawing/2014/main" id="{66548267-E4F2-C6C2-3360-46CD37207F45}"/>
              </a:ext>
            </a:extLst>
          </p:cNvPr>
          <p:cNvSpPr>
            <a:spLocks noChangeShapeType="1"/>
          </p:cNvSpPr>
          <p:nvPr/>
        </p:nvSpPr>
        <p:spPr bwMode="auto">
          <a:xfrm flipH="1">
            <a:off x="3028950" y="1620838"/>
            <a:ext cx="933450" cy="1728787"/>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it-IT"/>
          </a:p>
        </p:txBody>
      </p:sp>
      <p:sp>
        <p:nvSpPr>
          <p:cNvPr id="187398" name="Line 9">
            <a:extLst>
              <a:ext uri="{FF2B5EF4-FFF2-40B4-BE49-F238E27FC236}">
                <a16:creationId xmlns:a16="http://schemas.microsoft.com/office/drawing/2014/main" id="{728A143F-2EE6-4734-B5E9-EB0D1D7778A5}"/>
              </a:ext>
            </a:extLst>
          </p:cNvPr>
          <p:cNvSpPr>
            <a:spLocks noChangeShapeType="1"/>
          </p:cNvSpPr>
          <p:nvPr/>
        </p:nvSpPr>
        <p:spPr bwMode="auto">
          <a:xfrm>
            <a:off x="6516216" y="1493299"/>
            <a:ext cx="76200" cy="1849437"/>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it-IT"/>
          </a:p>
        </p:txBody>
      </p:sp>
      <p:sp>
        <p:nvSpPr>
          <p:cNvPr id="187399" name="Text Box 11">
            <a:extLst>
              <a:ext uri="{FF2B5EF4-FFF2-40B4-BE49-F238E27FC236}">
                <a16:creationId xmlns:a16="http://schemas.microsoft.com/office/drawing/2014/main" id="{D972C59F-9B21-2F61-A3E5-64ED9890B774}"/>
              </a:ext>
            </a:extLst>
          </p:cNvPr>
          <p:cNvSpPr txBox="1">
            <a:spLocks noChangeArrowheads="1"/>
          </p:cNvSpPr>
          <p:nvPr/>
        </p:nvSpPr>
        <p:spPr bwMode="auto">
          <a:xfrm>
            <a:off x="1352550" y="3792028"/>
            <a:ext cx="33528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1800" dirty="0">
                <a:latin typeface="Calibri" panose="020F0502020204030204" pitchFamily="34" charset="0"/>
                <a:cs typeface="Calibri" panose="020F0502020204030204" pitchFamily="34" charset="0"/>
              </a:rPr>
              <a:t>on average, consumption expend. increase</a:t>
            </a:r>
            <a:r>
              <a:rPr lang="it-IT" altLang="it-IT" sz="1800" dirty="0">
                <a:latin typeface="Calibri" panose="020F0502020204030204" pitchFamily="34" charset="0"/>
                <a:cs typeface="Calibri" panose="020F0502020204030204" pitchFamily="34" charset="0"/>
              </a:rPr>
              <a:t>, of </a:t>
            </a:r>
            <a:r>
              <a:rPr lang="it-IT" altLang="it-IT" sz="1800" b="1" dirty="0">
                <a:latin typeface="Calibri" panose="020F0502020204030204" pitchFamily="34" charset="0"/>
                <a:cs typeface="Calibri" panose="020F0502020204030204" pitchFamily="34" charset="0"/>
              </a:rPr>
              <a:t>148</a:t>
            </a:r>
            <a:r>
              <a:rPr lang="it-IT" altLang="it-IT" sz="1800" dirty="0">
                <a:latin typeface="Calibri" panose="020F0502020204030204" pitchFamily="34" charset="0"/>
                <a:cs typeface="Calibri" panose="020F0502020204030204" pitchFamily="34" charset="0"/>
              </a:rPr>
              <a:t> </a:t>
            </a:r>
            <a:r>
              <a:rPr lang="it-IT" altLang="it-IT" sz="1800" dirty="0" err="1">
                <a:latin typeface="Calibri" panose="020F0502020204030204" pitchFamily="34" charset="0"/>
                <a:cs typeface="Calibri" panose="020F0502020204030204" pitchFamily="34" charset="0"/>
              </a:rPr>
              <a:t>Euros</a:t>
            </a:r>
            <a:r>
              <a:rPr lang="it-IT" altLang="it-IT" sz="1800" dirty="0">
                <a:latin typeface="Calibri" panose="020F0502020204030204" pitchFamily="34" charset="0"/>
                <a:cs typeface="Calibri" panose="020F0502020204030204" pitchFamily="34" charset="0"/>
              </a:rPr>
              <a:t> </a:t>
            </a:r>
            <a:r>
              <a:rPr lang="it-IT" altLang="it-IT" sz="1800" dirty="0" err="1">
                <a:latin typeface="Calibri" panose="020F0502020204030204" pitchFamily="34" charset="0"/>
                <a:cs typeface="Calibri" panose="020F0502020204030204" pitchFamily="34" charset="0"/>
              </a:rPr>
              <a:t>each</a:t>
            </a:r>
            <a:r>
              <a:rPr lang="it-IT" altLang="it-IT" sz="1800" dirty="0">
                <a:latin typeface="Calibri" panose="020F0502020204030204" pitchFamily="34" charset="0"/>
                <a:cs typeface="Calibri" panose="020F0502020204030204" pitchFamily="34" charset="0"/>
              </a:rPr>
              <a:t> </a:t>
            </a:r>
            <a:r>
              <a:rPr lang="it-IT" altLang="it-IT" sz="1800" dirty="0" err="1">
                <a:latin typeface="Calibri" panose="020F0502020204030204" pitchFamily="34" charset="0"/>
                <a:cs typeface="Calibri" panose="020F0502020204030204" pitchFamily="34" charset="0"/>
              </a:rPr>
              <a:t>year</a:t>
            </a:r>
            <a:r>
              <a:rPr lang="it-IT" altLang="it-IT" sz="1800" dirty="0">
                <a:latin typeface="Calibri" panose="020F0502020204030204" pitchFamily="34" charset="0"/>
                <a:cs typeface="Calibri" panose="020F0502020204030204" pitchFamily="34" charset="0"/>
              </a:rPr>
              <a:t> for an </a:t>
            </a:r>
            <a:r>
              <a:rPr lang="it-IT" altLang="it-IT" sz="1800" dirty="0" err="1">
                <a:latin typeface="Calibri" panose="020F0502020204030204" pitchFamily="34" charset="0"/>
                <a:cs typeface="Calibri" panose="020F0502020204030204" pitchFamily="34" charset="0"/>
              </a:rPr>
              <a:t>increase</a:t>
            </a:r>
            <a:r>
              <a:rPr lang="it-IT" altLang="it-IT" sz="1800" dirty="0">
                <a:latin typeface="Calibri" panose="020F0502020204030204" pitchFamily="34" charset="0"/>
                <a:cs typeface="Calibri" panose="020F0502020204030204" pitchFamily="34" charset="0"/>
              </a:rPr>
              <a:t> of </a:t>
            </a:r>
            <a:r>
              <a:rPr lang="it-IT" altLang="it-IT" sz="1800" b="1" dirty="0">
                <a:latin typeface="Calibri" panose="020F0502020204030204" pitchFamily="34" charset="0"/>
                <a:cs typeface="Calibri" panose="020F0502020204030204" pitchFamily="34" charset="0"/>
              </a:rPr>
              <a:t>1000 </a:t>
            </a:r>
            <a:r>
              <a:rPr lang="it-IT" altLang="it-IT" sz="1800" b="1" dirty="0" err="1">
                <a:latin typeface="Calibri" panose="020F0502020204030204" pitchFamily="34" charset="0"/>
                <a:cs typeface="Calibri" panose="020F0502020204030204" pitchFamily="34" charset="0"/>
              </a:rPr>
              <a:t>Euros</a:t>
            </a:r>
            <a:r>
              <a:rPr lang="it-IT" altLang="it-IT" sz="1800" b="1" dirty="0">
                <a:latin typeface="Calibri" panose="020F0502020204030204" pitchFamily="34" charset="0"/>
                <a:cs typeface="Calibri" panose="020F0502020204030204" pitchFamily="34" charset="0"/>
              </a:rPr>
              <a:t> of the </a:t>
            </a:r>
            <a:r>
              <a:rPr lang="it-IT" altLang="it-IT" sz="1800" b="1" dirty="0" err="1">
                <a:latin typeface="Calibri" panose="020F0502020204030204" pitchFamily="34" charset="0"/>
                <a:cs typeface="Calibri" panose="020F0502020204030204" pitchFamily="34" charset="0"/>
              </a:rPr>
              <a:t>income</a:t>
            </a:r>
            <a:r>
              <a:rPr lang="it-IT" altLang="it-IT" sz="1800" dirty="0">
                <a:latin typeface="Calibri" panose="020F0502020204030204" pitchFamily="34" charset="0"/>
                <a:cs typeface="Calibri" panose="020F0502020204030204" pitchFamily="34" charset="0"/>
              </a:rPr>
              <a:t>, holding X</a:t>
            </a:r>
            <a:r>
              <a:rPr lang="it-IT" altLang="it-IT" sz="1800" baseline="-25000" dirty="0">
                <a:latin typeface="Calibri" panose="020F0502020204030204" pitchFamily="34" charset="0"/>
                <a:cs typeface="Calibri" panose="020F0502020204030204" pitchFamily="34" charset="0"/>
              </a:rPr>
              <a:t>2</a:t>
            </a:r>
            <a:r>
              <a:rPr lang="it-IT" altLang="it-IT" sz="1800" dirty="0">
                <a:latin typeface="Calibri" panose="020F0502020204030204" pitchFamily="34" charset="0"/>
                <a:cs typeface="Calibri" panose="020F0502020204030204" pitchFamily="34" charset="0"/>
              </a:rPr>
              <a:t> </a:t>
            </a:r>
            <a:r>
              <a:rPr lang="it-IT" altLang="it-IT" sz="1800" dirty="0" err="1">
                <a:latin typeface="Calibri" panose="020F0502020204030204" pitchFamily="34" charset="0"/>
                <a:cs typeface="Calibri" panose="020F0502020204030204" pitchFamily="34" charset="0"/>
              </a:rPr>
              <a:t>fixed</a:t>
            </a:r>
            <a:endParaRPr lang="it-IT" altLang="it-IT" sz="1800" b="1" dirty="0">
              <a:latin typeface="Calibri" panose="020F0502020204030204" pitchFamily="34" charset="0"/>
              <a:cs typeface="Calibri" panose="020F0502020204030204" pitchFamily="34" charset="0"/>
            </a:endParaRPr>
          </a:p>
          <a:p>
            <a:pPr algn="ctr">
              <a:spcBef>
                <a:spcPct val="0"/>
              </a:spcBef>
              <a:buFontTx/>
              <a:buNone/>
            </a:pPr>
            <a:endParaRPr lang="it-IT" altLang="it-IT" sz="18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2" name="CasellaDiTesto 1">
                <a:extLst>
                  <a:ext uri="{FF2B5EF4-FFF2-40B4-BE49-F238E27FC236}">
                    <a16:creationId xmlns:a16="http://schemas.microsoft.com/office/drawing/2014/main" id="{AA28E6EB-4AA3-BE0A-2ED7-95DA35D46AC9}"/>
                  </a:ext>
                </a:extLst>
              </p:cNvPr>
              <p:cNvSpPr txBox="1"/>
              <p:nvPr/>
            </p:nvSpPr>
            <p:spPr>
              <a:xfrm>
                <a:off x="1518923" y="672591"/>
                <a:ext cx="5810693" cy="5058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it-IT" sz="3200" i="1" smtClean="0">
                              <a:latin typeface="Cambria Math" panose="02040503050406030204" pitchFamily="18" charset="0"/>
                            </a:rPr>
                          </m:ctrlPr>
                        </m:accPr>
                        <m:e>
                          <m:r>
                            <a:rPr lang="it-IT" sz="3200" b="0" i="1" smtClean="0">
                              <a:latin typeface="Cambria Math" panose="02040503050406030204" pitchFamily="18" charset="0"/>
                            </a:rPr>
                            <m:t>𝑌</m:t>
                          </m:r>
                        </m:e>
                      </m:acc>
                      <m:r>
                        <a:rPr lang="it-IT" sz="3200" b="0" i="1" smtClean="0">
                          <a:latin typeface="Cambria Math" panose="02040503050406030204" pitchFamily="18" charset="0"/>
                        </a:rPr>
                        <m:t>=−1.11+0.148</m:t>
                      </m:r>
                      <m:sSub>
                        <m:sSubPr>
                          <m:ctrlPr>
                            <a:rPr lang="it-IT" sz="3200" b="0" i="1" smtClean="0">
                              <a:latin typeface="Cambria Math" panose="02040503050406030204" pitchFamily="18" charset="0"/>
                            </a:rPr>
                          </m:ctrlPr>
                        </m:sSubPr>
                        <m:e>
                          <m:r>
                            <a:rPr lang="it-IT" sz="3200" b="0" i="1" smtClean="0">
                              <a:latin typeface="Cambria Math" panose="02040503050406030204" pitchFamily="18" charset="0"/>
                            </a:rPr>
                            <m:t>𝑋</m:t>
                          </m:r>
                        </m:e>
                        <m:sub>
                          <m:r>
                            <a:rPr lang="it-IT" sz="3200" b="0" i="1" smtClean="0">
                              <a:latin typeface="Cambria Math" panose="02040503050406030204" pitchFamily="18" charset="0"/>
                            </a:rPr>
                            <m:t>1</m:t>
                          </m:r>
                        </m:sub>
                      </m:sSub>
                      <m:r>
                        <a:rPr lang="it-IT" sz="3200" b="0" i="1" smtClean="0">
                          <a:latin typeface="Cambria Math" panose="02040503050406030204" pitchFamily="18" charset="0"/>
                        </a:rPr>
                        <m:t>+0.793</m:t>
                      </m:r>
                      <m:sSub>
                        <m:sSubPr>
                          <m:ctrlPr>
                            <a:rPr lang="it-IT" sz="3200" b="0" i="1" smtClean="0">
                              <a:latin typeface="Cambria Math" panose="02040503050406030204" pitchFamily="18" charset="0"/>
                            </a:rPr>
                          </m:ctrlPr>
                        </m:sSubPr>
                        <m:e>
                          <m:r>
                            <a:rPr lang="it-IT" sz="3200" b="0" i="1" smtClean="0">
                              <a:latin typeface="Cambria Math" panose="02040503050406030204" pitchFamily="18" charset="0"/>
                            </a:rPr>
                            <m:t>𝑋</m:t>
                          </m:r>
                        </m:e>
                        <m:sub>
                          <m:r>
                            <a:rPr lang="it-IT" sz="3200" b="0" i="1" smtClean="0">
                              <a:latin typeface="Cambria Math" panose="02040503050406030204" pitchFamily="18" charset="0"/>
                            </a:rPr>
                            <m:t>2</m:t>
                          </m:r>
                        </m:sub>
                      </m:sSub>
                    </m:oMath>
                  </m:oMathPara>
                </a14:m>
                <a:endParaRPr lang="it-IT" sz="3200" dirty="0"/>
              </a:p>
            </p:txBody>
          </p:sp>
        </mc:Choice>
        <mc:Fallback>
          <p:sp>
            <p:nvSpPr>
              <p:cNvPr id="2" name="CasellaDiTesto 1">
                <a:extLst>
                  <a:ext uri="{FF2B5EF4-FFF2-40B4-BE49-F238E27FC236}">
                    <a16:creationId xmlns:a16="http://schemas.microsoft.com/office/drawing/2014/main" id="{AA28E6EB-4AA3-BE0A-2ED7-95DA35D46AC9}"/>
                  </a:ext>
                </a:extLst>
              </p:cNvPr>
              <p:cNvSpPr txBox="1">
                <a:spLocks noRot="1" noChangeAspect="1" noMove="1" noResize="1" noEditPoints="1" noAdjustHandles="1" noChangeArrowheads="1" noChangeShapeType="1" noTextEdit="1"/>
              </p:cNvSpPr>
              <p:nvPr/>
            </p:nvSpPr>
            <p:spPr>
              <a:xfrm>
                <a:off x="1518923" y="672591"/>
                <a:ext cx="5810693" cy="505844"/>
              </a:xfrm>
              <a:prstGeom prst="rect">
                <a:avLst/>
              </a:prstGeom>
              <a:blipFill>
                <a:blip r:embed="rId2"/>
                <a:stretch>
                  <a:fillRect l="-873" t="-19512" b="-14634"/>
                </a:stretch>
              </a:blipFill>
            </p:spPr>
            <p:txBody>
              <a:bodyPr/>
              <a:lstStyle/>
              <a:p>
                <a:r>
                  <a:rPr lang="it-IT">
                    <a:noFill/>
                  </a:rPr>
                  <a:t> </a:t>
                </a:r>
              </a:p>
            </p:txBody>
          </p:sp>
        </mc:Fallback>
      </mc:AlternateContent>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5">
            <a:extLst>
              <a:ext uri="{FF2B5EF4-FFF2-40B4-BE49-F238E27FC236}">
                <a16:creationId xmlns:a16="http://schemas.microsoft.com/office/drawing/2014/main" id="{24104CEC-E2FA-BE0A-158E-A8645EB26462}"/>
              </a:ext>
            </a:extLst>
          </p:cNvPr>
          <p:cNvSpPr>
            <a:spLocks noGrp="1" noChangeArrowheads="1"/>
          </p:cNvSpPr>
          <p:nvPr>
            <p:ph type="title" idx="4294967295"/>
          </p:nvPr>
        </p:nvSpPr>
        <p:spPr>
          <a:xfrm>
            <a:off x="0" y="274638"/>
            <a:ext cx="8229600" cy="1143000"/>
          </a:xfrm>
        </p:spPr>
        <p:txBody>
          <a:bodyPr/>
          <a:lstStyle/>
          <a:p>
            <a:pPr eaLnBrk="1" hangingPunct="1"/>
            <a:r>
              <a:rPr lang="it-IT" altLang="it-IT" sz="4000">
                <a:latin typeface="Calibri" panose="020F0502020204030204" pitchFamily="34" charset="0"/>
                <a:cs typeface="Calibri" panose="020F0502020204030204" pitchFamily="34" charset="0"/>
              </a:rPr>
              <a:t>Standardized coefficients</a:t>
            </a:r>
          </a:p>
        </p:txBody>
      </p:sp>
      <p:sp>
        <p:nvSpPr>
          <p:cNvPr id="188418" name="Rectangle 3">
            <a:extLst>
              <a:ext uri="{FF2B5EF4-FFF2-40B4-BE49-F238E27FC236}">
                <a16:creationId xmlns:a16="http://schemas.microsoft.com/office/drawing/2014/main" id="{5C893D53-BD19-EC9E-70DC-12E717B31680}"/>
              </a:ext>
            </a:extLst>
          </p:cNvPr>
          <p:cNvSpPr>
            <a:spLocks noGrp="1" noChangeArrowheads="1"/>
          </p:cNvSpPr>
          <p:nvPr>
            <p:ph type="body" sz="half" idx="4294967295"/>
          </p:nvPr>
        </p:nvSpPr>
        <p:spPr>
          <a:xfrm>
            <a:off x="0" y="2185988"/>
            <a:ext cx="4038600" cy="4525962"/>
          </a:xfrm>
        </p:spPr>
        <p:txBody>
          <a:bodyPr/>
          <a:lstStyle/>
          <a:p>
            <a:pPr eaLnBrk="1" hangingPunct="1">
              <a:buFontTx/>
              <a:buNone/>
            </a:pPr>
            <a:endParaRPr lang="it-IT" altLang="it-IT"/>
          </a:p>
          <a:p>
            <a:pPr eaLnBrk="1" hangingPunct="1">
              <a:buFontTx/>
              <a:buNone/>
            </a:pPr>
            <a:endParaRPr lang="it-IT" altLang="it-IT"/>
          </a:p>
          <a:p>
            <a:pPr eaLnBrk="1" hangingPunct="1">
              <a:buFontTx/>
              <a:buNone/>
            </a:pPr>
            <a:endParaRPr lang="it-IT" altLang="it-IT"/>
          </a:p>
          <a:p>
            <a:pPr eaLnBrk="1" hangingPunct="1">
              <a:buFontTx/>
              <a:buNone/>
            </a:pPr>
            <a:endParaRPr lang="it-IT" altLang="it-IT"/>
          </a:p>
        </p:txBody>
      </p:sp>
      <p:sp>
        <p:nvSpPr>
          <p:cNvPr id="188419" name="Text Box 8">
            <a:extLst>
              <a:ext uri="{FF2B5EF4-FFF2-40B4-BE49-F238E27FC236}">
                <a16:creationId xmlns:a16="http://schemas.microsoft.com/office/drawing/2014/main" id="{24BDF5D3-F9EC-9A02-E664-4ED65D1E9759}"/>
              </a:ext>
            </a:extLst>
          </p:cNvPr>
          <p:cNvSpPr txBox="1">
            <a:spLocks noChangeArrowheads="1"/>
          </p:cNvSpPr>
          <p:nvPr/>
        </p:nvSpPr>
        <p:spPr bwMode="auto">
          <a:xfrm>
            <a:off x="533400" y="3810000"/>
            <a:ext cx="7924800" cy="769938"/>
          </a:xfrm>
          <a:prstGeom prst="rect">
            <a:avLst/>
          </a:prstGeom>
          <a:noFill/>
          <a:ln>
            <a:noFill/>
          </a:ln>
          <a:effectLst>
            <a:prstShdw prst="shdw17" dist="17961" dir="2700000">
              <a:srgbClr val="375D80">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it-IT" sz="2200">
                <a:latin typeface="Arial" panose="020B0604020202020204" pitchFamily="34" charset="0"/>
              </a:rPr>
              <a:t>Which variable is contributing more to explain the food expenditures?</a:t>
            </a:r>
          </a:p>
        </p:txBody>
      </p:sp>
      <mc:AlternateContent xmlns:mc="http://schemas.openxmlformats.org/markup-compatibility/2006">
        <mc:Choice xmlns:a14="http://schemas.microsoft.com/office/drawing/2010/main" Requires="a14">
          <p:sp>
            <p:nvSpPr>
              <p:cNvPr id="2" name="CasellaDiTesto 1">
                <a:extLst>
                  <a:ext uri="{FF2B5EF4-FFF2-40B4-BE49-F238E27FC236}">
                    <a16:creationId xmlns:a16="http://schemas.microsoft.com/office/drawing/2014/main" id="{2CFCFE36-2D6D-DB37-A1FC-01A754DA2CC3}"/>
                  </a:ext>
                </a:extLst>
              </p:cNvPr>
              <p:cNvSpPr txBox="1"/>
              <p:nvPr/>
            </p:nvSpPr>
            <p:spPr>
              <a:xfrm>
                <a:off x="2123728" y="1669928"/>
                <a:ext cx="4248151" cy="5058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it-IT" sz="3200" i="1" smtClean="0">
                              <a:latin typeface="Cambria Math" panose="02040503050406030204" pitchFamily="18" charset="0"/>
                            </a:rPr>
                          </m:ctrlPr>
                        </m:accPr>
                        <m:e>
                          <m:r>
                            <a:rPr lang="it-IT" sz="3200" b="0" i="1" smtClean="0">
                              <a:latin typeface="Cambria Math" panose="02040503050406030204" pitchFamily="18" charset="0"/>
                            </a:rPr>
                            <m:t>𝑌</m:t>
                          </m:r>
                        </m:e>
                      </m:acc>
                      <m:r>
                        <a:rPr lang="it-IT" sz="3200" b="0" i="1" smtClean="0">
                          <a:latin typeface="Cambria Math" panose="02040503050406030204" pitchFamily="18" charset="0"/>
                        </a:rPr>
                        <m:t>=0.761</m:t>
                      </m:r>
                      <m:sSub>
                        <m:sSubPr>
                          <m:ctrlPr>
                            <a:rPr lang="it-IT" sz="3200" b="0" i="1" smtClean="0">
                              <a:latin typeface="Cambria Math" panose="02040503050406030204" pitchFamily="18" charset="0"/>
                            </a:rPr>
                          </m:ctrlPr>
                        </m:sSubPr>
                        <m:e>
                          <m:r>
                            <a:rPr lang="it-IT" sz="3200" b="0" i="1" smtClean="0">
                              <a:latin typeface="Cambria Math" panose="02040503050406030204" pitchFamily="18" charset="0"/>
                            </a:rPr>
                            <m:t>𝑋</m:t>
                          </m:r>
                        </m:e>
                        <m:sub>
                          <m:r>
                            <a:rPr lang="it-IT" sz="3200" b="0" i="1" smtClean="0">
                              <a:latin typeface="Cambria Math" panose="02040503050406030204" pitchFamily="18" charset="0"/>
                            </a:rPr>
                            <m:t>1</m:t>
                          </m:r>
                        </m:sub>
                      </m:sSub>
                      <m:r>
                        <a:rPr lang="it-IT" sz="3200" b="0" i="1" smtClean="0">
                          <a:latin typeface="Cambria Math" panose="02040503050406030204" pitchFamily="18" charset="0"/>
                        </a:rPr>
                        <m:t>+0.272</m:t>
                      </m:r>
                      <m:sSub>
                        <m:sSubPr>
                          <m:ctrlPr>
                            <a:rPr lang="it-IT" sz="3200" b="0" i="1" smtClean="0">
                              <a:latin typeface="Cambria Math" panose="02040503050406030204" pitchFamily="18" charset="0"/>
                            </a:rPr>
                          </m:ctrlPr>
                        </m:sSubPr>
                        <m:e>
                          <m:r>
                            <a:rPr lang="it-IT" sz="3200" b="0" i="1" smtClean="0">
                              <a:latin typeface="Cambria Math" panose="02040503050406030204" pitchFamily="18" charset="0"/>
                            </a:rPr>
                            <m:t>𝑋</m:t>
                          </m:r>
                        </m:e>
                        <m:sub>
                          <m:r>
                            <a:rPr lang="it-IT" sz="3200" b="0" i="1" smtClean="0">
                              <a:latin typeface="Cambria Math" panose="02040503050406030204" pitchFamily="18" charset="0"/>
                            </a:rPr>
                            <m:t>2</m:t>
                          </m:r>
                        </m:sub>
                      </m:sSub>
                    </m:oMath>
                  </m:oMathPara>
                </a14:m>
                <a:endParaRPr lang="it-IT" sz="3200" dirty="0"/>
              </a:p>
            </p:txBody>
          </p:sp>
        </mc:Choice>
        <mc:Fallback>
          <p:sp>
            <p:nvSpPr>
              <p:cNvPr id="2" name="CasellaDiTesto 1">
                <a:extLst>
                  <a:ext uri="{FF2B5EF4-FFF2-40B4-BE49-F238E27FC236}">
                    <a16:creationId xmlns:a16="http://schemas.microsoft.com/office/drawing/2014/main" id="{2CFCFE36-2D6D-DB37-A1FC-01A754DA2CC3}"/>
                  </a:ext>
                </a:extLst>
              </p:cNvPr>
              <p:cNvSpPr txBox="1">
                <a:spLocks noRot="1" noChangeAspect="1" noMove="1" noResize="1" noEditPoints="1" noAdjustHandles="1" noChangeArrowheads="1" noChangeShapeType="1" noTextEdit="1"/>
              </p:cNvSpPr>
              <p:nvPr/>
            </p:nvSpPr>
            <p:spPr>
              <a:xfrm>
                <a:off x="2123728" y="1669928"/>
                <a:ext cx="4248151" cy="505844"/>
              </a:xfrm>
              <a:prstGeom prst="rect">
                <a:avLst/>
              </a:prstGeom>
              <a:blipFill>
                <a:blip r:embed="rId2"/>
                <a:stretch>
                  <a:fillRect l="-1493" t="-19512" b="-14634"/>
                </a:stretch>
              </a:blipFill>
            </p:spPr>
            <p:txBody>
              <a:bodyPr/>
              <a:lstStyle/>
              <a:p>
                <a:r>
                  <a:rPr lang="it-IT">
                    <a:noFill/>
                  </a:rPr>
                  <a:t> </a:t>
                </a:r>
              </a:p>
            </p:txBody>
          </p:sp>
        </mc:Fallback>
      </mc:AlternateContent>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3">
            <a:extLst>
              <a:ext uri="{FF2B5EF4-FFF2-40B4-BE49-F238E27FC236}">
                <a16:creationId xmlns:a16="http://schemas.microsoft.com/office/drawing/2014/main" id="{78818E1E-FF8F-3135-3719-89CC15A21CC7}"/>
              </a:ext>
            </a:extLst>
          </p:cNvPr>
          <p:cNvSpPr>
            <a:spLocks noGrp="1" noChangeArrowheads="1"/>
          </p:cNvSpPr>
          <p:nvPr>
            <p:ph type="title" idx="4294967295"/>
          </p:nvPr>
        </p:nvSpPr>
        <p:spPr>
          <a:xfrm>
            <a:off x="323528" y="228600"/>
            <a:ext cx="7793038" cy="1066800"/>
          </a:xfrm>
        </p:spPr>
        <p:txBody>
          <a:bodyPr/>
          <a:lstStyle/>
          <a:p>
            <a:pPr eaLnBrk="1" hangingPunct="1">
              <a:lnSpc>
                <a:spcPct val="80000"/>
              </a:lnSpc>
            </a:pPr>
            <a:r>
              <a:rPr lang="it-IT" altLang="it-IT" sz="3600" dirty="0">
                <a:latin typeface="Calibri" panose="020F0502020204030204" pitchFamily="34" charset="0"/>
                <a:cs typeface="Calibri" panose="020F0502020204030204" pitchFamily="34" charset="0"/>
              </a:rPr>
              <a:t>How to make a </a:t>
            </a:r>
            <a:r>
              <a:rPr lang="it-IT" altLang="it-IT" sz="3600" dirty="0" err="1">
                <a:latin typeface="Calibri" panose="020F0502020204030204" pitchFamily="34" charset="0"/>
                <a:cs typeface="Calibri" panose="020F0502020204030204" pitchFamily="34" charset="0"/>
              </a:rPr>
              <a:t>prediction</a:t>
            </a:r>
            <a:r>
              <a:rPr lang="it-IT" altLang="it-IT" sz="3600" dirty="0">
                <a:latin typeface="Calibri" panose="020F0502020204030204" pitchFamily="34" charset="0"/>
                <a:cs typeface="Calibri" panose="020F0502020204030204" pitchFamily="34" charset="0"/>
              </a:rPr>
              <a:t>:</a:t>
            </a:r>
          </a:p>
        </p:txBody>
      </p:sp>
      <p:sp>
        <p:nvSpPr>
          <p:cNvPr id="189442" name="Rectangle 2">
            <a:extLst>
              <a:ext uri="{FF2B5EF4-FFF2-40B4-BE49-F238E27FC236}">
                <a16:creationId xmlns:a16="http://schemas.microsoft.com/office/drawing/2014/main" id="{218E2B3F-402A-178A-DAF4-39043919AEA8}"/>
              </a:ext>
            </a:extLst>
          </p:cNvPr>
          <p:cNvSpPr>
            <a:spLocks noChangeArrowheads="1"/>
          </p:cNvSpPr>
          <p:nvPr/>
        </p:nvSpPr>
        <p:spPr bwMode="auto">
          <a:xfrm>
            <a:off x="533400" y="2895600"/>
            <a:ext cx="8001000" cy="1828800"/>
          </a:xfrm>
          <a:prstGeom prst="rect">
            <a:avLst/>
          </a:prstGeom>
          <a:solidFill>
            <a:srgbClr val="C7DAF7"/>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it-IT" sz="1800">
              <a:latin typeface="Arial" panose="020B0604020202020204" pitchFamily="34" charset="0"/>
            </a:endParaRPr>
          </a:p>
        </p:txBody>
      </p:sp>
      <p:sp>
        <p:nvSpPr>
          <p:cNvPr id="189443" name="Rectangle 4">
            <a:extLst>
              <a:ext uri="{FF2B5EF4-FFF2-40B4-BE49-F238E27FC236}">
                <a16:creationId xmlns:a16="http://schemas.microsoft.com/office/drawing/2014/main" id="{F00DA007-250E-B89A-DD9A-7B2DCFA70CE1}"/>
              </a:ext>
            </a:extLst>
          </p:cNvPr>
          <p:cNvSpPr>
            <a:spLocks noChangeArrowheads="1"/>
          </p:cNvSpPr>
          <p:nvPr/>
        </p:nvSpPr>
        <p:spPr bwMode="auto">
          <a:xfrm>
            <a:off x="914400" y="1447800"/>
            <a:ext cx="7858125" cy="950913"/>
          </a:xfrm>
          <a:prstGeom prst="rect">
            <a:avLst/>
          </a:prstGeom>
          <a:solidFill>
            <a:schemeClr val="bg1"/>
          </a:solidFill>
          <a:ln w="12700">
            <a:solidFill>
              <a:schemeClr val="tx1"/>
            </a:solidFill>
            <a:miter lim="800000"/>
            <a:headEnd/>
            <a:tailEnd/>
          </a:ln>
        </p:spPr>
        <p:txBody>
          <a:bodyPr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it-IT" altLang="it-IT" sz="2800" dirty="0">
                <a:latin typeface="Calibri" panose="020F0502020204030204" pitchFamily="34" charset="0"/>
                <a:cs typeface="Calibri" panose="020F0502020204030204" pitchFamily="34" charset="0"/>
              </a:rPr>
              <a:t>Estimate Y for a family with HH </a:t>
            </a:r>
            <a:r>
              <a:rPr lang="it-IT" altLang="it-IT" sz="2800" dirty="0" err="1">
                <a:latin typeface="Calibri" panose="020F0502020204030204" pitchFamily="34" charset="0"/>
                <a:cs typeface="Calibri" panose="020F0502020204030204" pitchFamily="34" charset="0"/>
              </a:rPr>
              <a:t>income</a:t>
            </a:r>
            <a:r>
              <a:rPr lang="it-IT" altLang="it-IT" sz="2800" dirty="0">
                <a:latin typeface="Calibri" panose="020F0502020204030204" pitchFamily="34" charset="0"/>
                <a:cs typeface="Calibri" panose="020F0502020204030204" pitchFamily="34" charset="0"/>
              </a:rPr>
              <a:t> 90000 € and </a:t>
            </a:r>
            <a:r>
              <a:rPr lang="it-IT" altLang="it-IT" sz="2800" dirty="0" err="1">
                <a:latin typeface="Calibri" panose="020F0502020204030204" pitchFamily="34" charset="0"/>
                <a:cs typeface="Calibri" panose="020F0502020204030204" pitchFamily="34" charset="0"/>
              </a:rPr>
              <a:t>HHsize</a:t>
            </a:r>
            <a:r>
              <a:rPr lang="it-IT" altLang="it-IT" sz="2800" dirty="0">
                <a:latin typeface="Calibri" panose="020F0502020204030204" pitchFamily="34" charset="0"/>
                <a:cs typeface="Calibri" panose="020F0502020204030204" pitchFamily="34" charset="0"/>
              </a:rPr>
              <a:t> = 5</a:t>
            </a:r>
          </a:p>
        </p:txBody>
      </p:sp>
      <p:sp>
        <p:nvSpPr>
          <p:cNvPr id="189444" name="Rectangle 5">
            <a:extLst>
              <a:ext uri="{FF2B5EF4-FFF2-40B4-BE49-F238E27FC236}">
                <a16:creationId xmlns:a16="http://schemas.microsoft.com/office/drawing/2014/main" id="{7D769D87-50C1-2761-A239-D4D5D839B54B}"/>
              </a:ext>
            </a:extLst>
          </p:cNvPr>
          <p:cNvSpPr>
            <a:spLocks noChangeArrowheads="1"/>
          </p:cNvSpPr>
          <p:nvPr/>
        </p:nvSpPr>
        <p:spPr bwMode="auto">
          <a:xfrm>
            <a:off x="685800" y="5257800"/>
            <a:ext cx="3276600" cy="828675"/>
          </a:xfrm>
          <a:prstGeom prst="rect">
            <a:avLst/>
          </a:prstGeom>
          <a:solidFill>
            <a:schemeClr val="bg1"/>
          </a:solidFill>
          <a:ln w="12700">
            <a:solidFill>
              <a:schemeClr val="tx1"/>
            </a:solidFill>
            <a:miter lim="800000"/>
            <a:headEnd/>
            <a:tailEnd/>
          </a:ln>
        </p:spPr>
        <p:txBody>
          <a:bodyPr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it-IT" altLang="it-IT" sz="2400" dirty="0" err="1">
                <a:latin typeface="Calibri" panose="020F0502020204030204" pitchFamily="34" charset="0"/>
                <a:cs typeface="Calibri" panose="020F0502020204030204" pitchFamily="34" charset="0"/>
              </a:rPr>
              <a:t>Predicted</a:t>
            </a:r>
            <a:r>
              <a:rPr lang="it-IT" altLang="it-IT" sz="2400" dirty="0">
                <a:latin typeface="Calibri" panose="020F0502020204030204" pitchFamily="34" charset="0"/>
                <a:cs typeface="Calibri" panose="020F0502020204030204" pitchFamily="34" charset="0"/>
              </a:rPr>
              <a:t> </a:t>
            </a:r>
            <a:r>
              <a:rPr lang="it-IT" altLang="it-IT" sz="2400" dirty="0" err="1">
                <a:latin typeface="Calibri" panose="020F0502020204030204" pitchFamily="34" charset="0"/>
                <a:cs typeface="Calibri" panose="020F0502020204030204" pitchFamily="34" charset="0"/>
              </a:rPr>
              <a:t>expenditure</a:t>
            </a:r>
            <a:r>
              <a:rPr lang="it-IT" altLang="it-IT" sz="2400" dirty="0">
                <a:latin typeface="Calibri" panose="020F0502020204030204" pitchFamily="34" charset="0"/>
                <a:cs typeface="Calibri" panose="020F0502020204030204" pitchFamily="34" charset="0"/>
              </a:rPr>
              <a:t> 16.167 Euro</a:t>
            </a:r>
          </a:p>
        </p:txBody>
      </p:sp>
      <p:graphicFrame>
        <p:nvGraphicFramePr>
          <p:cNvPr id="189445" name="Object 6">
            <a:extLst>
              <a:ext uri="{FF2B5EF4-FFF2-40B4-BE49-F238E27FC236}">
                <a16:creationId xmlns:a16="http://schemas.microsoft.com/office/drawing/2014/main" id="{35A24496-707A-7558-0D29-9BDCE10793E7}"/>
              </a:ext>
            </a:extLst>
          </p:cNvPr>
          <p:cNvGraphicFramePr>
            <a:graphicFrameLocks noChangeAspect="1"/>
          </p:cNvGraphicFramePr>
          <p:nvPr/>
        </p:nvGraphicFramePr>
        <p:xfrm>
          <a:off x="2255838" y="3154363"/>
          <a:ext cx="4478337" cy="1411287"/>
        </p:xfrm>
        <a:graphic>
          <a:graphicData uri="http://schemas.openxmlformats.org/presentationml/2006/ole">
            <mc:AlternateContent xmlns:mc="http://schemas.openxmlformats.org/markup-compatibility/2006">
              <mc:Choice xmlns:v="urn:schemas-microsoft-com:vml" Requires="v">
                <p:oleObj name="Equazione" r:id="rId2" imgW="52082700" imgH="16090900" progId="Equation.3">
                  <p:embed/>
                </p:oleObj>
              </mc:Choice>
              <mc:Fallback>
                <p:oleObj name="Equazione" r:id="rId2" imgW="52082700" imgH="1609090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838" y="3154363"/>
                        <a:ext cx="4478337" cy="1411287"/>
                      </a:xfrm>
                      <a:prstGeom prst="rect">
                        <a:avLst/>
                      </a:prstGeom>
                      <a:noFill/>
                      <a:ln>
                        <a:noFill/>
                      </a:ln>
                      <a:effectLst/>
                      <a:extLst>
                        <a:ext uri="{909E8E84-426E-40DD-AFC4-6F175D3DCCD1}">
                          <a14:hiddenFill xmlns:a14="http://schemas.microsoft.com/office/drawing/2010/main">
                            <a:solidFill>
                              <a:srgbClr val="D1FFF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9446" name="Line 7">
            <a:extLst>
              <a:ext uri="{FF2B5EF4-FFF2-40B4-BE49-F238E27FC236}">
                <a16:creationId xmlns:a16="http://schemas.microsoft.com/office/drawing/2014/main" id="{3BFE2157-7CD0-0783-B89D-7C11CDA88A27}"/>
              </a:ext>
            </a:extLst>
          </p:cNvPr>
          <p:cNvSpPr>
            <a:spLocks noChangeShapeType="1"/>
          </p:cNvSpPr>
          <p:nvPr/>
        </p:nvSpPr>
        <p:spPr bwMode="auto">
          <a:xfrm flipH="1" flipV="1">
            <a:off x="2514600" y="4572000"/>
            <a:ext cx="0" cy="685800"/>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it-IT"/>
          </a:p>
        </p:txBody>
      </p:sp>
      <p:sp>
        <p:nvSpPr>
          <p:cNvPr id="189447" name="Rectangle 8">
            <a:extLst>
              <a:ext uri="{FF2B5EF4-FFF2-40B4-BE49-F238E27FC236}">
                <a16:creationId xmlns:a16="http://schemas.microsoft.com/office/drawing/2014/main" id="{81E1FA1B-0D75-BFD5-9579-9E23A1A80337}"/>
              </a:ext>
            </a:extLst>
          </p:cNvPr>
          <p:cNvSpPr>
            <a:spLocks noChangeArrowheads="1"/>
          </p:cNvSpPr>
          <p:nvPr/>
        </p:nvSpPr>
        <p:spPr bwMode="auto">
          <a:xfrm>
            <a:off x="5943600" y="5029200"/>
            <a:ext cx="2743200" cy="920750"/>
          </a:xfrm>
          <a:prstGeom prst="rect">
            <a:avLst/>
          </a:prstGeom>
          <a:solidFill>
            <a:srgbClr val="BEF8C2"/>
          </a:solidFill>
          <a:ln w="12700">
            <a:solidFill>
              <a:schemeClr val="tx1"/>
            </a:solidFill>
            <a:miter lim="800000"/>
            <a:headEnd/>
            <a:tailEnd/>
          </a:ln>
        </p:spPr>
        <p:txBody>
          <a:bodyPr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it-IT" altLang="it-IT" sz="1800" dirty="0">
                <a:latin typeface="Calibri" panose="020F0502020204030204" pitchFamily="34" charset="0"/>
                <a:cs typeface="Calibri" panose="020F0502020204030204" pitchFamily="34" charset="0"/>
              </a:rPr>
              <a:t>BE CAREFUL: HH </a:t>
            </a:r>
            <a:r>
              <a:rPr lang="it-IT" altLang="it-IT" sz="1800" dirty="0" err="1">
                <a:latin typeface="Calibri" panose="020F0502020204030204" pitchFamily="34" charset="0"/>
                <a:cs typeface="Calibri" panose="020F0502020204030204" pitchFamily="34" charset="0"/>
              </a:rPr>
              <a:t>income</a:t>
            </a:r>
            <a:r>
              <a:rPr lang="it-IT" altLang="it-IT" sz="1800" dirty="0">
                <a:latin typeface="Calibri" panose="020F0502020204030204" pitchFamily="34" charset="0"/>
                <a:cs typeface="Calibri" panose="020F0502020204030204" pitchFamily="34" charset="0"/>
              </a:rPr>
              <a:t> </a:t>
            </a:r>
            <a:r>
              <a:rPr lang="it-IT" altLang="it-IT" sz="1800" dirty="0" err="1">
                <a:latin typeface="Calibri" panose="020F0502020204030204" pitchFamily="34" charset="0"/>
                <a:cs typeface="Calibri" panose="020F0502020204030204" pitchFamily="34" charset="0"/>
              </a:rPr>
              <a:t>is</a:t>
            </a:r>
            <a:r>
              <a:rPr lang="it-IT" altLang="it-IT" sz="1800" dirty="0">
                <a:latin typeface="Calibri" panose="020F0502020204030204" pitchFamily="34" charset="0"/>
                <a:cs typeface="Calibri" panose="020F0502020204030204" pitchFamily="34" charset="0"/>
              </a:rPr>
              <a:t> in €*1000, </a:t>
            </a:r>
            <a:r>
              <a:rPr lang="it-IT" altLang="it-IT" sz="1800" dirty="0" err="1">
                <a:latin typeface="Calibri" panose="020F0502020204030204" pitchFamily="34" charset="0"/>
                <a:cs typeface="Calibri" panose="020F0502020204030204" pitchFamily="34" charset="0"/>
              </a:rPr>
              <a:t>therefore</a:t>
            </a:r>
            <a:r>
              <a:rPr lang="it-IT" altLang="it-IT" sz="1800" dirty="0">
                <a:latin typeface="Calibri" panose="020F0502020204030204" pitchFamily="34" charset="0"/>
                <a:cs typeface="Calibri" panose="020F0502020204030204" pitchFamily="34" charset="0"/>
              </a:rPr>
              <a:t> X1= 90</a:t>
            </a:r>
          </a:p>
        </p:txBody>
      </p:sp>
      <p:sp>
        <p:nvSpPr>
          <p:cNvPr id="189448" name="Line 9">
            <a:extLst>
              <a:ext uri="{FF2B5EF4-FFF2-40B4-BE49-F238E27FC236}">
                <a16:creationId xmlns:a16="http://schemas.microsoft.com/office/drawing/2014/main" id="{2C62A4E1-3322-2427-0C5D-CFBACB818F7B}"/>
              </a:ext>
            </a:extLst>
          </p:cNvPr>
          <p:cNvSpPr>
            <a:spLocks noChangeShapeType="1"/>
          </p:cNvSpPr>
          <p:nvPr/>
        </p:nvSpPr>
        <p:spPr bwMode="auto">
          <a:xfrm flipH="1" flipV="1">
            <a:off x="6934200" y="4114800"/>
            <a:ext cx="0" cy="91440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it-IT"/>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0387" name="Rectangle 3">
            <a:extLst>
              <a:ext uri="{FF2B5EF4-FFF2-40B4-BE49-F238E27FC236}">
                <a16:creationId xmlns:a16="http://schemas.microsoft.com/office/drawing/2014/main" id="{42C17982-5F8B-7B51-3D6B-A72B0520483A}"/>
              </a:ext>
            </a:extLst>
          </p:cNvPr>
          <p:cNvSpPr>
            <a:spLocks noGrp="1" noChangeArrowheads="1"/>
          </p:cNvSpPr>
          <p:nvPr>
            <p:ph idx="4294967295"/>
          </p:nvPr>
        </p:nvSpPr>
        <p:spPr>
          <a:xfrm>
            <a:off x="280988" y="1614488"/>
            <a:ext cx="8377237" cy="4525962"/>
          </a:xfrm>
        </p:spPr>
        <p:txBody>
          <a:bodyPr rtlCol="0">
            <a:normAutofit fontScale="92500" lnSpcReduction="20000"/>
          </a:bodyPr>
          <a:lstStyle/>
          <a:p>
            <a:pPr marL="0" lvl="1" indent="0" eaLnBrk="1" fontAlgn="auto" hangingPunct="1">
              <a:spcBef>
                <a:spcPts val="0"/>
              </a:spcBef>
              <a:spcAft>
                <a:spcPts val="0"/>
              </a:spcAft>
              <a:buFont typeface="Arial" panose="020B0604020202020204" pitchFamily="34" charset="0"/>
              <a:buNone/>
              <a:defRPr/>
            </a:pPr>
            <a:r>
              <a:rPr lang="en-US" altLang="it-IT" dirty="0">
                <a:latin typeface="Calibri" panose="020F0502020204030204" pitchFamily="34" charset="0"/>
                <a:cs typeface="Calibri" panose="020F0502020204030204" pitchFamily="34" charset="0"/>
              </a:rPr>
              <a:t>“Dummy” = a dichotomous variables coded to indicate the presence (1) or absence (0) of something.</a:t>
            </a:r>
          </a:p>
          <a:p>
            <a:pPr marL="457200" lvl="1" indent="0" eaLnBrk="1" fontAlgn="auto" hangingPunct="1">
              <a:spcAft>
                <a:spcPts val="0"/>
              </a:spcAft>
              <a:buFont typeface="Arial" panose="020B0604020202020204" pitchFamily="34" charset="0"/>
              <a:buNone/>
              <a:defRPr/>
            </a:pPr>
            <a:endParaRPr lang="en-US" altLang="it-IT" dirty="0">
              <a:latin typeface="Calibri" panose="020F0502020204030204" pitchFamily="34" charset="0"/>
              <a:cs typeface="Calibri" panose="020F0502020204030204" pitchFamily="34" charset="0"/>
            </a:endParaRPr>
          </a:p>
          <a:p>
            <a:pPr marL="0" indent="0" eaLnBrk="1" fontAlgn="auto" hangingPunct="1">
              <a:spcAft>
                <a:spcPts val="0"/>
              </a:spcAft>
              <a:buFont typeface="Arial" panose="020B0604020202020204" pitchFamily="34" charset="0"/>
              <a:buNone/>
              <a:defRPr/>
            </a:pPr>
            <a:r>
              <a:rPr lang="en-US" altLang="it-IT" dirty="0">
                <a:latin typeface="Calibri" panose="020F0502020204030204" pitchFamily="34" charset="0"/>
                <a:cs typeface="Calibri" panose="020F0502020204030204" pitchFamily="34" charset="0"/>
              </a:rPr>
              <a:t>First, create a separate dummy variable for </a:t>
            </a:r>
            <a:r>
              <a:rPr lang="en-US" altLang="it-IT" b="1" dirty="0">
                <a:latin typeface="Calibri" panose="020F0502020204030204" pitchFamily="34" charset="0"/>
                <a:cs typeface="Calibri" panose="020F0502020204030204" pitchFamily="34" charset="0"/>
              </a:rPr>
              <a:t>all</a:t>
            </a:r>
            <a:r>
              <a:rPr lang="en-US" altLang="it-IT" dirty="0">
                <a:latin typeface="Calibri" panose="020F0502020204030204" pitchFamily="34" charset="0"/>
                <a:cs typeface="Calibri" panose="020F0502020204030204" pitchFamily="34" charset="0"/>
              </a:rPr>
              <a:t> categories</a:t>
            </a:r>
          </a:p>
          <a:p>
            <a:pPr eaLnBrk="1" fontAlgn="auto" hangingPunct="1">
              <a:spcAft>
                <a:spcPts val="0"/>
              </a:spcAft>
              <a:defRPr/>
            </a:pPr>
            <a:r>
              <a:rPr lang="en-US" altLang="it-IT" dirty="0">
                <a:latin typeface="Calibri" panose="020F0502020204030204" pitchFamily="34" charset="0"/>
                <a:cs typeface="Calibri" panose="020F0502020204030204" pitchFamily="34" charset="0"/>
              </a:rPr>
              <a:t>Ex:  Gender – make female &amp; male variables</a:t>
            </a:r>
          </a:p>
          <a:p>
            <a:pPr lvl="1" eaLnBrk="1" fontAlgn="auto" hangingPunct="1">
              <a:spcAft>
                <a:spcPts val="0"/>
              </a:spcAft>
              <a:defRPr/>
            </a:pPr>
            <a:r>
              <a:rPr lang="en-US" altLang="it-IT" dirty="0">
                <a:latin typeface="Calibri" panose="020F0502020204030204" pitchFamily="34" charset="0"/>
                <a:cs typeface="Calibri" panose="020F0502020204030204" pitchFamily="34" charset="0"/>
              </a:rPr>
              <a:t>DFEMALE:  coded as 1 for all women, zero for men</a:t>
            </a:r>
          </a:p>
          <a:p>
            <a:pPr lvl="1" eaLnBrk="1" fontAlgn="auto" hangingPunct="1">
              <a:spcAft>
                <a:spcPts val="0"/>
              </a:spcAft>
              <a:defRPr/>
            </a:pPr>
            <a:r>
              <a:rPr lang="en-US" altLang="it-IT" dirty="0">
                <a:latin typeface="Calibri" panose="020F0502020204030204" pitchFamily="34" charset="0"/>
                <a:cs typeface="Calibri" panose="020F0502020204030204" pitchFamily="34" charset="0"/>
              </a:rPr>
              <a:t>DMALE:  coded as 1 for all men</a:t>
            </a:r>
          </a:p>
          <a:p>
            <a:pPr marL="0" indent="0" eaLnBrk="1" fontAlgn="auto" hangingPunct="1">
              <a:spcAft>
                <a:spcPts val="0"/>
              </a:spcAft>
              <a:buFont typeface="Arial" panose="020B0604020202020204" pitchFamily="34" charset="0"/>
              <a:buNone/>
              <a:defRPr/>
            </a:pPr>
            <a:r>
              <a:rPr lang="en-US" altLang="it-IT" dirty="0">
                <a:latin typeface="Calibri" panose="020F0502020204030204" pitchFamily="34" charset="0"/>
                <a:cs typeface="Calibri" panose="020F0502020204030204" pitchFamily="34" charset="0"/>
              </a:rPr>
              <a:t>Then:  Include </a:t>
            </a:r>
            <a:r>
              <a:rPr lang="en-US" altLang="it-IT" b="1" dirty="0">
                <a:latin typeface="Calibri" panose="020F0502020204030204" pitchFamily="34" charset="0"/>
                <a:cs typeface="Calibri" panose="020F0502020204030204" pitchFamily="34" charset="0"/>
              </a:rPr>
              <a:t>all but one</a:t>
            </a:r>
            <a:r>
              <a:rPr lang="en-US" altLang="it-IT" dirty="0">
                <a:latin typeface="Calibri" panose="020F0502020204030204" pitchFamily="34" charset="0"/>
                <a:cs typeface="Calibri" panose="020F0502020204030204" pitchFamily="34" charset="0"/>
              </a:rPr>
              <a:t> dummy variables into a multiple regression model</a:t>
            </a:r>
          </a:p>
          <a:p>
            <a:pPr lvl="2" eaLnBrk="1" fontAlgn="auto" hangingPunct="1">
              <a:spcAft>
                <a:spcPts val="0"/>
              </a:spcAft>
              <a:defRPr/>
            </a:pPr>
            <a:r>
              <a:rPr lang="en-US" altLang="it-IT" dirty="0">
                <a:latin typeface="Calibri" panose="020F0502020204030204" pitchFamily="34" charset="0"/>
                <a:cs typeface="Calibri" panose="020F0502020204030204" pitchFamily="34" charset="0"/>
              </a:rPr>
              <a:t>If two dummies, include 1;  If 5 dummies, include 4.</a:t>
            </a:r>
          </a:p>
          <a:p>
            <a:pPr marL="457200" lvl="1" indent="0" eaLnBrk="1" fontAlgn="auto" hangingPunct="1">
              <a:spcAft>
                <a:spcPts val="0"/>
              </a:spcAft>
              <a:buFont typeface="Arial" panose="020B0604020202020204" pitchFamily="34" charset="0"/>
              <a:buNone/>
              <a:defRPr/>
            </a:pPr>
            <a:endParaRPr lang="en-US" altLang="it-IT" dirty="0">
              <a:latin typeface="Calibri" panose="020F0502020204030204" pitchFamily="34" charset="0"/>
              <a:cs typeface="Calibri" panose="020F0502020204030204" pitchFamily="34" charset="0"/>
            </a:endParaRPr>
          </a:p>
        </p:txBody>
      </p:sp>
      <p:sp>
        <p:nvSpPr>
          <p:cNvPr id="190466" name="Rectangle 2">
            <a:extLst>
              <a:ext uri="{FF2B5EF4-FFF2-40B4-BE49-F238E27FC236}">
                <a16:creationId xmlns:a16="http://schemas.microsoft.com/office/drawing/2014/main" id="{17876D4F-8B86-F506-5972-3CF9409AA994}"/>
              </a:ext>
            </a:extLst>
          </p:cNvPr>
          <p:cNvSpPr>
            <a:spLocks noGrp="1" noChangeArrowheads="1"/>
          </p:cNvSpPr>
          <p:nvPr>
            <p:ph type="title" idx="4294967295"/>
          </p:nvPr>
        </p:nvSpPr>
        <p:spPr>
          <a:xfrm>
            <a:off x="193675" y="0"/>
            <a:ext cx="4275138" cy="1325563"/>
          </a:xfrm>
        </p:spPr>
        <p:txBody>
          <a:bodyPr/>
          <a:lstStyle/>
          <a:p>
            <a:pPr eaLnBrk="1" hangingPunct="1"/>
            <a:r>
              <a:rPr lang="en-US" altLang="it-IT" sz="3600" b="1">
                <a:solidFill>
                  <a:srgbClr val="0070C0"/>
                </a:solidFill>
                <a:latin typeface="Calibri" panose="020F0502020204030204" pitchFamily="34" charset="0"/>
                <a:cs typeface="Calibri" panose="020F0502020204030204" pitchFamily="34" charset="0"/>
              </a:rPr>
              <a:t>Dummy Variables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1489" name="Rectangle 3">
            <a:extLst>
              <a:ext uri="{FF2B5EF4-FFF2-40B4-BE49-F238E27FC236}">
                <a16:creationId xmlns:a16="http://schemas.microsoft.com/office/drawing/2014/main" id="{715C53FB-CAE9-6E09-7385-001432B8E855}"/>
              </a:ext>
            </a:extLst>
          </p:cNvPr>
          <p:cNvSpPr>
            <a:spLocks noGrp="1" noChangeArrowheads="1"/>
          </p:cNvSpPr>
          <p:nvPr>
            <p:ph idx="4294967295"/>
          </p:nvPr>
        </p:nvSpPr>
        <p:spPr>
          <a:xfrm>
            <a:off x="0" y="1600200"/>
            <a:ext cx="8229600" cy="4525963"/>
          </a:xfrm>
        </p:spPr>
        <p:txBody>
          <a:bodyPr/>
          <a:lstStyle/>
          <a:p>
            <a:pPr marL="0" indent="0" eaLnBrk="1" hangingPunct="1">
              <a:buFontTx/>
              <a:buNone/>
            </a:pPr>
            <a:r>
              <a:rPr lang="en-US" altLang="it-IT">
                <a:latin typeface="Calibri" panose="020F0502020204030204" pitchFamily="34" charset="0"/>
                <a:cs typeface="Calibri" panose="020F0502020204030204" pitchFamily="34" charset="0"/>
              </a:rPr>
              <a:t>Example:</a:t>
            </a:r>
          </a:p>
        </p:txBody>
      </p:sp>
      <p:graphicFrame>
        <p:nvGraphicFramePr>
          <p:cNvPr id="191490" name="Object 4">
            <a:extLst>
              <a:ext uri="{FF2B5EF4-FFF2-40B4-BE49-F238E27FC236}">
                <a16:creationId xmlns:a16="http://schemas.microsoft.com/office/drawing/2014/main" id="{C818EB65-E382-4527-FF9E-F11EB3B3C283}"/>
              </a:ext>
            </a:extLst>
          </p:cNvPr>
          <p:cNvGraphicFramePr>
            <a:graphicFrameLocks noChangeAspect="1"/>
          </p:cNvGraphicFramePr>
          <p:nvPr/>
        </p:nvGraphicFramePr>
        <p:xfrm>
          <a:off x="1042988" y="2236788"/>
          <a:ext cx="7056437" cy="730250"/>
        </p:xfrm>
        <a:graphic>
          <a:graphicData uri="http://schemas.openxmlformats.org/presentationml/2006/ole">
            <mc:AlternateContent xmlns:mc="http://schemas.openxmlformats.org/markup-compatibility/2006">
              <mc:Choice xmlns:v="urn:schemas-microsoft-com:vml" Requires="v">
                <p:oleObj name="Equazione" r:id="rId2" imgW="50901600" imgH="5270500" progId="Equation.3">
                  <p:embed/>
                </p:oleObj>
              </mc:Choice>
              <mc:Fallback>
                <p:oleObj name="Equazione" r:id="rId2" imgW="50901600" imgH="52705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236788"/>
                        <a:ext cx="7056437"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03461" name="Rectangle 5">
            <a:extLst>
              <a:ext uri="{FF2B5EF4-FFF2-40B4-BE49-F238E27FC236}">
                <a16:creationId xmlns:a16="http://schemas.microsoft.com/office/drawing/2014/main" id="{C83E1AED-7AF1-51B9-9297-917DFC46C2F9}"/>
              </a:ext>
            </a:extLst>
          </p:cNvPr>
          <p:cNvSpPr>
            <a:spLocks noChangeArrowheads="1"/>
          </p:cNvSpPr>
          <p:nvPr/>
        </p:nvSpPr>
        <p:spPr bwMode="auto">
          <a:xfrm>
            <a:off x="228600" y="3314700"/>
            <a:ext cx="8686800" cy="2713038"/>
          </a:xfrm>
          <a:prstGeom prst="rect">
            <a:avLst/>
          </a:prstGeom>
          <a:noFill/>
          <a:ln>
            <a:noFill/>
          </a:ln>
          <a:effec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fontAlgn="auto" hangingPunct="1">
              <a:spcAft>
                <a:spcPts val="0"/>
              </a:spcAft>
              <a:defRPr/>
            </a:pPr>
            <a:r>
              <a:rPr lang="en-US" altLang="it-IT" dirty="0">
                <a:latin typeface="Calibri" panose="020F0502020204030204" pitchFamily="34" charset="0"/>
                <a:cs typeface="Calibri" panose="020F0502020204030204" pitchFamily="34" charset="0"/>
              </a:rPr>
              <a:t>What if the case </a:t>
            </a:r>
            <a:r>
              <a:rPr lang="en-US" altLang="it-IT" i="1" dirty="0" err="1">
                <a:latin typeface="Calibri" panose="020F0502020204030204" pitchFamily="34" charset="0"/>
                <a:cs typeface="Calibri" panose="020F0502020204030204" pitchFamily="34" charset="0"/>
              </a:rPr>
              <a:t>i</a:t>
            </a:r>
            <a:r>
              <a:rPr lang="en-US" altLang="it-IT" dirty="0">
                <a:latin typeface="Calibri" panose="020F0502020204030204" pitchFamily="34" charset="0"/>
                <a:cs typeface="Calibri" panose="020F0502020204030204" pitchFamily="34" charset="0"/>
              </a:rPr>
              <a:t> is a male?</a:t>
            </a:r>
          </a:p>
          <a:p>
            <a:pPr eaLnBrk="1" fontAlgn="auto" hangingPunct="1">
              <a:spcAft>
                <a:spcPts val="0"/>
              </a:spcAft>
              <a:defRPr/>
            </a:pPr>
            <a:r>
              <a:rPr lang="en-US" altLang="it-IT" dirty="0">
                <a:latin typeface="Calibri" panose="020F0502020204030204" pitchFamily="34" charset="0"/>
                <a:cs typeface="Calibri" panose="020F0502020204030204" pitchFamily="34" charset="0"/>
              </a:rPr>
              <a:t>DFEMALE is 0 in case of male, so males are modeled as: </a:t>
            </a:r>
          </a:p>
          <a:p>
            <a:pPr marL="0" indent="0" eaLnBrk="1" fontAlgn="auto" hangingPunct="1">
              <a:spcAft>
                <a:spcPts val="0"/>
              </a:spcAft>
              <a:buFontTx/>
              <a:buNone/>
              <a:defRPr/>
            </a:pPr>
            <a:r>
              <a:rPr lang="en-US" altLang="it-IT" dirty="0">
                <a:latin typeface="Calibri" panose="020F0502020204030204" pitchFamily="34" charset="0"/>
                <a:cs typeface="Calibri" panose="020F0502020204030204" pitchFamily="34" charset="0"/>
              </a:rPr>
              <a:t>a + b</a:t>
            </a:r>
            <a:r>
              <a:rPr lang="en-US" altLang="it-IT" baseline="-25000" dirty="0">
                <a:latin typeface="Calibri" panose="020F0502020204030204" pitchFamily="34" charset="0"/>
                <a:cs typeface="Calibri" panose="020F0502020204030204" pitchFamily="34" charset="0"/>
              </a:rPr>
              <a:t>1</a:t>
            </a:r>
            <a:r>
              <a:rPr lang="en-US" altLang="it-IT" dirty="0">
                <a:latin typeface="Calibri" panose="020F0502020204030204" pitchFamily="34" charset="0"/>
                <a:cs typeface="Calibri" panose="020F0502020204030204" pitchFamily="34" charset="0"/>
              </a:rPr>
              <a:t>AGE + e.</a:t>
            </a:r>
          </a:p>
        </p:txBody>
      </p:sp>
      <p:sp>
        <p:nvSpPr>
          <p:cNvPr id="191492" name="Rectangle 2">
            <a:extLst>
              <a:ext uri="{FF2B5EF4-FFF2-40B4-BE49-F238E27FC236}">
                <a16:creationId xmlns:a16="http://schemas.microsoft.com/office/drawing/2014/main" id="{31602950-A758-A53E-E782-F78EC4359591}"/>
              </a:ext>
            </a:extLst>
          </p:cNvPr>
          <p:cNvSpPr txBox="1">
            <a:spLocks noChangeArrowheads="1"/>
          </p:cNvSpPr>
          <p:nvPr/>
        </p:nvSpPr>
        <p:spPr bwMode="auto">
          <a:xfrm>
            <a:off x="193675" y="0"/>
            <a:ext cx="4275138"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3600" b="1">
                <a:solidFill>
                  <a:srgbClr val="0070C0"/>
                </a:solidFill>
                <a:latin typeface="Calibri" panose="020F0502020204030204" pitchFamily="34" charset="0"/>
                <a:cs typeface="Calibri" panose="020F0502020204030204" pitchFamily="34" charset="0"/>
              </a:rPr>
              <a:t>Dummy Variables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Freeform 2">
            <a:extLst>
              <a:ext uri="{FF2B5EF4-FFF2-40B4-BE49-F238E27FC236}">
                <a16:creationId xmlns:a16="http://schemas.microsoft.com/office/drawing/2014/main" id="{E87F2B0C-3635-E03F-1C14-43650F17C019}"/>
              </a:ext>
            </a:extLst>
          </p:cNvPr>
          <p:cNvSpPr>
            <a:spLocks/>
          </p:cNvSpPr>
          <p:nvPr/>
        </p:nvSpPr>
        <p:spPr bwMode="auto">
          <a:xfrm>
            <a:off x="2513013" y="2773363"/>
            <a:ext cx="1978025" cy="365125"/>
          </a:xfrm>
          <a:custGeom>
            <a:avLst/>
            <a:gdLst>
              <a:gd name="T0" fmla="*/ 0 w 1246"/>
              <a:gd name="T1" fmla="*/ 2147483646 h 230"/>
              <a:gd name="T2" fmla="*/ 0 w 1246"/>
              <a:gd name="T3" fmla="*/ 2147483646 h 230"/>
              <a:gd name="T4" fmla="*/ 2147483646 w 1246"/>
              <a:gd name="T5" fmla="*/ 2147483646 h 230"/>
              <a:gd name="T6" fmla="*/ 2147483646 w 1246"/>
              <a:gd name="T7" fmla="*/ 0 h 2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46" h="230">
                <a:moveTo>
                  <a:pt x="0" y="229"/>
                </a:moveTo>
                <a:lnTo>
                  <a:pt x="0" y="141"/>
                </a:lnTo>
                <a:lnTo>
                  <a:pt x="1245" y="141"/>
                </a:lnTo>
                <a:lnTo>
                  <a:pt x="1245"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it-IT"/>
          </a:p>
        </p:txBody>
      </p:sp>
      <p:sp>
        <p:nvSpPr>
          <p:cNvPr id="56322" name="Freeform 3">
            <a:extLst>
              <a:ext uri="{FF2B5EF4-FFF2-40B4-BE49-F238E27FC236}">
                <a16:creationId xmlns:a16="http://schemas.microsoft.com/office/drawing/2014/main" id="{684B0177-4BBC-5286-9E4F-A03C25FA8B8B}"/>
              </a:ext>
            </a:extLst>
          </p:cNvPr>
          <p:cNvSpPr>
            <a:spLocks/>
          </p:cNvSpPr>
          <p:nvPr/>
        </p:nvSpPr>
        <p:spPr bwMode="auto">
          <a:xfrm>
            <a:off x="1417638" y="4281488"/>
            <a:ext cx="1096962" cy="365125"/>
          </a:xfrm>
          <a:custGeom>
            <a:avLst/>
            <a:gdLst>
              <a:gd name="T0" fmla="*/ 2147483646 w 691"/>
              <a:gd name="T1" fmla="*/ 0 h 230"/>
              <a:gd name="T2" fmla="*/ 2147483646 w 691"/>
              <a:gd name="T3" fmla="*/ 2147483646 h 230"/>
              <a:gd name="T4" fmla="*/ 0 w 691"/>
              <a:gd name="T5" fmla="*/ 2147483646 h 230"/>
              <a:gd name="T6" fmla="*/ 0 w 691"/>
              <a:gd name="T7" fmla="*/ 2147483646 h 2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91" h="230">
                <a:moveTo>
                  <a:pt x="690" y="0"/>
                </a:moveTo>
                <a:lnTo>
                  <a:pt x="690" y="139"/>
                </a:lnTo>
                <a:lnTo>
                  <a:pt x="0" y="139"/>
                </a:lnTo>
                <a:lnTo>
                  <a:pt x="0" y="229"/>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it-IT"/>
          </a:p>
        </p:txBody>
      </p:sp>
      <p:sp>
        <p:nvSpPr>
          <p:cNvPr id="56323" name="Rectangle 4">
            <a:extLst>
              <a:ext uri="{FF2B5EF4-FFF2-40B4-BE49-F238E27FC236}">
                <a16:creationId xmlns:a16="http://schemas.microsoft.com/office/drawing/2014/main" id="{A771A9D2-09E0-7285-9491-70FCC7CAD171}"/>
              </a:ext>
            </a:extLst>
          </p:cNvPr>
          <p:cNvSpPr>
            <a:spLocks noGrp="1" noChangeArrowheads="1"/>
          </p:cNvSpPr>
          <p:nvPr>
            <p:ph type="title"/>
          </p:nvPr>
        </p:nvSpPr>
        <p:spPr>
          <a:xfrm>
            <a:off x="0" y="103188"/>
            <a:ext cx="9901238" cy="1143000"/>
          </a:xfrm>
        </p:spPr>
        <p:txBody>
          <a:bodyPr lIns="90488" tIns="44450" rIns="90488" bIns="44450"/>
          <a:lstStyle/>
          <a:p>
            <a:r>
              <a:rPr lang="en-US" altLang="it-IT" sz="3600" b="1">
                <a:solidFill>
                  <a:srgbClr val="0070C0"/>
                </a:solidFill>
                <a:latin typeface="Calibri" panose="020F0502020204030204" pitchFamily="34" charset="0"/>
                <a:cs typeface="Calibri" panose="020F0502020204030204" pitchFamily="34" charset="0"/>
              </a:rPr>
              <a:t>Types of Regression Models</a:t>
            </a:r>
          </a:p>
        </p:txBody>
      </p:sp>
      <p:sp>
        <p:nvSpPr>
          <p:cNvPr id="56324" name="Freeform 5">
            <a:extLst>
              <a:ext uri="{FF2B5EF4-FFF2-40B4-BE49-F238E27FC236}">
                <a16:creationId xmlns:a16="http://schemas.microsoft.com/office/drawing/2014/main" id="{8B776436-2326-0D69-7EEC-3CC1EA423699}"/>
              </a:ext>
            </a:extLst>
          </p:cNvPr>
          <p:cNvSpPr>
            <a:spLocks/>
          </p:cNvSpPr>
          <p:nvPr/>
        </p:nvSpPr>
        <p:spPr bwMode="auto">
          <a:xfrm>
            <a:off x="3486150" y="1974850"/>
            <a:ext cx="2008188" cy="800100"/>
          </a:xfrm>
          <a:custGeom>
            <a:avLst/>
            <a:gdLst>
              <a:gd name="T0" fmla="*/ 0 w 1265"/>
              <a:gd name="T1" fmla="*/ 2147483646 h 504"/>
              <a:gd name="T2" fmla="*/ 2147483646 w 1265"/>
              <a:gd name="T3" fmla="*/ 2147483646 h 504"/>
              <a:gd name="T4" fmla="*/ 2147483646 w 1265"/>
              <a:gd name="T5" fmla="*/ 0 h 504"/>
              <a:gd name="T6" fmla="*/ 0 w 1265"/>
              <a:gd name="T7" fmla="*/ 0 h 504"/>
              <a:gd name="T8" fmla="*/ 0 w 1265"/>
              <a:gd name="T9" fmla="*/ 2147483646 h 5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5" h="504">
                <a:moveTo>
                  <a:pt x="0" y="503"/>
                </a:moveTo>
                <a:lnTo>
                  <a:pt x="1264" y="503"/>
                </a:lnTo>
                <a:lnTo>
                  <a:pt x="1264" y="0"/>
                </a:lnTo>
                <a:lnTo>
                  <a:pt x="0" y="0"/>
                </a:lnTo>
                <a:lnTo>
                  <a:pt x="0" y="503"/>
                </a:lnTo>
              </a:path>
            </a:pathLst>
          </a:custGeom>
          <a:solidFill>
            <a:srgbClr val="00DFCA"/>
          </a:solidFill>
          <a:ln w="25400" cap="rnd" cmpd="sng">
            <a:solidFill>
              <a:srgbClr val="1A1A1A"/>
            </a:solidFill>
            <a:prstDash val="solid"/>
            <a:round/>
            <a:headEnd type="none" w="med" len="med"/>
            <a:tailEnd type="none" w="med" len="med"/>
          </a:ln>
          <a:effectLst>
            <a:outerShdw dist="35921" dir="2700000" algn="ctr" rotWithShape="0">
              <a:schemeClr val="bg2"/>
            </a:outerShdw>
          </a:effectLst>
        </p:spPr>
        <p:txBody>
          <a:bodyPr/>
          <a:lstStyle/>
          <a:p>
            <a:endParaRPr lang="it-IT"/>
          </a:p>
        </p:txBody>
      </p:sp>
      <p:sp>
        <p:nvSpPr>
          <p:cNvPr id="56325" name="Rectangle 6">
            <a:extLst>
              <a:ext uri="{FF2B5EF4-FFF2-40B4-BE49-F238E27FC236}">
                <a16:creationId xmlns:a16="http://schemas.microsoft.com/office/drawing/2014/main" id="{FDD7A93A-5211-5FEB-D868-E5CB7012B9DA}"/>
              </a:ext>
            </a:extLst>
          </p:cNvPr>
          <p:cNvSpPr>
            <a:spLocks noChangeArrowheads="1"/>
          </p:cNvSpPr>
          <p:nvPr/>
        </p:nvSpPr>
        <p:spPr bwMode="auto">
          <a:xfrm>
            <a:off x="3567113" y="1966913"/>
            <a:ext cx="18415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b="1">
                <a:solidFill>
                  <a:srgbClr val="000000"/>
                </a:solidFill>
                <a:latin typeface="Arial" panose="020B0604020202020204" pitchFamily="34" charset="0"/>
              </a:rPr>
              <a:t>Regression</a:t>
            </a:r>
          </a:p>
        </p:txBody>
      </p:sp>
      <p:sp>
        <p:nvSpPr>
          <p:cNvPr id="56326" name="Rectangle 7">
            <a:extLst>
              <a:ext uri="{FF2B5EF4-FFF2-40B4-BE49-F238E27FC236}">
                <a16:creationId xmlns:a16="http://schemas.microsoft.com/office/drawing/2014/main" id="{4A20F085-D3F8-957F-967D-C2E1120961FC}"/>
              </a:ext>
            </a:extLst>
          </p:cNvPr>
          <p:cNvSpPr>
            <a:spLocks noChangeArrowheads="1"/>
          </p:cNvSpPr>
          <p:nvPr/>
        </p:nvSpPr>
        <p:spPr bwMode="auto">
          <a:xfrm>
            <a:off x="3875088" y="2330450"/>
            <a:ext cx="1230312"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b="1">
                <a:solidFill>
                  <a:srgbClr val="000000"/>
                </a:solidFill>
                <a:latin typeface="Arial" panose="020B0604020202020204" pitchFamily="34" charset="0"/>
              </a:rPr>
              <a:t>Models</a:t>
            </a:r>
          </a:p>
        </p:txBody>
      </p:sp>
      <p:sp>
        <p:nvSpPr>
          <p:cNvPr id="56327" name="Freeform 8">
            <a:extLst>
              <a:ext uri="{FF2B5EF4-FFF2-40B4-BE49-F238E27FC236}">
                <a16:creationId xmlns:a16="http://schemas.microsoft.com/office/drawing/2014/main" id="{7C2BCDD1-79B5-5212-B5E1-8E32E03C27F2}"/>
              </a:ext>
            </a:extLst>
          </p:cNvPr>
          <p:cNvSpPr>
            <a:spLocks/>
          </p:cNvSpPr>
          <p:nvPr/>
        </p:nvSpPr>
        <p:spPr bwMode="auto">
          <a:xfrm>
            <a:off x="915988" y="4787900"/>
            <a:ext cx="1004887" cy="1003300"/>
          </a:xfrm>
          <a:custGeom>
            <a:avLst/>
            <a:gdLst>
              <a:gd name="T0" fmla="*/ 0 w 633"/>
              <a:gd name="T1" fmla="*/ 2147483646 h 632"/>
              <a:gd name="T2" fmla="*/ 2147483646 w 633"/>
              <a:gd name="T3" fmla="*/ 2147483646 h 632"/>
              <a:gd name="T4" fmla="*/ 2147483646 w 633"/>
              <a:gd name="T5" fmla="*/ 0 h 632"/>
              <a:gd name="T6" fmla="*/ 0 w 633"/>
              <a:gd name="T7" fmla="*/ 0 h 632"/>
              <a:gd name="T8" fmla="*/ 0 w 633"/>
              <a:gd name="T9" fmla="*/ 2147483646 h 6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3" h="632">
                <a:moveTo>
                  <a:pt x="0" y="631"/>
                </a:moveTo>
                <a:lnTo>
                  <a:pt x="632" y="631"/>
                </a:lnTo>
                <a:lnTo>
                  <a:pt x="632" y="0"/>
                </a:lnTo>
                <a:lnTo>
                  <a:pt x="0" y="0"/>
                </a:lnTo>
                <a:lnTo>
                  <a:pt x="0" y="631"/>
                </a:lnTo>
              </a:path>
            </a:pathLst>
          </a:custGeom>
          <a:solidFill>
            <a:srgbClr val="00DFCA"/>
          </a:solidFill>
          <a:ln w="25400" cap="rnd" cmpd="sng">
            <a:solidFill>
              <a:srgbClr val="1A1A1A"/>
            </a:solidFill>
            <a:prstDash val="solid"/>
            <a:round/>
            <a:headEnd type="none" w="med" len="med"/>
            <a:tailEnd type="none" w="med" len="med"/>
          </a:ln>
          <a:effectLst>
            <a:outerShdw dist="35921" dir="2700000" algn="ctr" rotWithShape="0">
              <a:schemeClr val="bg2"/>
            </a:outerShdw>
          </a:effectLst>
        </p:spPr>
        <p:txBody>
          <a:bodyPr/>
          <a:lstStyle/>
          <a:p>
            <a:endParaRPr lang="it-IT"/>
          </a:p>
        </p:txBody>
      </p:sp>
      <p:sp>
        <p:nvSpPr>
          <p:cNvPr id="56328" name="Rectangle 9">
            <a:extLst>
              <a:ext uri="{FF2B5EF4-FFF2-40B4-BE49-F238E27FC236}">
                <a16:creationId xmlns:a16="http://schemas.microsoft.com/office/drawing/2014/main" id="{BAE90212-B32A-EB5D-B276-00447E1B8C1B}"/>
              </a:ext>
            </a:extLst>
          </p:cNvPr>
          <p:cNvSpPr>
            <a:spLocks noChangeArrowheads="1"/>
          </p:cNvSpPr>
          <p:nvPr/>
        </p:nvSpPr>
        <p:spPr bwMode="auto">
          <a:xfrm>
            <a:off x="869950" y="5060950"/>
            <a:ext cx="10953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b="1">
                <a:solidFill>
                  <a:srgbClr val="000000"/>
                </a:solidFill>
                <a:latin typeface="Arial" panose="020B0604020202020204" pitchFamily="34" charset="0"/>
              </a:rPr>
              <a:t>Linear</a:t>
            </a:r>
          </a:p>
        </p:txBody>
      </p:sp>
      <p:sp>
        <p:nvSpPr>
          <p:cNvPr id="56329" name="Freeform 10">
            <a:extLst>
              <a:ext uri="{FF2B5EF4-FFF2-40B4-BE49-F238E27FC236}">
                <a16:creationId xmlns:a16="http://schemas.microsoft.com/office/drawing/2014/main" id="{226E1DFC-3CE8-CD0D-5762-D23DC698ECE2}"/>
              </a:ext>
            </a:extLst>
          </p:cNvPr>
          <p:cNvSpPr>
            <a:spLocks/>
          </p:cNvSpPr>
          <p:nvPr/>
        </p:nvSpPr>
        <p:spPr bwMode="auto">
          <a:xfrm>
            <a:off x="3105150" y="4787900"/>
            <a:ext cx="1006475" cy="1003300"/>
          </a:xfrm>
          <a:custGeom>
            <a:avLst/>
            <a:gdLst>
              <a:gd name="T0" fmla="*/ 0 w 634"/>
              <a:gd name="T1" fmla="*/ 2147483646 h 632"/>
              <a:gd name="T2" fmla="*/ 2147483646 w 634"/>
              <a:gd name="T3" fmla="*/ 2147483646 h 632"/>
              <a:gd name="T4" fmla="*/ 2147483646 w 634"/>
              <a:gd name="T5" fmla="*/ 0 h 632"/>
              <a:gd name="T6" fmla="*/ 0 w 634"/>
              <a:gd name="T7" fmla="*/ 0 h 632"/>
              <a:gd name="T8" fmla="*/ 0 w 634"/>
              <a:gd name="T9" fmla="*/ 2147483646 h 6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4" h="632">
                <a:moveTo>
                  <a:pt x="0" y="631"/>
                </a:moveTo>
                <a:lnTo>
                  <a:pt x="633" y="631"/>
                </a:lnTo>
                <a:lnTo>
                  <a:pt x="633" y="0"/>
                </a:lnTo>
                <a:lnTo>
                  <a:pt x="0" y="0"/>
                </a:lnTo>
                <a:lnTo>
                  <a:pt x="0" y="631"/>
                </a:lnTo>
              </a:path>
            </a:pathLst>
          </a:custGeom>
          <a:solidFill>
            <a:srgbClr val="00DFCA"/>
          </a:solidFill>
          <a:ln w="25400" cap="rnd" cmpd="sng">
            <a:solidFill>
              <a:srgbClr val="1A1A1A"/>
            </a:solidFill>
            <a:prstDash val="solid"/>
            <a:round/>
            <a:headEnd type="none" w="med" len="med"/>
            <a:tailEnd type="none" w="med" len="med"/>
          </a:ln>
          <a:effectLst>
            <a:outerShdw dist="35921" dir="2700000" algn="ctr" rotWithShape="0">
              <a:schemeClr val="bg2"/>
            </a:outerShdw>
          </a:effectLst>
        </p:spPr>
        <p:txBody>
          <a:bodyPr/>
          <a:lstStyle/>
          <a:p>
            <a:endParaRPr lang="it-IT"/>
          </a:p>
        </p:txBody>
      </p:sp>
      <p:sp>
        <p:nvSpPr>
          <p:cNvPr id="56330" name="Rectangle 11">
            <a:extLst>
              <a:ext uri="{FF2B5EF4-FFF2-40B4-BE49-F238E27FC236}">
                <a16:creationId xmlns:a16="http://schemas.microsoft.com/office/drawing/2014/main" id="{A365B007-2EA3-A240-CE2E-7C27203E519F}"/>
              </a:ext>
            </a:extLst>
          </p:cNvPr>
          <p:cNvSpPr>
            <a:spLocks noChangeArrowheads="1"/>
          </p:cNvSpPr>
          <p:nvPr/>
        </p:nvSpPr>
        <p:spPr bwMode="auto">
          <a:xfrm>
            <a:off x="3171825" y="4878388"/>
            <a:ext cx="87471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b="1">
                <a:solidFill>
                  <a:srgbClr val="000000"/>
                </a:solidFill>
                <a:latin typeface="Arial" panose="020B0604020202020204" pitchFamily="34" charset="0"/>
              </a:rPr>
              <a:t>Non-</a:t>
            </a:r>
          </a:p>
        </p:txBody>
      </p:sp>
      <p:sp>
        <p:nvSpPr>
          <p:cNvPr id="56331" name="Rectangle 12">
            <a:extLst>
              <a:ext uri="{FF2B5EF4-FFF2-40B4-BE49-F238E27FC236}">
                <a16:creationId xmlns:a16="http://schemas.microsoft.com/office/drawing/2014/main" id="{D1630091-2476-54B3-3C29-29FD1C0FEB30}"/>
              </a:ext>
            </a:extLst>
          </p:cNvPr>
          <p:cNvSpPr>
            <a:spLocks noChangeArrowheads="1"/>
          </p:cNvSpPr>
          <p:nvPr/>
        </p:nvSpPr>
        <p:spPr bwMode="auto">
          <a:xfrm>
            <a:off x="3059113" y="5243513"/>
            <a:ext cx="10953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b="1">
                <a:solidFill>
                  <a:srgbClr val="000000"/>
                </a:solidFill>
                <a:latin typeface="Arial" panose="020B0604020202020204" pitchFamily="34" charset="0"/>
              </a:rPr>
              <a:t>Linear</a:t>
            </a:r>
          </a:p>
        </p:txBody>
      </p:sp>
      <p:sp>
        <p:nvSpPr>
          <p:cNvPr id="56332" name="Freeform 13">
            <a:extLst>
              <a:ext uri="{FF2B5EF4-FFF2-40B4-BE49-F238E27FC236}">
                <a16:creationId xmlns:a16="http://schemas.microsoft.com/office/drawing/2014/main" id="{F4983E4C-7B24-00F6-5F0D-97AFC56283A0}"/>
              </a:ext>
            </a:extLst>
          </p:cNvPr>
          <p:cNvSpPr>
            <a:spLocks/>
          </p:cNvSpPr>
          <p:nvPr/>
        </p:nvSpPr>
        <p:spPr bwMode="auto">
          <a:xfrm>
            <a:off x="2513013" y="4281488"/>
            <a:ext cx="1096962" cy="365125"/>
          </a:xfrm>
          <a:custGeom>
            <a:avLst/>
            <a:gdLst>
              <a:gd name="T0" fmla="*/ 2147483646 w 691"/>
              <a:gd name="T1" fmla="*/ 2147483646 h 230"/>
              <a:gd name="T2" fmla="*/ 2147483646 w 691"/>
              <a:gd name="T3" fmla="*/ 2147483646 h 230"/>
              <a:gd name="T4" fmla="*/ 0 w 691"/>
              <a:gd name="T5" fmla="*/ 2147483646 h 230"/>
              <a:gd name="T6" fmla="*/ 0 w 691"/>
              <a:gd name="T7" fmla="*/ 0 h 2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91" h="230">
                <a:moveTo>
                  <a:pt x="690" y="229"/>
                </a:moveTo>
                <a:lnTo>
                  <a:pt x="690" y="139"/>
                </a:lnTo>
                <a:lnTo>
                  <a:pt x="0" y="139"/>
                </a:lnTo>
                <a:lnTo>
                  <a:pt x="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it-IT"/>
          </a:p>
        </p:txBody>
      </p:sp>
      <p:sp>
        <p:nvSpPr>
          <p:cNvPr id="56333" name="Freeform 14">
            <a:extLst>
              <a:ext uri="{FF2B5EF4-FFF2-40B4-BE49-F238E27FC236}">
                <a16:creationId xmlns:a16="http://schemas.microsoft.com/office/drawing/2014/main" id="{F71FCDF9-D580-9501-6E2A-00C6183E7A3E}"/>
              </a:ext>
            </a:extLst>
          </p:cNvPr>
          <p:cNvSpPr>
            <a:spLocks/>
          </p:cNvSpPr>
          <p:nvPr/>
        </p:nvSpPr>
        <p:spPr bwMode="auto">
          <a:xfrm>
            <a:off x="3525838" y="4627563"/>
            <a:ext cx="152400" cy="152400"/>
          </a:xfrm>
          <a:custGeom>
            <a:avLst/>
            <a:gdLst>
              <a:gd name="T0" fmla="*/ 2147483646 w 96"/>
              <a:gd name="T1" fmla="*/ 0 h 96"/>
              <a:gd name="T2" fmla="*/ 2147483646 w 96"/>
              <a:gd name="T3" fmla="*/ 2147483646 h 96"/>
              <a:gd name="T4" fmla="*/ 0 w 96"/>
              <a:gd name="T5" fmla="*/ 0 h 96"/>
              <a:gd name="T6" fmla="*/ 2147483646 w 96"/>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96">
                <a:moveTo>
                  <a:pt x="95" y="0"/>
                </a:moveTo>
                <a:lnTo>
                  <a:pt x="49" y="95"/>
                </a:lnTo>
                <a:lnTo>
                  <a:pt x="0" y="0"/>
                </a:lnTo>
                <a:lnTo>
                  <a:pt x="95" y="0"/>
                </a:lnTo>
              </a:path>
            </a:pathLst>
          </a:cu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Lst>
        </p:spPr>
        <p:txBody>
          <a:bodyPr/>
          <a:lstStyle/>
          <a:p>
            <a:endParaRPr lang="it-IT"/>
          </a:p>
        </p:txBody>
      </p:sp>
      <p:sp>
        <p:nvSpPr>
          <p:cNvPr id="56334" name="Freeform 15">
            <a:extLst>
              <a:ext uri="{FF2B5EF4-FFF2-40B4-BE49-F238E27FC236}">
                <a16:creationId xmlns:a16="http://schemas.microsoft.com/office/drawing/2014/main" id="{F89CBF00-2DDC-D6C4-CF77-743FB4ED8707}"/>
              </a:ext>
            </a:extLst>
          </p:cNvPr>
          <p:cNvSpPr>
            <a:spLocks/>
          </p:cNvSpPr>
          <p:nvPr/>
        </p:nvSpPr>
        <p:spPr bwMode="auto">
          <a:xfrm>
            <a:off x="1336675" y="4627563"/>
            <a:ext cx="152400" cy="152400"/>
          </a:xfrm>
          <a:custGeom>
            <a:avLst/>
            <a:gdLst>
              <a:gd name="T0" fmla="*/ 2147483646 w 96"/>
              <a:gd name="T1" fmla="*/ 0 h 96"/>
              <a:gd name="T2" fmla="*/ 2147483646 w 96"/>
              <a:gd name="T3" fmla="*/ 2147483646 h 96"/>
              <a:gd name="T4" fmla="*/ 0 w 96"/>
              <a:gd name="T5" fmla="*/ 0 h 96"/>
              <a:gd name="T6" fmla="*/ 2147483646 w 96"/>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96">
                <a:moveTo>
                  <a:pt x="95" y="0"/>
                </a:moveTo>
                <a:lnTo>
                  <a:pt x="48" y="95"/>
                </a:lnTo>
                <a:lnTo>
                  <a:pt x="0" y="0"/>
                </a:lnTo>
                <a:lnTo>
                  <a:pt x="95" y="0"/>
                </a:lnTo>
              </a:path>
            </a:pathLst>
          </a:cu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Lst>
        </p:spPr>
        <p:txBody>
          <a:bodyPr/>
          <a:lstStyle/>
          <a:p>
            <a:endParaRPr lang="it-IT"/>
          </a:p>
        </p:txBody>
      </p:sp>
      <p:sp>
        <p:nvSpPr>
          <p:cNvPr id="56335" name="Freeform 16">
            <a:extLst>
              <a:ext uri="{FF2B5EF4-FFF2-40B4-BE49-F238E27FC236}">
                <a16:creationId xmlns:a16="http://schemas.microsoft.com/office/drawing/2014/main" id="{932793A6-19E4-39F9-101E-A13B8F72C906}"/>
              </a:ext>
            </a:extLst>
          </p:cNvPr>
          <p:cNvSpPr>
            <a:spLocks/>
          </p:cNvSpPr>
          <p:nvPr/>
        </p:nvSpPr>
        <p:spPr bwMode="auto">
          <a:xfrm>
            <a:off x="4489450" y="2773363"/>
            <a:ext cx="2130425" cy="365125"/>
          </a:xfrm>
          <a:custGeom>
            <a:avLst/>
            <a:gdLst>
              <a:gd name="T0" fmla="*/ 2147483646 w 1342"/>
              <a:gd name="T1" fmla="*/ 2147483646 h 230"/>
              <a:gd name="T2" fmla="*/ 2147483646 w 1342"/>
              <a:gd name="T3" fmla="*/ 2147483646 h 230"/>
              <a:gd name="T4" fmla="*/ 0 w 1342"/>
              <a:gd name="T5" fmla="*/ 2147483646 h 230"/>
              <a:gd name="T6" fmla="*/ 0 w 1342"/>
              <a:gd name="T7" fmla="*/ 0 h 2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42" h="230">
                <a:moveTo>
                  <a:pt x="1341" y="229"/>
                </a:moveTo>
                <a:lnTo>
                  <a:pt x="1341" y="141"/>
                </a:lnTo>
                <a:lnTo>
                  <a:pt x="0" y="141"/>
                </a:lnTo>
                <a:lnTo>
                  <a:pt x="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it-IT"/>
          </a:p>
        </p:txBody>
      </p:sp>
      <p:sp>
        <p:nvSpPr>
          <p:cNvPr id="56336" name="Freeform 17">
            <a:extLst>
              <a:ext uri="{FF2B5EF4-FFF2-40B4-BE49-F238E27FC236}">
                <a16:creationId xmlns:a16="http://schemas.microsoft.com/office/drawing/2014/main" id="{FDD59738-656E-C48A-78F2-C3DE14CCB9AE}"/>
              </a:ext>
            </a:extLst>
          </p:cNvPr>
          <p:cNvSpPr>
            <a:spLocks/>
          </p:cNvSpPr>
          <p:nvPr/>
        </p:nvSpPr>
        <p:spPr bwMode="auto">
          <a:xfrm>
            <a:off x="6535738" y="3119438"/>
            <a:ext cx="153987" cy="152400"/>
          </a:xfrm>
          <a:custGeom>
            <a:avLst/>
            <a:gdLst>
              <a:gd name="T0" fmla="*/ 2147483646 w 97"/>
              <a:gd name="T1" fmla="*/ 0 h 96"/>
              <a:gd name="T2" fmla="*/ 2147483646 w 97"/>
              <a:gd name="T3" fmla="*/ 2147483646 h 96"/>
              <a:gd name="T4" fmla="*/ 0 w 97"/>
              <a:gd name="T5" fmla="*/ 0 h 96"/>
              <a:gd name="T6" fmla="*/ 2147483646 w 97"/>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7" h="96">
                <a:moveTo>
                  <a:pt x="96" y="0"/>
                </a:moveTo>
                <a:lnTo>
                  <a:pt x="49" y="95"/>
                </a:lnTo>
                <a:lnTo>
                  <a:pt x="0" y="0"/>
                </a:lnTo>
                <a:lnTo>
                  <a:pt x="96" y="0"/>
                </a:lnTo>
              </a:path>
            </a:pathLst>
          </a:cu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Lst>
        </p:spPr>
        <p:txBody>
          <a:bodyPr/>
          <a:lstStyle/>
          <a:p>
            <a:endParaRPr lang="it-IT"/>
          </a:p>
        </p:txBody>
      </p:sp>
      <p:sp>
        <p:nvSpPr>
          <p:cNvPr id="56337" name="Freeform 18">
            <a:extLst>
              <a:ext uri="{FF2B5EF4-FFF2-40B4-BE49-F238E27FC236}">
                <a16:creationId xmlns:a16="http://schemas.microsoft.com/office/drawing/2014/main" id="{A53147AF-460A-4B43-08C7-F15A86AD262A}"/>
              </a:ext>
            </a:extLst>
          </p:cNvPr>
          <p:cNvSpPr>
            <a:spLocks/>
          </p:cNvSpPr>
          <p:nvPr/>
        </p:nvSpPr>
        <p:spPr bwMode="auto">
          <a:xfrm>
            <a:off x="2430463" y="3119438"/>
            <a:ext cx="153987" cy="152400"/>
          </a:xfrm>
          <a:custGeom>
            <a:avLst/>
            <a:gdLst>
              <a:gd name="T0" fmla="*/ 2147483646 w 97"/>
              <a:gd name="T1" fmla="*/ 0 h 96"/>
              <a:gd name="T2" fmla="*/ 2147483646 w 97"/>
              <a:gd name="T3" fmla="*/ 2147483646 h 96"/>
              <a:gd name="T4" fmla="*/ 0 w 97"/>
              <a:gd name="T5" fmla="*/ 0 h 96"/>
              <a:gd name="T6" fmla="*/ 2147483646 w 97"/>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7" h="96">
                <a:moveTo>
                  <a:pt x="96" y="0"/>
                </a:moveTo>
                <a:lnTo>
                  <a:pt x="49" y="95"/>
                </a:lnTo>
                <a:lnTo>
                  <a:pt x="0" y="0"/>
                </a:lnTo>
                <a:lnTo>
                  <a:pt x="96" y="0"/>
                </a:lnTo>
              </a:path>
            </a:pathLst>
          </a:cu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Lst>
        </p:spPr>
        <p:txBody>
          <a:bodyPr/>
          <a:lstStyle/>
          <a:p>
            <a:endParaRPr lang="it-IT"/>
          </a:p>
        </p:txBody>
      </p:sp>
      <p:sp>
        <p:nvSpPr>
          <p:cNvPr id="56338" name="Freeform 19">
            <a:extLst>
              <a:ext uri="{FF2B5EF4-FFF2-40B4-BE49-F238E27FC236}">
                <a16:creationId xmlns:a16="http://schemas.microsoft.com/office/drawing/2014/main" id="{CEC62EE9-3C1E-5732-AAD2-4A86BA55E2F7}"/>
              </a:ext>
            </a:extLst>
          </p:cNvPr>
          <p:cNvSpPr>
            <a:spLocks/>
          </p:cNvSpPr>
          <p:nvPr/>
        </p:nvSpPr>
        <p:spPr bwMode="auto">
          <a:xfrm>
            <a:off x="5522913" y="4281488"/>
            <a:ext cx="1096962" cy="365125"/>
          </a:xfrm>
          <a:custGeom>
            <a:avLst/>
            <a:gdLst>
              <a:gd name="T0" fmla="*/ 0 w 691"/>
              <a:gd name="T1" fmla="*/ 2147483646 h 230"/>
              <a:gd name="T2" fmla="*/ 0 w 691"/>
              <a:gd name="T3" fmla="*/ 2147483646 h 230"/>
              <a:gd name="T4" fmla="*/ 2147483646 w 691"/>
              <a:gd name="T5" fmla="*/ 2147483646 h 230"/>
              <a:gd name="T6" fmla="*/ 2147483646 w 691"/>
              <a:gd name="T7" fmla="*/ 0 h 2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91" h="230">
                <a:moveTo>
                  <a:pt x="0" y="229"/>
                </a:moveTo>
                <a:lnTo>
                  <a:pt x="0" y="139"/>
                </a:lnTo>
                <a:lnTo>
                  <a:pt x="690" y="139"/>
                </a:lnTo>
                <a:lnTo>
                  <a:pt x="69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it-IT"/>
          </a:p>
        </p:txBody>
      </p:sp>
      <p:sp>
        <p:nvSpPr>
          <p:cNvPr id="56339" name="Freeform 20">
            <a:extLst>
              <a:ext uri="{FF2B5EF4-FFF2-40B4-BE49-F238E27FC236}">
                <a16:creationId xmlns:a16="http://schemas.microsoft.com/office/drawing/2014/main" id="{126B1746-00A1-E134-379D-F4F1679101F1}"/>
              </a:ext>
            </a:extLst>
          </p:cNvPr>
          <p:cNvSpPr>
            <a:spLocks/>
          </p:cNvSpPr>
          <p:nvPr/>
        </p:nvSpPr>
        <p:spPr bwMode="auto">
          <a:xfrm>
            <a:off x="5441950" y="4627563"/>
            <a:ext cx="152400" cy="152400"/>
          </a:xfrm>
          <a:custGeom>
            <a:avLst/>
            <a:gdLst>
              <a:gd name="T0" fmla="*/ 2147483646 w 96"/>
              <a:gd name="T1" fmla="*/ 0 h 96"/>
              <a:gd name="T2" fmla="*/ 2147483646 w 96"/>
              <a:gd name="T3" fmla="*/ 2147483646 h 96"/>
              <a:gd name="T4" fmla="*/ 0 w 96"/>
              <a:gd name="T5" fmla="*/ 0 h 96"/>
              <a:gd name="T6" fmla="*/ 2147483646 w 96"/>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96">
                <a:moveTo>
                  <a:pt x="95" y="0"/>
                </a:moveTo>
                <a:lnTo>
                  <a:pt x="48" y="95"/>
                </a:lnTo>
                <a:lnTo>
                  <a:pt x="0" y="0"/>
                </a:lnTo>
                <a:lnTo>
                  <a:pt x="95" y="0"/>
                </a:lnTo>
              </a:path>
            </a:pathLst>
          </a:cu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Lst>
        </p:spPr>
        <p:txBody>
          <a:bodyPr/>
          <a:lstStyle/>
          <a:p>
            <a:endParaRPr lang="it-IT"/>
          </a:p>
        </p:txBody>
      </p:sp>
      <p:sp>
        <p:nvSpPr>
          <p:cNvPr id="56340" name="Rectangle 21">
            <a:extLst>
              <a:ext uri="{FF2B5EF4-FFF2-40B4-BE49-F238E27FC236}">
                <a16:creationId xmlns:a16="http://schemas.microsoft.com/office/drawing/2014/main" id="{8E08A5FE-E901-17B8-7AFB-93193B3F9891}"/>
              </a:ext>
            </a:extLst>
          </p:cNvPr>
          <p:cNvSpPr>
            <a:spLocks noChangeArrowheads="1"/>
          </p:cNvSpPr>
          <p:nvPr/>
        </p:nvSpPr>
        <p:spPr bwMode="auto">
          <a:xfrm>
            <a:off x="5743575" y="2054225"/>
            <a:ext cx="2381250" cy="4587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b="1">
                <a:solidFill>
                  <a:srgbClr val="FF0000"/>
                </a:solidFill>
                <a:latin typeface="Arial" panose="020B0604020202020204" pitchFamily="34" charset="0"/>
              </a:rPr>
              <a:t>2+ Explanatory</a:t>
            </a:r>
          </a:p>
        </p:txBody>
      </p:sp>
      <p:sp>
        <p:nvSpPr>
          <p:cNvPr id="56341" name="Rectangle 22">
            <a:extLst>
              <a:ext uri="{FF2B5EF4-FFF2-40B4-BE49-F238E27FC236}">
                <a16:creationId xmlns:a16="http://schemas.microsoft.com/office/drawing/2014/main" id="{594FE1EF-9D58-C17D-8E2D-3160CCAF3FB5}"/>
              </a:ext>
            </a:extLst>
          </p:cNvPr>
          <p:cNvSpPr>
            <a:spLocks noChangeArrowheads="1"/>
          </p:cNvSpPr>
          <p:nvPr/>
        </p:nvSpPr>
        <p:spPr bwMode="auto">
          <a:xfrm>
            <a:off x="6148388" y="2389188"/>
            <a:ext cx="1535112" cy="45878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b="1">
                <a:solidFill>
                  <a:srgbClr val="FF0000"/>
                </a:solidFill>
                <a:latin typeface="Arial" panose="020B0604020202020204" pitchFamily="34" charset="0"/>
              </a:rPr>
              <a:t>Variables</a:t>
            </a:r>
          </a:p>
        </p:txBody>
      </p:sp>
      <p:sp>
        <p:nvSpPr>
          <p:cNvPr id="56342" name="Freeform 23">
            <a:extLst>
              <a:ext uri="{FF2B5EF4-FFF2-40B4-BE49-F238E27FC236}">
                <a16:creationId xmlns:a16="http://schemas.microsoft.com/office/drawing/2014/main" id="{51E0361B-5BA6-3E0D-85FB-97E207C80503}"/>
              </a:ext>
            </a:extLst>
          </p:cNvPr>
          <p:cNvSpPr>
            <a:spLocks/>
          </p:cNvSpPr>
          <p:nvPr/>
        </p:nvSpPr>
        <p:spPr bwMode="auto">
          <a:xfrm>
            <a:off x="1828800" y="3279775"/>
            <a:ext cx="1370013" cy="1003300"/>
          </a:xfrm>
          <a:custGeom>
            <a:avLst/>
            <a:gdLst>
              <a:gd name="T0" fmla="*/ 0 w 863"/>
              <a:gd name="T1" fmla="*/ 2147483646 h 632"/>
              <a:gd name="T2" fmla="*/ 2147483646 w 863"/>
              <a:gd name="T3" fmla="*/ 2147483646 h 632"/>
              <a:gd name="T4" fmla="*/ 2147483646 w 863"/>
              <a:gd name="T5" fmla="*/ 0 h 632"/>
              <a:gd name="T6" fmla="*/ 0 w 863"/>
              <a:gd name="T7" fmla="*/ 0 h 632"/>
              <a:gd name="T8" fmla="*/ 0 w 863"/>
              <a:gd name="T9" fmla="*/ 2147483646 h 6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3" h="632">
                <a:moveTo>
                  <a:pt x="0" y="631"/>
                </a:moveTo>
                <a:lnTo>
                  <a:pt x="862" y="631"/>
                </a:lnTo>
                <a:lnTo>
                  <a:pt x="862" y="0"/>
                </a:lnTo>
                <a:lnTo>
                  <a:pt x="0" y="0"/>
                </a:lnTo>
                <a:lnTo>
                  <a:pt x="0" y="631"/>
                </a:lnTo>
              </a:path>
            </a:pathLst>
          </a:custGeom>
          <a:solidFill>
            <a:srgbClr val="00DFCA"/>
          </a:solidFill>
          <a:ln w="25400" cap="rnd" cmpd="sng">
            <a:solidFill>
              <a:srgbClr val="1A1A1A"/>
            </a:solidFill>
            <a:prstDash val="solid"/>
            <a:round/>
            <a:headEnd type="none" w="med" len="med"/>
            <a:tailEnd type="none" w="med" len="med"/>
          </a:ln>
          <a:effectLst>
            <a:outerShdw dist="35921" dir="2700000" algn="ctr" rotWithShape="0">
              <a:schemeClr val="bg2"/>
            </a:outerShdw>
          </a:effectLst>
        </p:spPr>
        <p:txBody>
          <a:bodyPr/>
          <a:lstStyle/>
          <a:p>
            <a:endParaRPr lang="it-IT"/>
          </a:p>
        </p:txBody>
      </p:sp>
      <p:sp>
        <p:nvSpPr>
          <p:cNvPr id="56343" name="Rectangle 24">
            <a:extLst>
              <a:ext uri="{FF2B5EF4-FFF2-40B4-BE49-F238E27FC236}">
                <a16:creationId xmlns:a16="http://schemas.microsoft.com/office/drawing/2014/main" id="{EBA05BD5-D1CE-1C9C-B2D5-2227ED7EADEF}"/>
              </a:ext>
            </a:extLst>
          </p:cNvPr>
          <p:cNvSpPr>
            <a:spLocks noChangeArrowheads="1"/>
          </p:cNvSpPr>
          <p:nvPr/>
        </p:nvSpPr>
        <p:spPr bwMode="auto">
          <a:xfrm>
            <a:off x="1922463" y="3552825"/>
            <a:ext cx="1179512"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b="1">
                <a:solidFill>
                  <a:srgbClr val="000000"/>
                </a:solidFill>
                <a:latin typeface="Arial" panose="020B0604020202020204" pitchFamily="34" charset="0"/>
              </a:rPr>
              <a:t>Simple</a:t>
            </a:r>
          </a:p>
        </p:txBody>
      </p:sp>
      <p:sp>
        <p:nvSpPr>
          <p:cNvPr id="56344" name="Freeform 25">
            <a:extLst>
              <a:ext uri="{FF2B5EF4-FFF2-40B4-BE49-F238E27FC236}">
                <a16:creationId xmlns:a16="http://schemas.microsoft.com/office/drawing/2014/main" id="{D6671541-B1E8-4E94-1F0A-6741724C6C72}"/>
              </a:ext>
            </a:extLst>
          </p:cNvPr>
          <p:cNvSpPr>
            <a:spLocks/>
          </p:cNvSpPr>
          <p:nvPr/>
        </p:nvSpPr>
        <p:spPr bwMode="auto">
          <a:xfrm>
            <a:off x="5934075" y="3279775"/>
            <a:ext cx="1370013" cy="1003300"/>
          </a:xfrm>
          <a:custGeom>
            <a:avLst/>
            <a:gdLst>
              <a:gd name="T0" fmla="*/ 0 w 863"/>
              <a:gd name="T1" fmla="*/ 2147483646 h 632"/>
              <a:gd name="T2" fmla="*/ 2147483646 w 863"/>
              <a:gd name="T3" fmla="*/ 2147483646 h 632"/>
              <a:gd name="T4" fmla="*/ 2147483646 w 863"/>
              <a:gd name="T5" fmla="*/ 0 h 632"/>
              <a:gd name="T6" fmla="*/ 0 w 863"/>
              <a:gd name="T7" fmla="*/ 0 h 632"/>
              <a:gd name="T8" fmla="*/ 0 w 863"/>
              <a:gd name="T9" fmla="*/ 2147483646 h 6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3" h="632">
                <a:moveTo>
                  <a:pt x="0" y="631"/>
                </a:moveTo>
                <a:lnTo>
                  <a:pt x="862" y="631"/>
                </a:lnTo>
                <a:lnTo>
                  <a:pt x="862" y="0"/>
                </a:lnTo>
                <a:lnTo>
                  <a:pt x="0" y="0"/>
                </a:lnTo>
                <a:lnTo>
                  <a:pt x="0" y="631"/>
                </a:lnTo>
              </a:path>
            </a:pathLst>
          </a:custGeom>
          <a:solidFill>
            <a:srgbClr val="00DFCA"/>
          </a:solidFill>
          <a:ln w="25400" cap="rnd" cmpd="sng">
            <a:solidFill>
              <a:srgbClr val="1A1A1A"/>
            </a:solidFill>
            <a:prstDash val="solid"/>
            <a:round/>
            <a:headEnd type="none" w="med" len="med"/>
            <a:tailEnd type="none" w="med" len="med"/>
          </a:ln>
          <a:effectLst>
            <a:outerShdw dist="35921" dir="2700000" algn="ctr" rotWithShape="0">
              <a:schemeClr val="bg2"/>
            </a:outerShdw>
          </a:effectLst>
        </p:spPr>
        <p:txBody>
          <a:bodyPr/>
          <a:lstStyle/>
          <a:p>
            <a:endParaRPr lang="it-IT"/>
          </a:p>
        </p:txBody>
      </p:sp>
      <p:sp>
        <p:nvSpPr>
          <p:cNvPr id="56345" name="Rectangle 26">
            <a:extLst>
              <a:ext uri="{FF2B5EF4-FFF2-40B4-BE49-F238E27FC236}">
                <a16:creationId xmlns:a16="http://schemas.microsoft.com/office/drawing/2014/main" id="{33CA64B1-15B5-4D9D-B190-78E558B9CDF1}"/>
              </a:ext>
            </a:extLst>
          </p:cNvPr>
          <p:cNvSpPr>
            <a:spLocks noChangeArrowheads="1"/>
          </p:cNvSpPr>
          <p:nvPr/>
        </p:nvSpPr>
        <p:spPr bwMode="auto">
          <a:xfrm>
            <a:off x="5953125" y="3543300"/>
            <a:ext cx="1330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b="1">
                <a:solidFill>
                  <a:srgbClr val="000000"/>
                </a:solidFill>
                <a:latin typeface="Arial" panose="020B0604020202020204" pitchFamily="34" charset="0"/>
              </a:rPr>
              <a:t>Multiple</a:t>
            </a:r>
          </a:p>
        </p:txBody>
      </p:sp>
      <p:sp>
        <p:nvSpPr>
          <p:cNvPr id="56346" name="Freeform 27">
            <a:extLst>
              <a:ext uri="{FF2B5EF4-FFF2-40B4-BE49-F238E27FC236}">
                <a16:creationId xmlns:a16="http://schemas.microsoft.com/office/drawing/2014/main" id="{E7D2E841-74D5-EE52-382E-139457615A32}"/>
              </a:ext>
            </a:extLst>
          </p:cNvPr>
          <p:cNvSpPr>
            <a:spLocks/>
          </p:cNvSpPr>
          <p:nvPr/>
        </p:nvSpPr>
        <p:spPr bwMode="auto">
          <a:xfrm>
            <a:off x="5021263" y="4787900"/>
            <a:ext cx="1004887" cy="1003300"/>
          </a:xfrm>
          <a:custGeom>
            <a:avLst/>
            <a:gdLst>
              <a:gd name="T0" fmla="*/ 0 w 633"/>
              <a:gd name="T1" fmla="*/ 2147483646 h 632"/>
              <a:gd name="T2" fmla="*/ 2147483646 w 633"/>
              <a:gd name="T3" fmla="*/ 2147483646 h 632"/>
              <a:gd name="T4" fmla="*/ 2147483646 w 633"/>
              <a:gd name="T5" fmla="*/ 0 h 632"/>
              <a:gd name="T6" fmla="*/ 0 w 633"/>
              <a:gd name="T7" fmla="*/ 0 h 632"/>
              <a:gd name="T8" fmla="*/ 0 w 633"/>
              <a:gd name="T9" fmla="*/ 2147483646 h 6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3" h="632">
                <a:moveTo>
                  <a:pt x="0" y="631"/>
                </a:moveTo>
                <a:lnTo>
                  <a:pt x="632" y="631"/>
                </a:lnTo>
                <a:lnTo>
                  <a:pt x="632" y="0"/>
                </a:lnTo>
                <a:lnTo>
                  <a:pt x="0" y="0"/>
                </a:lnTo>
                <a:lnTo>
                  <a:pt x="0" y="631"/>
                </a:lnTo>
              </a:path>
            </a:pathLst>
          </a:custGeom>
          <a:solidFill>
            <a:srgbClr val="00DFCA"/>
          </a:solidFill>
          <a:ln w="25400" cap="rnd" cmpd="sng">
            <a:solidFill>
              <a:srgbClr val="1A1A1A"/>
            </a:solidFill>
            <a:prstDash val="solid"/>
            <a:round/>
            <a:headEnd type="none" w="med" len="med"/>
            <a:tailEnd type="none" w="med" len="med"/>
          </a:ln>
          <a:effectLst>
            <a:outerShdw dist="35921" dir="2700000" algn="ctr" rotWithShape="0">
              <a:schemeClr val="bg2"/>
            </a:outerShdw>
          </a:effectLst>
        </p:spPr>
        <p:txBody>
          <a:bodyPr/>
          <a:lstStyle/>
          <a:p>
            <a:endParaRPr lang="it-IT"/>
          </a:p>
        </p:txBody>
      </p:sp>
      <p:sp>
        <p:nvSpPr>
          <p:cNvPr id="56347" name="Rectangle 28">
            <a:extLst>
              <a:ext uri="{FF2B5EF4-FFF2-40B4-BE49-F238E27FC236}">
                <a16:creationId xmlns:a16="http://schemas.microsoft.com/office/drawing/2014/main" id="{4EF80E8B-7DBC-E682-0DD1-D114E18DE5DD}"/>
              </a:ext>
            </a:extLst>
          </p:cNvPr>
          <p:cNvSpPr>
            <a:spLocks noChangeArrowheads="1"/>
          </p:cNvSpPr>
          <p:nvPr/>
        </p:nvSpPr>
        <p:spPr bwMode="auto">
          <a:xfrm>
            <a:off x="4973638" y="5060950"/>
            <a:ext cx="10953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b="1">
                <a:solidFill>
                  <a:srgbClr val="000000"/>
                </a:solidFill>
                <a:latin typeface="Arial" panose="020B0604020202020204" pitchFamily="34" charset="0"/>
              </a:rPr>
              <a:t>Linear</a:t>
            </a:r>
          </a:p>
        </p:txBody>
      </p:sp>
      <p:sp>
        <p:nvSpPr>
          <p:cNvPr id="56348" name="Rectangle 29">
            <a:extLst>
              <a:ext uri="{FF2B5EF4-FFF2-40B4-BE49-F238E27FC236}">
                <a16:creationId xmlns:a16="http://schemas.microsoft.com/office/drawing/2014/main" id="{E8A6BF98-3F10-8565-4E38-2201F8949A45}"/>
              </a:ext>
            </a:extLst>
          </p:cNvPr>
          <p:cNvSpPr>
            <a:spLocks noChangeArrowheads="1"/>
          </p:cNvSpPr>
          <p:nvPr/>
        </p:nvSpPr>
        <p:spPr bwMode="auto">
          <a:xfrm>
            <a:off x="969963" y="2054225"/>
            <a:ext cx="2200275" cy="4587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b="1">
                <a:solidFill>
                  <a:srgbClr val="FF0000"/>
                </a:solidFill>
                <a:latin typeface="Arial" panose="020B0604020202020204" pitchFamily="34" charset="0"/>
              </a:rPr>
              <a:t>1 Explanatory</a:t>
            </a:r>
          </a:p>
        </p:txBody>
      </p:sp>
      <p:sp>
        <p:nvSpPr>
          <p:cNvPr id="56349" name="Rectangle 30">
            <a:extLst>
              <a:ext uri="{FF2B5EF4-FFF2-40B4-BE49-F238E27FC236}">
                <a16:creationId xmlns:a16="http://schemas.microsoft.com/office/drawing/2014/main" id="{D19B0F5C-7AF5-3121-7157-00C630900E52}"/>
              </a:ext>
            </a:extLst>
          </p:cNvPr>
          <p:cNvSpPr>
            <a:spLocks noChangeArrowheads="1"/>
          </p:cNvSpPr>
          <p:nvPr/>
        </p:nvSpPr>
        <p:spPr bwMode="auto">
          <a:xfrm>
            <a:off x="1371600" y="2389188"/>
            <a:ext cx="1363663" cy="45878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b="1">
                <a:solidFill>
                  <a:srgbClr val="FF0000"/>
                </a:solidFill>
                <a:latin typeface="Arial" panose="020B0604020202020204" pitchFamily="34" charset="0"/>
              </a:rPr>
              <a:t>Variable</a:t>
            </a:r>
          </a:p>
        </p:txBody>
      </p:sp>
      <p:sp>
        <p:nvSpPr>
          <p:cNvPr id="56350" name="Freeform 31">
            <a:extLst>
              <a:ext uri="{FF2B5EF4-FFF2-40B4-BE49-F238E27FC236}">
                <a16:creationId xmlns:a16="http://schemas.microsoft.com/office/drawing/2014/main" id="{73CDCE98-41C9-2B65-414E-8E965A7AADC3}"/>
              </a:ext>
            </a:extLst>
          </p:cNvPr>
          <p:cNvSpPr>
            <a:spLocks/>
          </p:cNvSpPr>
          <p:nvPr/>
        </p:nvSpPr>
        <p:spPr bwMode="auto">
          <a:xfrm>
            <a:off x="7200900" y="4786313"/>
            <a:ext cx="1006475" cy="1003300"/>
          </a:xfrm>
          <a:custGeom>
            <a:avLst/>
            <a:gdLst>
              <a:gd name="T0" fmla="*/ 0 w 634"/>
              <a:gd name="T1" fmla="*/ 2147483646 h 632"/>
              <a:gd name="T2" fmla="*/ 2147483646 w 634"/>
              <a:gd name="T3" fmla="*/ 2147483646 h 632"/>
              <a:gd name="T4" fmla="*/ 2147483646 w 634"/>
              <a:gd name="T5" fmla="*/ 0 h 632"/>
              <a:gd name="T6" fmla="*/ 0 w 634"/>
              <a:gd name="T7" fmla="*/ 0 h 632"/>
              <a:gd name="T8" fmla="*/ 0 w 634"/>
              <a:gd name="T9" fmla="*/ 2147483646 h 6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4" h="632">
                <a:moveTo>
                  <a:pt x="0" y="631"/>
                </a:moveTo>
                <a:lnTo>
                  <a:pt x="633" y="631"/>
                </a:lnTo>
                <a:lnTo>
                  <a:pt x="633" y="0"/>
                </a:lnTo>
                <a:lnTo>
                  <a:pt x="0" y="0"/>
                </a:lnTo>
                <a:lnTo>
                  <a:pt x="0" y="631"/>
                </a:lnTo>
              </a:path>
            </a:pathLst>
          </a:custGeom>
          <a:solidFill>
            <a:srgbClr val="00DFCA"/>
          </a:solidFill>
          <a:ln w="25400" cap="rnd" cmpd="sng">
            <a:solidFill>
              <a:srgbClr val="1A1A1A"/>
            </a:solidFill>
            <a:prstDash val="solid"/>
            <a:round/>
            <a:headEnd type="none" w="med" len="med"/>
            <a:tailEnd type="none" w="med" len="med"/>
          </a:ln>
          <a:effectLst>
            <a:outerShdw dist="35921" dir="2700000" algn="ctr" rotWithShape="0">
              <a:schemeClr val="bg2"/>
            </a:outerShdw>
          </a:effectLst>
        </p:spPr>
        <p:txBody>
          <a:bodyPr/>
          <a:lstStyle/>
          <a:p>
            <a:endParaRPr lang="it-IT"/>
          </a:p>
        </p:txBody>
      </p:sp>
      <p:sp>
        <p:nvSpPr>
          <p:cNvPr id="56351" name="Rectangle 32">
            <a:extLst>
              <a:ext uri="{FF2B5EF4-FFF2-40B4-BE49-F238E27FC236}">
                <a16:creationId xmlns:a16="http://schemas.microsoft.com/office/drawing/2014/main" id="{14F662E8-4DD4-1066-AFBF-59D4D44345B1}"/>
              </a:ext>
            </a:extLst>
          </p:cNvPr>
          <p:cNvSpPr>
            <a:spLocks noChangeArrowheads="1"/>
          </p:cNvSpPr>
          <p:nvPr/>
        </p:nvSpPr>
        <p:spPr bwMode="auto">
          <a:xfrm>
            <a:off x="7267575" y="4876800"/>
            <a:ext cx="87471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b="1">
                <a:solidFill>
                  <a:srgbClr val="000000"/>
                </a:solidFill>
                <a:latin typeface="Arial" panose="020B0604020202020204" pitchFamily="34" charset="0"/>
              </a:rPr>
              <a:t>Non-</a:t>
            </a:r>
          </a:p>
        </p:txBody>
      </p:sp>
      <p:sp>
        <p:nvSpPr>
          <p:cNvPr id="56352" name="Rectangle 33">
            <a:extLst>
              <a:ext uri="{FF2B5EF4-FFF2-40B4-BE49-F238E27FC236}">
                <a16:creationId xmlns:a16="http://schemas.microsoft.com/office/drawing/2014/main" id="{4BD7B374-BD94-5177-EA38-AF0BA7153803}"/>
              </a:ext>
            </a:extLst>
          </p:cNvPr>
          <p:cNvSpPr>
            <a:spLocks noChangeArrowheads="1"/>
          </p:cNvSpPr>
          <p:nvPr/>
        </p:nvSpPr>
        <p:spPr bwMode="auto">
          <a:xfrm>
            <a:off x="7154863" y="5241925"/>
            <a:ext cx="10953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b="1">
                <a:solidFill>
                  <a:srgbClr val="000000"/>
                </a:solidFill>
                <a:latin typeface="Arial" panose="020B0604020202020204" pitchFamily="34" charset="0"/>
              </a:rPr>
              <a:t>Linear</a:t>
            </a:r>
          </a:p>
        </p:txBody>
      </p:sp>
      <p:sp>
        <p:nvSpPr>
          <p:cNvPr id="56353" name="Freeform 34">
            <a:extLst>
              <a:ext uri="{FF2B5EF4-FFF2-40B4-BE49-F238E27FC236}">
                <a16:creationId xmlns:a16="http://schemas.microsoft.com/office/drawing/2014/main" id="{C46477B5-9EBD-CFBD-1970-BFCF8C4D5B6E}"/>
              </a:ext>
            </a:extLst>
          </p:cNvPr>
          <p:cNvSpPr>
            <a:spLocks/>
          </p:cNvSpPr>
          <p:nvPr/>
        </p:nvSpPr>
        <p:spPr bwMode="auto">
          <a:xfrm>
            <a:off x="6608763" y="4279900"/>
            <a:ext cx="1096962" cy="365125"/>
          </a:xfrm>
          <a:custGeom>
            <a:avLst/>
            <a:gdLst>
              <a:gd name="T0" fmla="*/ 2147483646 w 691"/>
              <a:gd name="T1" fmla="*/ 2147483646 h 230"/>
              <a:gd name="T2" fmla="*/ 2147483646 w 691"/>
              <a:gd name="T3" fmla="*/ 2147483646 h 230"/>
              <a:gd name="T4" fmla="*/ 0 w 691"/>
              <a:gd name="T5" fmla="*/ 2147483646 h 230"/>
              <a:gd name="T6" fmla="*/ 0 w 691"/>
              <a:gd name="T7" fmla="*/ 0 h 2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91" h="230">
                <a:moveTo>
                  <a:pt x="690" y="229"/>
                </a:moveTo>
                <a:lnTo>
                  <a:pt x="690" y="139"/>
                </a:lnTo>
                <a:lnTo>
                  <a:pt x="0" y="139"/>
                </a:lnTo>
                <a:lnTo>
                  <a:pt x="0" y="0"/>
                </a:lnTo>
              </a:path>
            </a:pathLst>
          </a:custGeom>
          <a:noFill/>
          <a:ln w="25400" cap="rnd" cmpd="sng">
            <a:solidFill>
              <a:schemeClr val="tx1"/>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it-IT"/>
          </a:p>
        </p:txBody>
      </p:sp>
      <p:sp>
        <p:nvSpPr>
          <p:cNvPr id="56354" name="Freeform 35">
            <a:extLst>
              <a:ext uri="{FF2B5EF4-FFF2-40B4-BE49-F238E27FC236}">
                <a16:creationId xmlns:a16="http://schemas.microsoft.com/office/drawing/2014/main" id="{941D260D-0B88-50FF-7CCA-2916F5ED0E88}"/>
              </a:ext>
            </a:extLst>
          </p:cNvPr>
          <p:cNvSpPr>
            <a:spLocks/>
          </p:cNvSpPr>
          <p:nvPr/>
        </p:nvSpPr>
        <p:spPr bwMode="auto">
          <a:xfrm>
            <a:off x="7621588" y="4625975"/>
            <a:ext cx="152400" cy="152400"/>
          </a:xfrm>
          <a:custGeom>
            <a:avLst/>
            <a:gdLst>
              <a:gd name="T0" fmla="*/ 2147483646 w 96"/>
              <a:gd name="T1" fmla="*/ 0 h 96"/>
              <a:gd name="T2" fmla="*/ 2147483646 w 96"/>
              <a:gd name="T3" fmla="*/ 2147483646 h 96"/>
              <a:gd name="T4" fmla="*/ 0 w 96"/>
              <a:gd name="T5" fmla="*/ 0 h 96"/>
              <a:gd name="T6" fmla="*/ 2147483646 w 96"/>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96">
                <a:moveTo>
                  <a:pt x="95" y="0"/>
                </a:moveTo>
                <a:lnTo>
                  <a:pt x="49" y="95"/>
                </a:lnTo>
                <a:lnTo>
                  <a:pt x="0" y="0"/>
                </a:lnTo>
                <a:lnTo>
                  <a:pt x="95" y="0"/>
                </a:lnTo>
              </a:path>
            </a:pathLst>
          </a:cu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Lst>
        </p:spPr>
        <p:txBody>
          <a:bodyPr/>
          <a:lstStyle/>
          <a:p>
            <a:endParaRPr lang="it-IT"/>
          </a:p>
        </p:txBody>
      </p:sp>
    </p:spTree>
  </p:cSld>
  <p:clrMapOvr>
    <a:masterClrMapping/>
  </p:clrMapOvr>
  <p:transition>
    <p:wipe dir="d"/>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92513" name="Object 4">
            <a:extLst>
              <a:ext uri="{FF2B5EF4-FFF2-40B4-BE49-F238E27FC236}">
                <a16:creationId xmlns:a16="http://schemas.microsoft.com/office/drawing/2014/main" id="{C0EAFF6A-F9FA-E227-6ACD-A61DFEE61D74}"/>
              </a:ext>
            </a:extLst>
          </p:cNvPr>
          <p:cNvGraphicFramePr>
            <a:graphicFrameLocks noChangeAspect="1"/>
          </p:cNvGraphicFramePr>
          <p:nvPr/>
        </p:nvGraphicFramePr>
        <p:xfrm>
          <a:off x="1042988" y="1219200"/>
          <a:ext cx="7056437" cy="730250"/>
        </p:xfrm>
        <a:graphic>
          <a:graphicData uri="http://schemas.openxmlformats.org/presentationml/2006/ole">
            <mc:AlternateContent xmlns:mc="http://schemas.openxmlformats.org/markup-compatibility/2006">
              <mc:Choice xmlns:v="urn:schemas-microsoft-com:vml" Requires="v">
                <p:oleObj name="Equazione" r:id="rId2" imgW="50901600" imgH="5270500" progId="Equation.3">
                  <p:embed/>
                </p:oleObj>
              </mc:Choice>
              <mc:Fallback>
                <p:oleObj name="Equazione" r:id="rId2" imgW="50901600" imgH="52705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219200"/>
                        <a:ext cx="7056437"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92514" name="Rectangle 5">
            <a:extLst>
              <a:ext uri="{FF2B5EF4-FFF2-40B4-BE49-F238E27FC236}">
                <a16:creationId xmlns:a16="http://schemas.microsoft.com/office/drawing/2014/main" id="{91F8A621-1C31-5033-9FCD-DA6B11A79543}"/>
              </a:ext>
            </a:extLst>
          </p:cNvPr>
          <p:cNvSpPr>
            <a:spLocks noChangeArrowheads="1"/>
          </p:cNvSpPr>
          <p:nvPr/>
        </p:nvSpPr>
        <p:spPr bwMode="auto">
          <a:xfrm>
            <a:off x="228600" y="2362200"/>
            <a:ext cx="8686800"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r>
              <a:rPr lang="en-US" altLang="it-IT">
                <a:latin typeface="Calibri" panose="020F0502020204030204" pitchFamily="34" charset="0"/>
                <a:cs typeface="Calibri" panose="020F0502020204030204" pitchFamily="34" charset="0"/>
              </a:rPr>
              <a:t>What if the case </a:t>
            </a:r>
            <a:r>
              <a:rPr lang="en-US" altLang="it-IT" i="1">
                <a:latin typeface="Calibri" panose="020F0502020204030204" pitchFamily="34" charset="0"/>
                <a:cs typeface="Calibri" panose="020F0502020204030204" pitchFamily="34" charset="0"/>
              </a:rPr>
              <a:t>i</a:t>
            </a:r>
            <a:r>
              <a:rPr lang="en-US" altLang="it-IT">
                <a:latin typeface="Calibri" panose="020F0502020204030204" pitchFamily="34" charset="0"/>
                <a:cs typeface="Calibri" panose="020F0502020204030204" pitchFamily="34" charset="0"/>
              </a:rPr>
              <a:t> is a female?</a:t>
            </a:r>
          </a:p>
          <a:p>
            <a:pPr eaLnBrk="1" hangingPunct="1"/>
            <a:r>
              <a:rPr lang="en-US" altLang="it-IT">
                <a:latin typeface="Calibri" panose="020F0502020204030204" pitchFamily="34" charset="0"/>
                <a:cs typeface="Calibri" panose="020F0502020204030204" pitchFamily="34" charset="0"/>
              </a:rPr>
              <a:t>DFEMALE=1  and so females are modeled using a different regression line:  (a+b</a:t>
            </a:r>
            <a:r>
              <a:rPr lang="en-US" altLang="it-IT" baseline="-25000">
                <a:latin typeface="Calibri" panose="020F0502020204030204" pitchFamily="34" charset="0"/>
                <a:cs typeface="Calibri" panose="020F0502020204030204" pitchFamily="34" charset="0"/>
              </a:rPr>
              <a:t>2</a:t>
            </a:r>
            <a:r>
              <a:rPr lang="en-US" altLang="it-IT">
                <a:latin typeface="Calibri" panose="020F0502020204030204" pitchFamily="34" charset="0"/>
                <a:cs typeface="Calibri" panose="020F0502020204030204" pitchFamily="34" charset="0"/>
              </a:rPr>
              <a:t>) + b</a:t>
            </a:r>
            <a:r>
              <a:rPr lang="en-US" altLang="it-IT" baseline="-25000">
                <a:latin typeface="Calibri" panose="020F0502020204030204" pitchFamily="34" charset="0"/>
                <a:cs typeface="Calibri" panose="020F0502020204030204" pitchFamily="34" charset="0"/>
              </a:rPr>
              <a:t>1</a:t>
            </a:r>
            <a:r>
              <a:rPr lang="en-US" altLang="it-IT">
                <a:latin typeface="Calibri" panose="020F0502020204030204" pitchFamily="34" charset="0"/>
                <a:cs typeface="Calibri" panose="020F0502020204030204" pitchFamily="34" charset="0"/>
              </a:rPr>
              <a:t>AGE + e</a:t>
            </a:r>
          </a:p>
          <a:p>
            <a:pPr eaLnBrk="1" hangingPunct="1"/>
            <a:endParaRPr lang="en-US" altLang="it-IT">
              <a:latin typeface="Calibri" panose="020F0502020204030204" pitchFamily="34" charset="0"/>
              <a:cs typeface="Calibri" panose="020F0502020204030204" pitchFamily="34" charset="0"/>
            </a:endParaRPr>
          </a:p>
          <a:p>
            <a:pPr lvl="1" eaLnBrk="1" hangingPunct="1"/>
            <a:r>
              <a:rPr lang="en-US" altLang="it-IT" sz="3200">
                <a:latin typeface="Calibri" panose="020F0502020204030204" pitchFamily="34" charset="0"/>
                <a:cs typeface="Calibri" panose="020F0502020204030204" pitchFamily="34" charset="0"/>
              </a:rPr>
              <a:t>Thus, the coefficient of </a:t>
            </a:r>
            <a:r>
              <a:rPr lang="en-US" altLang="it-IT">
                <a:latin typeface="Calibri" panose="020F0502020204030204" pitchFamily="34" charset="0"/>
                <a:cs typeface="Calibri" panose="020F0502020204030204" pitchFamily="34" charset="0"/>
              </a:rPr>
              <a:t>b</a:t>
            </a:r>
            <a:r>
              <a:rPr lang="en-US" altLang="it-IT" baseline="-25000">
                <a:latin typeface="Calibri" panose="020F0502020204030204" pitchFamily="34" charset="0"/>
                <a:cs typeface="Calibri" panose="020F0502020204030204" pitchFamily="34" charset="0"/>
              </a:rPr>
              <a:t>2</a:t>
            </a:r>
            <a:r>
              <a:rPr lang="en-US" altLang="it-IT" sz="3200">
                <a:latin typeface="Calibri" panose="020F0502020204030204" pitchFamily="34" charset="0"/>
                <a:cs typeface="Calibri" panose="020F0502020204030204" pitchFamily="34" charset="0"/>
              </a:rPr>
              <a:t> reflects difference in the </a:t>
            </a:r>
            <a:r>
              <a:rPr lang="en-US" altLang="it-IT" sz="3200" b="1">
                <a:latin typeface="Calibri" panose="020F0502020204030204" pitchFamily="34" charset="0"/>
                <a:cs typeface="Calibri" panose="020F0502020204030204" pitchFamily="34" charset="0"/>
              </a:rPr>
              <a:t>constant</a:t>
            </a:r>
            <a:r>
              <a:rPr lang="en-US" altLang="it-IT" sz="3200">
                <a:latin typeface="Calibri" panose="020F0502020204030204" pitchFamily="34" charset="0"/>
                <a:cs typeface="Calibri" panose="020F0502020204030204" pitchFamily="34" charset="0"/>
              </a:rPr>
              <a:t> for women.</a:t>
            </a:r>
          </a:p>
        </p:txBody>
      </p:sp>
      <p:sp>
        <p:nvSpPr>
          <p:cNvPr id="192515" name="Rectangle 2">
            <a:extLst>
              <a:ext uri="{FF2B5EF4-FFF2-40B4-BE49-F238E27FC236}">
                <a16:creationId xmlns:a16="http://schemas.microsoft.com/office/drawing/2014/main" id="{DDBD8F6A-7D84-5788-AA6A-BE9A6FF14FD2}"/>
              </a:ext>
            </a:extLst>
          </p:cNvPr>
          <p:cNvSpPr txBox="1">
            <a:spLocks noChangeArrowheads="1"/>
          </p:cNvSpPr>
          <p:nvPr/>
        </p:nvSpPr>
        <p:spPr bwMode="auto">
          <a:xfrm>
            <a:off x="193675" y="0"/>
            <a:ext cx="4275138"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3600" b="1">
                <a:solidFill>
                  <a:srgbClr val="0070C0"/>
                </a:solidFill>
                <a:latin typeface="Calibri" panose="020F0502020204030204" pitchFamily="34" charset="0"/>
                <a:cs typeface="Calibri" panose="020F0502020204030204" pitchFamily="34" charset="0"/>
              </a:rPr>
              <a:t>Dummy Variables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537" name="Gruppo 1">
            <a:extLst>
              <a:ext uri="{FF2B5EF4-FFF2-40B4-BE49-F238E27FC236}">
                <a16:creationId xmlns:a16="http://schemas.microsoft.com/office/drawing/2014/main" id="{AE87D96B-3219-8092-D01D-48DB736A8871}"/>
              </a:ext>
            </a:extLst>
          </p:cNvPr>
          <p:cNvGrpSpPr>
            <a:grpSpLocks/>
          </p:cNvGrpSpPr>
          <p:nvPr/>
        </p:nvGrpSpPr>
        <p:grpSpPr bwMode="auto">
          <a:xfrm>
            <a:off x="895350" y="779463"/>
            <a:ext cx="7105650" cy="4356100"/>
            <a:chOff x="908050" y="1740694"/>
            <a:chExt cx="7105650" cy="4356894"/>
          </a:xfrm>
        </p:grpSpPr>
        <p:sp>
          <p:nvSpPr>
            <p:cNvPr id="193539" name="Rectangle 3">
              <a:extLst>
                <a:ext uri="{FF2B5EF4-FFF2-40B4-BE49-F238E27FC236}">
                  <a16:creationId xmlns:a16="http://schemas.microsoft.com/office/drawing/2014/main" id="{186418E5-729C-E2E5-AC92-917C933D498D}"/>
                </a:ext>
              </a:extLst>
            </p:cNvPr>
            <p:cNvSpPr>
              <a:spLocks noChangeArrowheads="1"/>
            </p:cNvSpPr>
            <p:nvPr/>
          </p:nvSpPr>
          <p:spPr bwMode="auto">
            <a:xfrm>
              <a:off x="1314450" y="1740694"/>
              <a:ext cx="6699250" cy="4285443"/>
            </a:xfrm>
            <a:prstGeom prst="rect">
              <a:avLst/>
            </a:prstGeom>
            <a:solidFill>
              <a:schemeClr val="bg2"/>
            </a:solidFill>
            <a:ln w="12700">
              <a:solidFill>
                <a:schemeClr val="bg2"/>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it-IT" altLang="it-IT" sz="2400"/>
            </a:p>
          </p:txBody>
        </p:sp>
        <p:sp>
          <p:nvSpPr>
            <p:cNvPr id="30725" name="Line 4">
              <a:extLst>
                <a:ext uri="{FF2B5EF4-FFF2-40B4-BE49-F238E27FC236}">
                  <a16:creationId xmlns:a16="http://schemas.microsoft.com/office/drawing/2014/main" id="{BFD7CA30-650F-3731-2FCE-6D12042BB2C8}"/>
                </a:ext>
              </a:extLst>
            </p:cNvPr>
            <p:cNvSpPr>
              <a:spLocks noChangeShapeType="1"/>
            </p:cNvSpPr>
            <p:nvPr/>
          </p:nvSpPr>
          <p:spPr bwMode="auto">
            <a:xfrm>
              <a:off x="3913188" y="5257647"/>
              <a:ext cx="0" cy="174657"/>
            </a:xfrm>
            <a:prstGeom prst="line">
              <a:avLst/>
            </a:prstGeom>
            <a:noFill/>
            <a:ln w="25400">
              <a:solidFill>
                <a:schemeClr val="tx1"/>
              </a:solidFill>
              <a:round/>
              <a:headEnd/>
              <a:tailEnd/>
            </a:ln>
            <a:effectLst>
              <a:outerShdw blurRad="63500" dist="38099" dir="2700000" algn="ctr" rotWithShape="0">
                <a:schemeClr val="bg2">
                  <a:alpha val="74997"/>
                </a:schemeClr>
              </a:outerShdw>
            </a:effectLst>
          </p:spPr>
          <p:txBody>
            <a:bodyPr wrap="none" anchor="ctr"/>
            <a:lstStyle/>
            <a:p>
              <a:pPr>
                <a:defRPr/>
              </a:pPr>
              <a:endParaRPr lang="it-IT">
                <a:latin typeface="Calibri" charset="0"/>
              </a:endParaRPr>
            </a:p>
          </p:txBody>
        </p:sp>
        <p:sp>
          <p:nvSpPr>
            <p:cNvPr id="30726" name="Line 5">
              <a:extLst>
                <a:ext uri="{FF2B5EF4-FFF2-40B4-BE49-F238E27FC236}">
                  <a16:creationId xmlns:a16="http://schemas.microsoft.com/office/drawing/2014/main" id="{E61CFBFB-3566-3D25-AF1F-5CC4C48CCA50}"/>
                </a:ext>
              </a:extLst>
            </p:cNvPr>
            <p:cNvSpPr>
              <a:spLocks noChangeShapeType="1"/>
            </p:cNvSpPr>
            <p:nvPr/>
          </p:nvSpPr>
          <p:spPr bwMode="auto">
            <a:xfrm>
              <a:off x="5307013" y="5254471"/>
              <a:ext cx="0" cy="174657"/>
            </a:xfrm>
            <a:prstGeom prst="line">
              <a:avLst/>
            </a:prstGeom>
            <a:noFill/>
            <a:ln w="25400">
              <a:solidFill>
                <a:schemeClr val="tx1"/>
              </a:solidFill>
              <a:round/>
              <a:headEnd/>
              <a:tailEnd/>
            </a:ln>
            <a:effectLst>
              <a:outerShdw blurRad="63500" dist="38099" dir="2700000" algn="ctr" rotWithShape="0">
                <a:schemeClr val="bg2">
                  <a:alpha val="74997"/>
                </a:schemeClr>
              </a:outerShdw>
            </a:effectLst>
          </p:spPr>
          <p:txBody>
            <a:bodyPr wrap="none" anchor="ctr"/>
            <a:lstStyle/>
            <a:p>
              <a:pPr>
                <a:defRPr/>
              </a:pPr>
              <a:endParaRPr lang="it-IT">
                <a:latin typeface="Calibri" charset="0"/>
              </a:endParaRPr>
            </a:p>
          </p:txBody>
        </p:sp>
        <p:sp>
          <p:nvSpPr>
            <p:cNvPr id="30727" name="Line 6">
              <a:extLst>
                <a:ext uri="{FF2B5EF4-FFF2-40B4-BE49-F238E27FC236}">
                  <a16:creationId xmlns:a16="http://schemas.microsoft.com/office/drawing/2014/main" id="{E5A19036-5911-87EF-9657-746E5119DEF5}"/>
                </a:ext>
              </a:extLst>
            </p:cNvPr>
            <p:cNvSpPr>
              <a:spLocks noChangeShapeType="1"/>
            </p:cNvSpPr>
            <p:nvPr/>
          </p:nvSpPr>
          <p:spPr bwMode="auto">
            <a:xfrm>
              <a:off x="6635750" y="5254471"/>
              <a:ext cx="0" cy="174657"/>
            </a:xfrm>
            <a:prstGeom prst="line">
              <a:avLst/>
            </a:prstGeom>
            <a:noFill/>
            <a:ln w="25400">
              <a:solidFill>
                <a:schemeClr val="tx1"/>
              </a:solidFill>
              <a:round/>
              <a:headEnd/>
              <a:tailEnd/>
            </a:ln>
            <a:effectLst>
              <a:outerShdw blurRad="63500" dist="38099" dir="2700000" algn="ctr" rotWithShape="0">
                <a:schemeClr val="bg2">
                  <a:alpha val="74997"/>
                </a:schemeClr>
              </a:outerShdw>
            </a:effectLst>
          </p:spPr>
          <p:txBody>
            <a:bodyPr wrap="none" anchor="ctr"/>
            <a:lstStyle/>
            <a:p>
              <a:pPr>
                <a:defRPr/>
              </a:pPr>
              <a:endParaRPr lang="it-IT">
                <a:latin typeface="Calibri" charset="0"/>
              </a:endParaRPr>
            </a:p>
          </p:txBody>
        </p:sp>
        <p:sp>
          <p:nvSpPr>
            <p:cNvPr id="30728" name="Line 7">
              <a:extLst>
                <a:ext uri="{FF2B5EF4-FFF2-40B4-BE49-F238E27FC236}">
                  <a16:creationId xmlns:a16="http://schemas.microsoft.com/office/drawing/2014/main" id="{A9D80F29-91A8-0777-EC30-A5D74A0725CD}"/>
                </a:ext>
              </a:extLst>
            </p:cNvPr>
            <p:cNvSpPr>
              <a:spLocks noChangeShapeType="1"/>
            </p:cNvSpPr>
            <p:nvPr/>
          </p:nvSpPr>
          <p:spPr bwMode="auto">
            <a:xfrm>
              <a:off x="2513013" y="4976609"/>
              <a:ext cx="217487" cy="0"/>
            </a:xfrm>
            <a:prstGeom prst="line">
              <a:avLst/>
            </a:prstGeom>
            <a:noFill/>
            <a:ln w="25400">
              <a:solidFill>
                <a:schemeClr val="tx1"/>
              </a:solidFill>
              <a:round/>
              <a:headEnd/>
              <a:tailEnd/>
            </a:ln>
            <a:effectLst>
              <a:outerShdw blurRad="63500" dist="38099" dir="2700000" algn="ctr" rotWithShape="0">
                <a:schemeClr val="bg2">
                  <a:alpha val="74997"/>
                </a:schemeClr>
              </a:outerShdw>
            </a:effectLst>
          </p:spPr>
          <p:txBody>
            <a:bodyPr wrap="none" anchor="ctr"/>
            <a:lstStyle/>
            <a:p>
              <a:pPr>
                <a:defRPr/>
              </a:pPr>
              <a:endParaRPr lang="it-IT">
                <a:latin typeface="Calibri" charset="0"/>
              </a:endParaRPr>
            </a:p>
          </p:txBody>
        </p:sp>
        <p:sp>
          <p:nvSpPr>
            <p:cNvPr id="30729" name="Line 8">
              <a:extLst>
                <a:ext uri="{FF2B5EF4-FFF2-40B4-BE49-F238E27FC236}">
                  <a16:creationId xmlns:a16="http://schemas.microsoft.com/office/drawing/2014/main" id="{B3CF366D-EB7B-B36E-328D-421B4488180F}"/>
                </a:ext>
              </a:extLst>
            </p:cNvPr>
            <p:cNvSpPr>
              <a:spLocks noChangeShapeType="1"/>
            </p:cNvSpPr>
            <p:nvPr/>
          </p:nvSpPr>
          <p:spPr bwMode="auto">
            <a:xfrm>
              <a:off x="2513013" y="4198592"/>
              <a:ext cx="217487" cy="0"/>
            </a:xfrm>
            <a:prstGeom prst="line">
              <a:avLst/>
            </a:prstGeom>
            <a:noFill/>
            <a:ln w="25400">
              <a:solidFill>
                <a:schemeClr val="tx1"/>
              </a:solidFill>
              <a:round/>
              <a:headEnd/>
              <a:tailEnd/>
            </a:ln>
            <a:effectLst>
              <a:outerShdw blurRad="63500" dist="38099" dir="2700000" algn="ctr" rotWithShape="0">
                <a:schemeClr val="bg2">
                  <a:alpha val="74997"/>
                </a:schemeClr>
              </a:outerShdw>
            </a:effectLst>
          </p:spPr>
          <p:txBody>
            <a:bodyPr wrap="none" anchor="ctr"/>
            <a:lstStyle/>
            <a:p>
              <a:pPr>
                <a:defRPr/>
              </a:pPr>
              <a:endParaRPr lang="it-IT">
                <a:latin typeface="Calibri" charset="0"/>
              </a:endParaRPr>
            </a:p>
          </p:txBody>
        </p:sp>
        <p:sp>
          <p:nvSpPr>
            <p:cNvPr id="30730" name="Line 9">
              <a:extLst>
                <a:ext uri="{FF2B5EF4-FFF2-40B4-BE49-F238E27FC236}">
                  <a16:creationId xmlns:a16="http://schemas.microsoft.com/office/drawing/2014/main" id="{44AED5D2-AC93-8994-0FF3-019268C29371}"/>
                </a:ext>
              </a:extLst>
            </p:cNvPr>
            <p:cNvSpPr>
              <a:spLocks noChangeShapeType="1"/>
            </p:cNvSpPr>
            <p:nvPr/>
          </p:nvSpPr>
          <p:spPr bwMode="auto">
            <a:xfrm>
              <a:off x="2513013" y="3795293"/>
              <a:ext cx="217487" cy="0"/>
            </a:xfrm>
            <a:prstGeom prst="line">
              <a:avLst/>
            </a:prstGeom>
            <a:noFill/>
            <a:ln w="25400">
              <a:solidFill>
                <a:schemeClr val="tx1"/>
              </a:solidFill>
              <a:round/>
              <a:headEnd/>
              <a:tailEnd/>
            </a:ln>
            <a:effectLst>
              <a:outerShdw blurRad="63500" dist="38099" dir="2700000" algn="ctr" rotWithShape="0">
                <a:schemeClr val="bg2">
                  <a:alpha val="74997"/>
                </a:schemeClr>
              </a:outerShdw>
            </a:effectLst>
          </p:spPr>
          <p:txBody>
            <a:bodyPr wrap="none" anchor="ctr"/>
            <a:lstStyle/>
            <a:p>
              <a:pPr>
                <a:defRPr/>
              </a:pPr>
              <a:endParaRPr lang="it-IT">
                <a:latin typeface="Calibri" charset="0"/>
              </a:endParaRPr>
            </a:p>
          </p:txBody>
        </p:sp>
        <p:sp>
          <p:nvSpPr>
            <p:cNvPr id="30731" name="Line 10">
              <a:extLst>
                <a:ext uri="{FF2B5EF4-FFF2-40B4-BE49-F238E27FC236}">
                  <a16:creationId xmlns:a16="http://schemas.microsoft.com/office/drawing/2014/main" id="{FC6C0CE7-33C4-5816-56EA-2810B5C98550}"/>
                </a:ext>
              </a:extLst>
            </p:cNvPr>
            <p:cNvSpPr>
              <a:spLocks noChangeShapeType="1"/>
            </p:cNvSpPr>
            <p:nvPr/>
          </p:nvSpPr>
          <p:spPr bwMode="auto">
            <a:xfrm>
              <a:off x="2513013" y="3061735"/>
              <a:ext cx="217487" cy="0"/>
            </a:xfrm>
            <a:prstGeom prst="line">
              <a:avLst/>
            </a:prstGeom>
            <a:noFill/>
            <a:ln w="25400">
              <a:solidFill>
                <a:schemeClr val="tx1"/>
              </a:solidFill>
              <a:round/>
              <a:headEnd/>
              <a:tailEnd/>
            </a:ln>
            <a:effectLst>
              <a:outerShdw blurRad="63500" dist="38099" dir="2700000" algn="ctr" rotWithShape="0">
                <a:schemeClr val="bg2">
                  <a:alpha val="74997"/>
                </a:schemeClr>
              </a:outerShdw>
            </a:effectLst>
          </p:spPr>
          <p:txBody>
            <a:bodyPr wrap="none" anchor="ctr"/>
            <a:lstStyle/>
            <a:p>
              <a:pPr>
                <a:defRPr/>
              </a:pPr>
              <a:endParaRPr lang="it-IT">
                <a:latin typeface="Calibri" charset="0"/>
              </a:endParaRPr>
            </a:p>
          </p:txBody>
        </p:sp>
        <p:sp>
          <p:nvSpPr>
            <p:cNvPr id="30732" name="Line 11">
              <a:extLst>
                <a:ext uri="{FF2B5EF4-FFF2-40B4-BE49-F238E27FC236}">
                  <a16:creationId xmlns:a16="http://schemas.microsoft.com/office/drawing/2014/main" id="{269333AC-077B-260C-8BF0-65A2076444E7}"/>
                </a:ext>
              </a:extLst>
            </p:cNvPr>
            <p:cNvSpPr>
              <a:spLocks noChangeShapeType="1"/>
            </p:cNvSpPr>
            <p:nvPr/>
          </p:nvSpPr>
          <p:spPr bwMode="auto">
            <a:xfrm>
              <a:off x="2509838" y="5306869"/>
              <a:ext cx="217487" cy="0"/>
            </a:xfrm>
            <a:prstGeom prst="line">
              <a:avLst/>
            </a:prstGeom>
            <a:noFill/>
            <a:ln w="25400">
              <a:solidFill>
                <a:schemeClr val="tx1"/>
              </a:solidFill>
              <a:round/>
              <a:headEnd/>
              <a:tailEnd/>
            </a:ln>
            <a:effectLst>
              <a:outerShdw blurRad="63500" dist="38099" dir="2700000" algn="ctr" rotWithShape="0">
                <a:schemeClr val="bg2">
                  <a:alpha val="74997"/>
                </a:schemeClr>
              </a:outerShdw>
            </a:effectLst>
          </p:spPr>
          <p:txBody>
            <a:bodyPr wrap="none" anchor="ctr"/>
            <a:lstStyle/>
            <a:p>
              <a:pPr>
                <a:defRPr/>
              </a:pPr>
              <a:endParaRPr lang="it-IT">
                <a:latin typeface="Calibri" charset="0"/>
              </a:endParaRPr>
            </a:p>
          </p:txBody>
        </p:sp>
        <p:sp>
          <p:nvSpPr>
            <p:cNvPr id="30733" name="Line 12">
              <a:extLst>
                <a:ext uri="{FF2B5EF4-FFF2-40B4-BE49-F238E27FC236}">
                  <a16:creationId xmlns:a16="http://schemas.microsoft.com/office/drawing/2014/main" id="{8949A8E3-7AD1-B405-1478-D3ADDD655555}"/>
                </a:ext>
              </a:extLst>
            </p:cNvPr>
            <p:cNvSpPr>
              <a:spLocks noChangeShapeType="1"/>
            </p:cNvSpPr>
            <p:nvPr/>
          </p:nvSpPr>
          <p:spPr bwMode="auto">
            <a:xfrm>
              <a:off x="2603500" y="5276700"/>
              <a:ext cx="0" cy="174657"/>
            </a:xfrm>
            <a:prstGeom prst="line">
              <a:avLst/>
            </a:prstGeom>
            <a:noFill/>
            <a:ln w="25400">
              <a:solidFill>
                <a:schemeClr val="tx1"/>
              </a:solidFill>
              <a:round/>
              <a:headEnd/>
              <a:tailEnd/>
            </a:ln>
            <a:effectLst>
              <a:outerShdw blurRad="63500" dist="38099" dir="2700000" algn="ctr" rotWithShape="0">
                <a:schemeClr val="bg2">
                  <a:alpha val="74997"/>
                </a:schemeClr>
              </a:outerShdw>
            </a:effectLst>
          </p:spPr>
          <p:txBody>
            <a:bodyPr wrap="none" anchor="ctr"/>
            <a:lstStyle/>
            <a:p>
              <a:pPr>
                <a:defRPr/>
              </a:pPr>
              <a:endParaRPr lang="it-IT">
                <a:latin typeface="Calibri" charset="0"/>
              </a:endParaRPr>
            </a:p>
          </p:txBody>
        </p:sp>
        <p:sp>
          <p:nvSpPr>
            <p:cNvPr id="30734" name="Line 13">
              <a:extLst>
                <a:ext uri="{FF2B5EF4-FFF2-40B4-BE49-F238E27FC236}">
                  <a16:creationId xmlns:a16="http://schemas.microsoft.com/office/drawing/2014/main" id="{C796410C-1585-C835-1A16-B046F27E5D8A}"/>
                </a:ext>
              </a:extLst>
            </p:cNvPr>
            <p:cNvSpPr>
              <a:spLocks noChangeShapeType="1"/>
            </p:cNvSpPr>
            <p:nvPr/>
          </p:nvSpPr>
          <p:spPr bwMode="auto">
            <a:xfrm flipV="1">
              <a:off x="2665413" y="3882621"/>
              <a:ext cx="4243387" cy="739910"/>
            </a:xfrm>
            <a:prstGeom prst="line">
              <a:avLst/>
            </a:prstGeom>
            <a:noFill/>
            <a:ln w="25400">
              <a:solidFill>
                <a:schemeClr val="folHlink"/>
              </a:solidFill>
              <a:round/>
              <a:headEnd/>
              <a:tailEnd/>
            </a:ln>
            <a:effectLst>
              <a:outerShdw blurRad="63500" dist="38099" dir="2700000" algn="ctr" rotWithShape="0">
                <a:schemeClr val="bg2">
                  <a:alpha val="74997"/>
                </a:schemeClr>
              </a:outerShdw>
            </a:effectLst>
          </p:spPr>
          <p:txBody>
            <a:bodyPr wrap="none" anchor="ctr"/>
            <a:lstStyle/>
            <a:p>
              <a:pPr>
                <a:defRPr/>
              </a:pPr>
              <a:endParaRPr lang="it-IT">
                <a:latin typeface="Calibri" charset="0"/>
              </a:endParaRPr>
            </a:p>
          </p:txBody>
        </p:sp>
        <p:sp>
          <p:nvSpPr>
            <p:cNvPr id="167950" name="Rectangle 14">
              <a:extLst>
                <a:ext uri="{FF2B5EF4-FFF2-40B4-BE49-F238E27FC236}">
                  <a16:creationId xmlns:a16="http://schemas.microsoft.com/office/drawing/2014/main" id="{D531ED58-3EF2-94F0-D554-E96CB10EDD8B}"/>
                </a:ext>
              </a:extLst>
            </p:cNvPr>
            <p:cNvSpPr>
              <a:spLocks noChangeArrowheads="1"/>
            </p:cNvSpPr>
            <p:nvPr/>
          </p:nvSpPr>
          <p:spPr bwMode="auto">
            <a:xfrm>
              <a:off x="2114550" y="2015381"/>
              <a:ext cx="1028700" cy="589070"/>
            </a:xfrm>
            <a:prstGeom prst="rect">
              <a:avLst/>
            </a:prstGeom>
            <a:noFill/>
            <a:ln>
              <a:noFill/>
            </a:ln>
            <a:effectLst/>
          </p:spPr>
          <p:txBody>
            <a:bodyPr lIns="90488" tIns="44450" rIns="90488" bIns="44450">
              <a:spAutoFit/>
            </a:bodyPr>
            <a:lstStyle/>
            <a:p>
              <a:pPr algn="ctr" eaLnBrk="1" fontAlgn="auto" hangingPunct="1">
                <a:spcBef>
                  <a:spcPct val="50000"/>
                </a:spcBef>
                <a:spcAft>
                  <a:spcPts val="0"/>
                </a:spcAft>
                <a:defRPr/>
              </a:pPr>
              <a:r>
                <a:rPr lang="en-US" altLang="it-IT" sz="3200" b="1">
                  <a:effectLst>
                    <a:outerShdw blurRad="38100" dist="38100" dir="2700000" algn="tl">
                      <a:srgbClr val="000000"/>
                    </a:outerShdw>
                  </a:effectLst>
                </a:rPr>
                <a:t>Y</a:t>
              </a:r>
            </a:p>
          </p:txBody>
        </p:sp>
        <p:sp>
          <p:nvSpPr>
            <p:cNvPr id="167951" name="Rectangle 15">
              <a:extLst>
                <a:ext uri="{FF2B5EF4-FFF2-40B4-BE49-F238E27FC236}">
                  <a16:creationId xmlns:a16="http://schemas.microsoft.com/office/drawing/2014/main" id="{D98912D9-F11F-E78F-3781-21C43A30DD29}"/>
                </a:ext>
              </a:extLst>
            </p:cNvPr>
            <p:cNvSpPr>
              <a:spLocks noChangeArrowheads="1"/>
            </p:cNvSpPr>
            <p:nvPr/>
          </p:nvSpPr>
          <p:spPr bwMode="auto">
            <a:xfrm>
              <a:off x="7019925" y="5114746"/>
              <a:ext cx="788988" cy="582719"/>
            </a:xfrm>
            <a:prstGeom prst="rect">
              <a:avLst/>
            </a:prstGeom>
            <a:noFill/>
            <a:ln>
              <a:noFill/>
            </a:ln>
            <a:effectLst/>
          </p:spPr>
          <p:txBody>
            <a:bodyPr lIns="90488" tIns="44450" rIns="90488" bIns="4445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defRPr/>
              </a:pPr>
              <a:r>
                <a:rPr lang="en-US" altLang="it-IT" sz="3200" b="1">
                  <a:effectLst>
                    <a:outerShdw blurRad="38100" dist="38100" dir="2700000" algn="tl">
                      <a:srgbClr val="C0C0C0"/>
                    </a:outerShdw>
                  </a:effectLst>
                  <a:latin typeface="Arial" panose="020B0604020202020204" pitchFamily="34" charset="0"/>
                </a:rPr>
                <a:t>X1</a:t>
              </a:r>
              <a:endParaRPr lang="en-US" altLang="it-IT" sz="3200" b="1" baseline="-25000">
                <a:effectLst>
                  <a:outerShdw blurRad="38100" dist="38100" dir="2700000" algn="tl">
                    <a:srgbClr val="C0C0C0"/>
                  </a:outerShdw>
                </a:effectLst>
                <a:latin typeface="Arial" panose="020B0604020202020204" pitchFamily="34" charset="0"/>
              </a:endParaRPr>
            </a:p>
          </p:txBody>
        </p:sp>
        <p:sp>
          <p:nvSpPr>
            <p:cNvPr id="30737" name="Line 16">
              <a:extLst>
                <a:ext uri="{FF2B5EF4-FFF2-40B4-BE49-F238E27FC236}">
                  <a16:creationId xmlns:a16="http://schemas.microsoft.com/office/drawing/2014/main" id="{10A420E8-BBE9-451C-4DE1-0D8BC682BACC}"/>
                </a:ext>
              </a:extLst>
            </p:cNvPr>
            <p:cNvSpPr>
              <a:spLocks noChangeShapeType="1"/>
            </p:cNvSpPr>
            <p:nvPr/>
          </p:nvSpPr>
          <p:spPr bwMode="auto">
            <a:xfrm>
              <a:off x="2628900" y="2612390"/>
              <a:ext cx="0" cy="2696066"/>
            </a:xfrm>
            <a:prstGeom prst="line">
              <a:avLst/>
            </a:prstGeom>
            <a:noFill/>
            <a:ln w="50800">
              <a:solidFill>
                <a:schemeClr val="tx1"/>
              </a:solidFill>
              <a:round/>
              <a:headEnd/>
              <a:tailEnd/>
            </a:ln>
            <a:effectLst>
              <a:outerShdw blurRad="63500" dist="38099" dir="2700000" algn="ctr" rotWithShape="0">
                <a:schemeClr val="bg2">
                  <a:alpha val="74997"/>
                </a:schemeClr>
              </a:outerShdw>
            </a:effectLst>
          </p:spPr>
          <p:txBody>
            <a:bodyPr wrap="none" anchor="ctr"/>
            <a:lstStyle/>
            <a:p>
              <a:pPr>
                <a:defRPr/>
              </a:pPr>
              <a:endParaRPr lang="it-IT">
                <a:latin typeface="Calibri" charset="0"/>
              </a:endParaRPr>
            </a:p>
          </p:txBody>
        </p:sp>
        <p:sp>
          <p:nvSpPr>
            <p:cNvPr id="30738" name="Line 17">
              <a:extLst>
                <a:ext uri="{FF2B5EF4-FFF2-40B4-BE49-F238E27FC236}">
                  <a16:creationId xmlns:a16="http://schemas.microsoft.com/office/drawing/2014/main" id="{B3BF4055-BF0D-C0BA-E84E-5D52C8354645}"/>
                </a:ext>
              </a:extLst>
            </p:cNvPr>
            <p:cNvSpPr>
              <a:spLocks noChangeShapeType="1"/>
            </p:cNvSpPr>
            <p:nvPr/>
          </p:nvSpPr>
          <p:spPr bwMode="auto">
            <a:xfrm>
              <a:off x="2654300" y="5333861"/>
              <a:ext cx="4379913" cy="0"/>
            </a:xfrm>
            <a:prstGeom prst="line">
              <a:avLst/>
            </a:prstGeom>
            <a:noFill/>
            <a:ln w="50800">
              <a:solidFill>
                <a:schemeClr val="tx1"/>
              </a:solidFill>
              <a:round/>
              <a:headEnd/>
              <a:tailEnd/>
            </a:ln>
            <a:effectLst>
              <a:outerShdw blurRad="63500" dist="38099" dir="2700000" algn="ctr" rotWithShape="0">
                <a:schemeClr val="bg2">
                  <a:alpha val="74997"/>
                </a:schemeClr>
              </a:outerShdw>
            </a:effectLst>
          </p:spPr>
          <p:txBody>
            <a:bodyPr wrap="none" anchor="ctr"/>
            <a:lstStyle/>
            <a:p>
              <a:pPr>
                <a:defRPr/>
              </a:pPr>
              <a:endParaRPr lang="it-IT">
                <a:latin typeface="Calibri" charset="0"/>
              </a:endParaRPr>
            </a:p>
          </p:txBody>
        </p:sp>
        <p:sp>
          <p:nvSpPr>
            <p:cNvPr id="193554" name="Line 18">
              <a:extLst>
                <a:ext uri="{FF2B5EF4-FFF2-40B4-BE49-F238E27FC236}">
                  <a16:creationId xmlns:a16="http://schemas.microsoft.com/office/drawing/2014/main" id="{399A7657-C49C-165B-AC23-10911DADF51D}"/>
                </a:ext>
              </a:extLst>
            </p:cNvPr>
            <p:cNvSpPr>
              <a:spLocks noChangeShapeType="1"/>
            </p:cNvSpPr>
            <p:nvPr/>
          </p:nvSpPr>
          <p:spPr bwMode="auto">
            <a:xfrm>
              <a:off x="2513013" y="4601890"/>
              <a:ext cx="21748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193555" name="Line 19">
              <a:extLst>
                <a:ext uri="{FF2B5EF4-FFF2-40B4-BE49-F238E27FC236}">
                  <a16:creationId xmlns:a16="http://schemas.microsoft.com/office/drawing/2014/main" id="{33DF8012-4E4C-DE35-1833-0F195A4130D4}"/>
                </a:ext>
              </a:extLst>
            </p:cNvPr>
            <p:cNvSpPr>
              <a:spLocks noChangeShapeType="1"/>
            </p:cNvSpPr>
            <p:nvPr/>
          </p:nvSpPr>
          <p:spPr bwMode="auto">
            <a:xfrm>
              <a:off x="2513013" y="3420575"/>
              <a:ext cx="21748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167956" name="Rectangle 20">
              <a:extLst>
                <a:ext uri="{FF2B5EF4-FFF2-40B4-BE49-F238E27FC236}">
                  <a16:creationId xmlns:a16="http://schemas.microsoft.com/office/drawing/2014/main" id="{E083C4AF-C0BD-E8F1-B8F6-8063EB42A139}"/>
                </a:ext>
              </a:extLst>
            </p:cNvPr>
            <p:cNvSpPr>
              <a:spLocks noChangeArrowheads="1"/>
            </p:cNvSpPr>
            <p:nvPr/>
          </p:nvSpPr>
          <p:spPr bwMode="auto">
            <a:xfrm>
              <a:off x="1778000" y="5036945"/>
              <a:ext cx="655638" cy="589069"/>
            </a:xfrm>
            <a:prstGeom prst="rect">
              <a:avLst/>
            </a:prstGeom>
            <a:noFill/>
            <a:ln>
              <a:noFill/>
            </a:ln>
            <a:effectLst/>
          </p:spPr>
          <p:txBody>
            <a:bodyPr lIns="90488" tIns="44450" rIns="90488" bIns="44450">
              <a:spAutoFit/>
            </a:bodyPr>
            <a:lstStyle/>
            <a:p>
              <a:pPr algn="r" eaLnBrk="1" fontAlgn="auto" hangingPunct="1">
                <a:spcBef>
                  <a:spcPct val="50000"/>
                </a:spcBef>
                <a:spcAft>
                  <a:spcPts val="0"/>
                </a:spcAft>
                <a:defRPr/>
              </a:pPr>
              <a:r>
                <a:rPr lang="en-US" altLang="it-IT" sz="3200" b="1">
                  <a:effectLst>
                    <a:outerShdw blurRad="38100" dist="38100" dir="2700000" algn="tl">
                      <a:srgbClr val="000000"/>
                    </a:outerShdw>
                  </a:effectLst>
                </a:rPr>
                <a:t>0</a:t>
              </a:r>
            </a:p>
          </p:txBody>
        </p:sp>
        <p:sp>
          <p:nvSpPr>
            <p:cNvPr id="167957" name="Rectangle 21">
              <a:extLst>
                <a:ext uri="{FF2B5EF4-FFF2-40B4-BE49-F238E27FC236}">
                  <a16:creationId xmlns:a16="http://schemas.microsoft.com/office/drawing/2014/main" id="{1A9A4334-E0FE-1274-7342-00EFD28FB5B6}"/>
                </a:ext>
              </a:extLst>
            </p:cNvPr>
            <p:cNvSpPr>
              <a:spLocks noChangeArrowheads="1"/>
            </p:cNvSpPr>
            <p:nvPr/>
          </p:nvSpPr>
          <p:spPr bwMode="auto">
            <a:xfrm>
              <a:off x="2263775" y="5508518"/>
              <a:ext cx="655638" cy="589070"/>
            </a:xfrm>
            <a:prstGeom prst="rect">
              <a:avLst/>
            </a:prstGeom>
            <a:noFill/>
            <a:ln>
              <a:noFill/>
            </a:ln>
            <a:effectLst/>
          </p:spPr>
          <p:txBody>
            <a:bodyPr lIns="90488" tIns="44450" rIns="90488" bIns="44450">
              <a:spAutoFit/>
            </a:bodyPr>
            <a:lstStyle/>
            <a:p>
              <a:pPr algn="ctr" eaLnBrk="1" fontAlgn="auto" hangingPunct="1">
                <a:spcBef>
                  <a:spcPct val="50000"/>
                </a:spcBef>
                <a:spcAft>
                  <a:spcPts val="0"/>
                </a:spcAft>
                <a:defRPr/>
              </a:pPr>
              <a:r>
                <a:rPr lang="en-US" altLang="it-IT" sz="3200" b="1">
                  <a:effectLst>
                    <a:outerShdw blurRad="38100" dist="38100" dir="2700000" algn="tl">
                      <a:srgbClr val="000000"/>
                    </a:outerShdw>
                  </a:effectLst>
                </a:rPr>
                <a:t>0</a:t>
              </a:r>
            </a:p>
          </p:txBody>
        </p:sp>
        <p:sp>
          <p:nvSpPr>
            <p:cNvPr id="30743" name="Line 22">
              <a:extLst>
                <a:ext uri="{FF2B5EF4-FFF2-40B4-BE49-F238E27FC236}">
                  <a16:creationId xmlns:a16="http://schemas.microsoft.com/office/drawing/2014/main" id="{1C63BBDE-754B-49A4-CCDE-F514A8C55BAE}"/>
                </a:ext>
              </a:extLst>
            </p:cNvPr>
            <p:cNvSpPr>
              <a:spLocks noChangeShapeType="1"/>
            </p:cNvSpPr>
            <p:nvPr/>
          </p:nvSpPr>
          <p:spPr bwMode="auto">
            <a:xfrm flipV="1">
              <a:off x="2684463" y="3056971"/>
              <a:ext cx="4243387" cy="739910"/>
            </a:xfrm>
            <a:prstGeom prst="line">
              <a:avLst/>
            </a:prstGeom>
            <a:noFill/>
            <a:ln w="25400">
              <a:solidFill>
                <a:schemeClr val="accent2"/>
              </a:solidFill>
              <a:round/>
              <a:headEnd/>
              <a:tailEnd/>
            </a:ln>
            <a:effectLst>
              <a:outerShdw blurRad="63500" dist="38099" dir="2700000" algn="ctr" rotWithShape="0">
                <a:schemeClr val="bg2">
                  <a:alpha val="74997"/>
                </a:schemeClr>
              </a:outerShdw>
            </a:effectLst>
          </p:spPr>
          <p:txBody>
            <a:bodyPr wrap="none" anchor="ctr"/>
            <a:lstStyle/>
            <a:p>
              <a:pPr>
                <a:defRPr/>
              </a:pPr>
              <a:endParaRPr lang="it-IT">
                <a:latin typeface="Calibri" charset="0"/>
              </a:endParaRPr>
            </a:p>
          </p:txBody>
        </p:sp>
        <p:sp>
          <p:nvSpPr>
            <p:cNvPr id="193559" name="Rectangle 23">
              <a:extLst>
                <a:ext uri="{FF2B5EF4-FFF2-40B4-BE49-F238E27FC236}">
                  <a16:creationId xmlns:a16="http://schemas.microsoft.com/office/drawing/2014/main" id="{E607B256-DA33-B211-B8AA-B9704639AE83}"/>
                </a:ext>
              </a:extLst>
            </p:cNvPr>
            <p:cNvSpPr>
              <a:spLocks noChangeArrowheads="1"/>
            </p:cNvSpPr>
            <p:nvPr/>
          </p:nvSpPr>
          <p:spPr bwMode="auto">
            <a:xfrm>
              <a:off x="4835525" y="2202740"/>
              <a:ext cx="2973388" cy="52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nchor="ctr">
              <a:spAutoFit/>
            </a:bodyPr>
            <a:lstStyle>
              <a:lvl1pPr>
                <a:spcBef>
                  <a:spcPct val="20000"/>
                </a:spcBef>
                <a:buChar char="•"/>
                <a:tabLst>
                  <a:tab pos="685800" algn="l"/>
                </a:tabLst>
                <a:defRPr sz="3200">
                  <a:solidFill>
                    <a:schemeClr val="tx1"/>
                  </a:solidFill>
                  <a:latin typeface="Times New Roman" panose="02020603050405020304" pitchFamily="18" charset="0"/>
                </a:defRPr>
              </a:lvl1pPr>
              <a:lvl2pPr marL="742950" indent="-285750">
                <a:spcBef>
                  <a:spcPct val="20000"/>
                </a:spcBef>
                <a:buChar char="–"/>
                <a:tabLst>
                  <a:tab pos="685800" algn="l"/>
                </a:tabLst>
                <a:defRPr sz="2800">
                  <a:solidFill>
                    <a:schemeClr val="tx1"/>
                  </a:solidFill>
                  <a:latin typeface="Times New Roman" panose="02020603050405020304" pitchFamily="18" charset="0"/>
                </a:defRPr>
              </a:lvl2pPr>
              <a:lvl3pPr marL="1143000" indent="-228600">
                <a:spcBef>
                  <a:spcPct val="20000"/>
                </a:spcBef>
                <a:buChar char="•"/>
                <a:tabLst>
                  <a:tab pos="685800" algn="l"/>
                </a:tabLst>
                <a:defRPr sz="2400">
                  <a:solidFill>
                    <a:schemeClr val="tx1"/>
                  </a:solidFill>
                  <a:latin typeface="Times New Roman" panose="02020603050405020304" pitchFamily="18" charset="0"/>
                </a:defRPr>
              </a:lvl3pPr>
              <a:lvl4pPr marL="1600200" indent="-228600">
                <a:spcBef>
                  <a:spcPct val="20000"/>
                </a:spcBef>
                <a:buChar char="–"/>
                <a:tabLst>
                  <a:tab pos="685800" algn="l"/>
                </a:tabLst>
                <a:defRPr sz="2000">
                  <a:solidFill>
                    <a:schemeClr val="tx1"/>
                  </a:solidFill>
                  <a:latin typeface="Times New Roman" panose="02020603050405020304" pitchFamily="18" charset="0"/>
                </a:defRPr>
              </a:lvl4pPr>
              <a:lvl5pPr marL="2057400" indent="-228600">
                <a:spcBef>
                  <a:spcPct val="20000"/>
                </a:spcBef>
                <a:buChar char="»"/>
                <a:tabLst>
                  <a:tab pos="6858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6858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6858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6858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685800" algn="l"/>
                </a:tabLst>
                <a:defRPr sz="2000">
                  <a:solidFill>
                    <a:schemeClr val="tx1"/>
                  </a:solidFill>
                  <a:latin typeface="Times New Roman" panose="02020603050405020304" pitchFamily="18" charset="0"/>
                </a:defRPr>
              </a:lvl9pPr>
            </a:lstStyle>
            <a:p>
              <a:pPr eaLnBrk="1" hangingPunct="1">
                <a:spcBef>
                  <a:spcPct val="50000"/>
                </a:spcBef>
                <a:buFontTx/>
                <a:buNone/>
              </a:pPr>
              <a:r>
                <a:rPr lang="en-US" altLang="it-IT" sz="2800" b="1">
                  <a:solidFill>
                    <a:schemeClr val="tx2"/>
                  </a:solidFill>
                  <a:latin typeface="Arial" panose="020B0604020202020204" pitchFamily="34" charset="0"/>
                </a:rPr>
                <a:t>Same slopes b</a:t>
              </a:r>
              <a:r>
                <a:rPr lang="en-US" altLang="it-IT" sz="2800" b="1" baseline="-25000">
                  <a:solidFill>
                    <a:schemeClr val="tx2"/>
                  </a:solidFill>
                  <a:latin typeface="Arial" panose="020B0604020202020204" pitchFamily="34" charset="0"/>
                </a:rPr>
                <a:t>1</a:t>
              </a:r>
            </a:p>
          </p:txBody>
        </p:sp>
        <p:sp>
          <p:nvSpPr>
            <p:cNvPr id="167960" name="Rectangle 24">
              <a:extLst>
                <a:ext uri="{FF2B5EF4-FFF2-40B4-BE49-F238E27FC236}">
                  <a16:creationId xmlns:a16="http://schemas.microsoft.com/office/drawing/2014/main" id="{50328DC4-2395-E4C9-1514-453AA44E05E2}"/>
                </a:ext>
              </a:extLst>
            </p:cNvPr>
            <p:cNvSpPr>
              <a:spLocks noChangeArrowheads="1"/>
            </p:cNvSpPr>
            <p:nvPr/>
          </p:nvSpPr>
          <p:spPr bwMode="auto">
            <a:xfrm>
              <a:off x="1797050" y="4341493"/>
              <a:ext cx="698500" cy="500153"/>
            </a:xfrm>
            <a:prstGeom prst="rect">
              <a:avLst/>
            </a:prstGeom>
            <a:noFill/>
            <a:ln>
              <a:noFill/>
            </a:ln>
            <a:effectLst/>
          </p:spPr>
          <p:txBody>
            <a:bodyPr lIns="90488" tIns="44450" rIns="90488" bIns="44450" anchor="ctr">
              <a:spAutoFit/>
            </a:bodyPr>
            <a:lstStyle>
              <a:lvl1pPr>
                <a:tabLst>
                  <a:tab pos="685800" algn="l"/>
                </a:tabLst>
                <a:defRPr sz="2400">
                  <a:solidFill>
                    <a:schemeClr val="tx1"/>
                  </a:solidFill>
                  <a:latin typeface="Times New Roman" panose="02020603050405020304" pitchFamily="18" charset="0"/>
                </a:defRPr>
              </a:lvl1pPr>
              <a:lvl2pPr>
                <a:tabLst>
                  <a:tab pos="685800" algn="l"/>
                </a:tabLst>
                <a:defRPr sz="2400">
                  <a:solidFill>
                    <a:schemeClr val="tx1"/>
                  </a:solidFill>
                  <a:latin typeface="Times New Roman" panose="02020603050405020304" pitchFamily="18" charset="0"/>
                </a:defRPr>
              </a:lvl2pPr>
              <a:lvl3pPr>
                <a:tabLst>
                  <a:tab pos="685800" algn="l"/>
                </a:tabLst>
                <a:defRPr sz="2400">
                  <a:solidFill>
                    <a:schemeClr val="tx1"/>
                  </a:solidFill>
                  <a:latin typeface="Times New Roman" panose="02020603050405020304" pitchFamily="18" charset="0"/>
                </a:defRPr>
              </a:lvl3pPr>
              <a:lvl4pPr>
                <a:tabLst>
                  <a:tab pos="685800" algn="l"/>
                </a:tabLst>
                <a:defRPr sz="2400">
                  <a:solidFill>
                    <a:schemeClr val="tx1"/>
                  </a:solidFill>
                  <a:latin typeface="Times New Roman" panose="02020603050405020304" pitchFamily="18" charset="0"/>
                </a:defRPr>
              </a:lvl4pPr>
              <a:lvl5pPr>
                <a:tabLst>
                  <a:tab pos="6858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6858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6858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6858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685800" algn="l"/>
                </a:tabLst>
                <a:defRPr sz="2400">
                  <a:solidFill>
                    <a:schemeClr val="tx1"/>
                  </a:solidFill>
                  <a:latin typeface="Times New Roman" panose="02020603050405020304" pitchFamily="18" charset="0"/>
                </a:defRPr>
              </a:lvl9pPr>
            </a:lstStyle>
            <a:p>
              <a:pPr algn="r" eaLnBrk="1" fontAlgn="auto" hangingPunct="1">
                <a:spcBef>
                  <a:spcPct val="50000"/>
                </a:spcBef>
                <a:spcAft>
                  <a:spcPts val="0"/>
                </a:spcAft>
                <a:defRPr/>
              </a:pPr>
              <a:r>
                <a:rPr lang="en-US" altLang="it-IT" sz="4000" b="1" baseline="-25000" dirty="0">
                  <a:solidFill>
                    <a:schemeClr val="tx2"/>
                  </a:solidFill>
                  <a:effectLst>
                    <a:outerShdw blurRad="38100" dist="38100" dir="2700000" algn="tl">
                      <a:srgbClr val="000000"/>
                    </a:outerShdw>
                  </a:effectLst>
                  <a:latin typeface="Arial" panose="020B0604020202020204" pitchFamily="34" charset="0"/>
                </a:rPr>
                <a:t>a</a:t>
              </a:r>
            </a:p>
          </p:txBody>
        </p:sp>
        <p:sp>
          <p:nvSpPr>
            <p:cNvPr id="167961" name="Rectangle 25">
              <a:extLst>
                <a:ext uri="{FF2B5EF4-FFF2-40B4-BE49-F238E27FC236}">
                  <a16:creationId xmlns:a16="http://schemas.microsoft.com/office/drawing/2014/main" id="{92311E5B-7E6F-3636-9863-AB3E28FDF293}"/>
                </a:ext>
              </a:extLst>
            </p:cNvPr>
            <p:cNvSpPr>
              <a:spLocks noChangeArrowheads="1"/>
            </p:cNvSpPr>
            <p:nvPr/>
          </p:nvSpPr>
          <p:spPr bwMode="auto">
            <a:xfrm>
              <a:off x="908050" y="3541247"/>
              <a:ext cx="1587500" cy="528733"/>
            </a:xfrm>
            <a:prstGeom prst="rect">
              <a:avLst/>
            </a:prstGeom>
            <a:noFill/>
            <a:ln>
              <a:noFill/>
            </a:ln>
            <a:effectLst/>
          </p:spPr>
          <p:txBody>
            <a:bodyPr lIns="90488" tIns="44450" rIns="90488" bIns="44450" anchor="ctr">
              <a:spAutoFit/>
            </a:bodyPr>
            <a:lstStyle>
              <a:lvl1pPr>
                <a:tabLst>
                  <a:tab pos="685800" algn="l"/>
                </a:tabLst>
                <a:defRPr sz="2400">
                  <a:solidFill>
                    <a:schemeClr val="tx1"/>
                  </a:solidFill>
                  <a:latin typeface="Times New Roman" panose="02020603050405020304" pitchFamily="18" charset="0"/>
                </a:defRPr>
              </a:lvl1pPr>
              <a:lvl2pPr>
                <a:tabLst>
                  <a:tab pos="685800" algn="l"/>
                </a:tabLst>
                <a:defRPr sz="2400">
                  <a:solidFill>
                    <a:schemeClr val="tx1"/>
                  </a:solidFill>
                  <a:latin typeface="Times New Roman" panose="02020603050405020304" pitchFamily="18" charset="0"/>
                </a:defRPr>
              </a:lvl2pPr>
              <a:lvl3pPr>
                <a:tabLst>
                  <a:tab pos="685800" algn="l"/>
                </a:tabLst>
                <a:defRPr sz="2400">
                  <a:solidFill>
                    <a:schemeClr val="tx1"/>
                  </a:solidFill>
                  <a:latin typeface="Times New Roman" panose="02020603050405020304" pitchFamily="18" charset="0"/>
                </a:defRPr>
              </a:lvl3pPr>
              <a:lvl4pPr>
                <a:tabLst>
                  <a:tab pos="685800" algn="l"/>
                </a:tabLst>
                <a:defRPr sz="2400">
                  <a:solidFill>
                    <a:schemeClr val="tx1"/>
                  </a:solidFill>
                  <a:latin typeface="Times New Roman" panose="02020603050405020304" pitchFamily="18" charset="0"/>
                </a:defRPr>
              </a:lvl4pPr>
              <a:lvl5pPr>
                <a:tabLst>
                  <a:tab pos="6858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6858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6858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6858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685800" algn="l"/>
                </a:tabLst>
                <a:defRPr sz="2400">
                  <a:solidFill>
                    <a:schemeClr val="tx1"/>
                  </a:solidFill>
                  <a:latin typeface="Times New Roman" panose="02020603050405020304" pitchFamily="18" charset="0"/>
                </a:defRPr>
              </a:lvl9pPr>
            </a:lstStyle>
            <a:p>
              <a:pPr algn="r" eaLnBrk="1" fontAlgn="auto" hangingPunct="1">
                <a:spcBef>
                  <a:spcPct val="50000"/>
                </a:spcBef>
                <a:spcAft>
                  <a:spcPts val="0"/>
                </a:spcAft>
                <a:defRPr/>
              </a:pPr>
              <a:r>
                <a:rPr lang="en-US" altLang="it-IT" sz="2800" b="1" dirty="0">
                  <a:solidFill>
                    <a:schemeClr val="tx2"/>
                  </a:solidFill>
                  <a:effectLst>
                    <a:outerShdw blurRad="38100" dist="38100" dir="2700000" algn="tl">
                      <a:srgbClr val="000000"/>
                    </a:outerShdw>
                  </a:effectLst>
                  <a:latin typeface="Arial" panose="020B0604020202020204" pitchFamily="34" charset="0"/>
                </a:rPr>
                <a:t>a</a:t>
              </a:r>
              <a:r>
                <a:rPr lang="en-US" altLang="it-IT" sz="2800" b="1" baseline="-25000" dirty="0">
                  <a:solidFill>
                    <a:schemeClr val="tx2"/>
                  </a:solidFill>
                  <a:effectLst>
                    <a:outerShdw blurRad="38100" dist="38100" dir="2700000" algn="tl">
                      <a:srgbClr val="000000"/>
                    </a:outerShdw>
                  </a:effectLst>
                  <a:latin typeface="Arial" panose="020B0604020202020204" pitchFamily="34" charset="0"/>
                </a:rPr>
                <a:t> </a:t>
              </a:r>
              <a:r>
                <a:rPr lang="en-US" altLang="it-IT" sz="2800" b="1" dirty="0">
                  <a:solidFill>
                    <a:schemeClr val="tx2"/>
                  </a:solidFill>
                  <a:effectLst>
                    <a:outerShdw blurRad="38100" dist="38100" dir="2700000" algn="tl">
                      <a:srgbClr val="000000"/>
                    </a:outerShdw>
                  </a:effectLst>
                  <a:latin typeface="Arial" panose="020B0604020202020204" pitchFamily="34" charset="0"/>
                </a:rPr>
                <a:t>+ b</a:t>
              </a:r>
              <a:r>
                <a:rPr lang="en-US" altLang="it-IT" sz="2800" b="1" baseline="-25000" dirty="0">
                  <a:solidFill>
                    <a:schemeClr val="tx2"/>
                  </a:solidFill>
                  <a:effectLst>
                    <a:outerShdw blurRad="38100" dist="38100" dir="2700000" algn="tl">
                      <a:srgbClr val="000000"/>
                    </a:outerShdw>
                  </a:effectLst>
                  <a:latin typeface="Arial" panose="020B0604020202020204" pitchFamily="34" charset="0"/>
                </a:rPr>
                <a:t>2</a:t>
              </a:r>
            </a:p>
          </p:txBody>
        </p:sp>
        <p:sp>
          <p:nvSpPr>
            <p:cNvPr id="193562" name="Rectangle 26">
              <a:extLst>
                <a:ext uri="{FF2B5EF4-FFF2-40B4-BE49-F238E27FC236}">
                  <a16:creationId xmlns:a16="http://schemas.microsoft.com/office/drawing/2014/main" id="{B7BE8AAC-54C5-D52A-EF91-1C0AEC6AC334}"/>
                </a:ext>
              </a:extLst>
            </p:cNvPr>
            <p:cNvSpPr>
              <a:spLocks noChangeArrowheads="1"/>
            </p:cNvSpPr>
            <p:nvPr/>
          </p:nvSpPr>
          <p:spPr bwMode="auto">
            <a:xfrm>
              <a:off x="3014663" y="2931536"/>
              <a:ext cx="1649412" cy="528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nchor="ctr">
              <a:spAutoFit/>
            </a:bodyPr>
            <a:lstStyle>
              <a:lvl1pPr>
                <a:spcBef>
                  <a:spcPct val="20000"/>
                </a:spcBef>
                <a:buChar char="•"/>
                <a:tabLst>
                  <a:tab pos="685800" algn="l"/>
                </a:tabLst>
                <a:defRPr sz="3200">
                  <a:solidFill>
                    <a:schemeClr val="tx1"/>
                  </a:solidFill>
                  <a:latin typeface="Times New Roman" panose="02020603050405020304" pitchFamily="18" charset="0"/>
                </a:defRPr>
              </a:lvl1pPr>
              <a:lvl2pPr marL="742950" indent="-285750">
                <a:spcBef>
                  <a:spcPct val="20000"/>
                </a:spcBef>
                <a:buChar char="–"/>
                <a:tabLst>
                  <a:tab pos="685800" algn="l"/>
                </a:tabLst>
                <a:defRPr sz="2800">
                  <a:solidFill>
                    <a:schemeClr val="tx1"/>
                  </a:solidFill>
                  <a:latin typeface="Times New Roman" panose="02020603050405020304" pitchFamily="18" charset="0"/>
                </a:defRPr>
              </a:lvl2pPr>
              <a:lvl3pPr marL="1143000" indent="-228600">
                <a:spcBef>
                  <a:spcPct val="20000"/>
                </a:spcBef>
                <a:buChar char="•"/>
                <a:tabLst>
                  <a:tab pos="685800" algn="l"/>
                </a:tabLst>
                <a:defRPr sz="2400">
                  <a:solidFill>
                    <a:schemeClr val="tx1"/>
                  </a:solidFill>
                  <a:latin typeface="Times New Roman" panose="02020603050405020304" pitchFamily="18" charset="0"/>
                </a:defRPr>
              </a:lvl3pPr>
              <a:lvl4pPr marL="1600200" indent="-228600">
                <a:spcBef>
                  <a:spcPct val="20000"/>
                </a:spcBef>
                <a:buChar char="–"/>
                <a:tabLst>
                  <a:tab pos="685800" algn="l"/>
                </a:tabLst>
                <a:defRPr sz="2000">
                  <a:solidFill>
                    <a:schemeClr val="tx1"/>
                  </a:solidFill>
                  <a:latin typeface="Times New Roman" panose="02020603050405020304" pitchFamily="18" charset="0"/>
                </a:defRPr>
              </a:lvl4pPr>
              <a:lvl5pPr marL="2057400" indent="-228600">
                <a:spcBef>
                  <a:spcPct val="20000"/>
                </a:spcBef>
                <a:buChar char="»"/>
                <a:tabLst>
                  <a:tab pos="6858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6858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6858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6858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685800" algn="l"/>
                </a:tabLst>
                <a:defRPr sz="2000">
                  <a:solidFill>
                    <a:schemeClr val="tx1"/>
                  </a:solidFill>
                  <a:latin typeface="Times New Roman" panose="02020603050405020304" pitchFamily="18" charset="0"/>
                </a:defRPr>
              </a:lvl9pPr>
            </a:lstStyle>
            <a:p>
              <a:pPr eaLnBrk="1" hangingPunct="1">
                <a:spcBef>
                  <a:spcPct val="50000"/>
                </a:spcBef>
                <a:buFontTx/>
                <a:buNone/>
              </a:pPr>
              <a:r>
                <a:rPr lang="en-US" altLang="it-IT" sz="2800" b="1">
                  <a:solidFill>
                    <a:schemeClr val="accent2"/>
                  </a:solidFill>
                  <a:latin typeface="Arial" panose="020B0604020202020204" pitchFamily="34" charset="0"/>
                </a:rPr>
                <a:t>Females</a:t>
              </a:r>
            </a:p>
          </p:txBody>
        </p:sp>
        <p:sp>
          <p:nvSpPr>
            <p:cNvPr id="193563" name="Rectangle 27">
              <a:extLst>
                <a:ext uri="{FF2B5EF4-FFF2-40B4-BE49-F238E27FC236}">
                  <a16:creationId xmlns:a16="http://schemas.microsoft.com/office/drawing/2014/main" id="{FC84AE06-3F98-161E-8229-F5B947AC9A5E}"/>
                </a:ext>
              </a:extLst>
            </p:cNvPr>
            <p:cNvSpPr>
              <a:spLocks noChangeArrowheads="1"/>
            </p:cNvSpPr>
            <p:nvPr/>
          </p:nvSpPr>
          <p:spPr bwMode="auto">
            <a:xfrm>
              <a:off x="3014663" y="4590775"/>
              <a:ext cx="1649412" cy="52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nchor="ctr">
              <a:spAutoFit/>
            </a:bodyPr>
            <a:lstStyle>
              <a:lvl1pPr>
                <a:spcBef>
                  <a:spcPct val="20000"/>
                </a:spcBef>
                <a:buChar char="•"/>
                <a:tabLst>
                  <a:tab pos="685800" algn="l"/>
                </a:tabLst>
                <a:defRPr sz="3200">
                  <a:solidFill>
                    <a:schemeClr val="tx1"/>
                  </a:solidFill>
                  <a:latin typeface="Times New Roman" panose="02020603050405020304" pitchFamily="18" charset="0"/>
                </a:defRPr>
              </a:lvl1pPr>
              <a:lvl2pPr marL="742950" indent="-285750">
                <a:spcBef>
                  <a:spcPct val="20000"/>
                </a:spcBef>
                <a:buChar char="–"/>
                <a:tabLst>
                  <a:tab pos="685800" algn="l"/>
                </a:tabLst>
                <a:defRPr sz="2800">
                  <a:solidFill>
                    <a:schemeClr val="tx1"/>
                  </a:solidFill>
                  <a:latin typeface="Times New Roman" panose="02020603050405020304" pitchFamily="18" charset="0"/>
                </a:defRPr>
              </a:lvl2pPr>
              <a:lvl3pPr marL="1143000" indent="-228600">
                <a:spcBef>
                  <a:spcPct val="20000"/>
                </a:spcBef>
                <a:buChar char="•"/>
                <a:tabLst>
                  <a:tab pos="685800" algn="l"/>
                </a:tabLst>
                <a:defRPr sz="2400">
                  <a:solidFill>
                    <a:schemeClr val="tx1"/>
                  </a:solidFill>
                  <a:latin typeface="Times New Roman" panose="02020603050405020304" pitchFamily="18" charset="0"/>
                </a:defRPr>
              </a:lvl3pPr>
              <a:lvl4pPr marL="1600200" indent="-228600">
                <a:spcBef>
                  <a:spcPct val="20000"/>
                </a:spcBef>
                <a:buChar char="–"/>
                <a:tabLst>
                  <a:tab pos="685800" algn="l"/>
                </a:tabLst>
                <a:defRPr sz="2000">
                  <a:solidFill>
                    <a:schemeClr val="tx1"/>
                  </a:solidFill>
                  <a:latin typeface="Times New Roman" panose="02020603050405020304" pitchFamily="18" charset="0"/>
                </a:defRPr>
              </a:lvl4pPr>
              <a:lvl5pPr marL="2057400" indent="-228600">
                <a:spcBef>
                  <a:spcPct val="20000"/>
                </a:spcBef>
                <a:buChar char="»"/>
                <a:tabLst>
                  <a:tab pos="6858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6858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6858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6858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685800" algn="l"/>
                </a:tabLst>
                <a:defRPr sz="2000">
                  <a:solidFill>
                    <a:schemeClr val="tx1"/>
                  </a:solidFill>
                  <a:latin typeface="Times New Roman" panose="02020603050405020304" pitchFamily="18" charset="0"/>
                </a:defRPr>
              </a:lvl9pPr>
            </a:lstStyle>
            <a:p>
              <a:pPr eaLnBrk="1" hangingPunct="1">
                <a:spcBef>
                  <a:spcPct val="50000"/>
                </a:spcBef>
                <a:buFontTx/>
                <a:buNone/>
              </a:pPr>
              <a:r>
                <a:rPr lang="en-US" altLang="it-IT" sz="2800" b="1">
                  <a:solidFill>
                    <a:schemeClr val="folHlink"/>
                  </a:solidFill>
                  <a:latin typeface="Arial" panose="020B0604020202020204" pitchFamily="34" charset="0"/>
                </a:rPr>
                <a:t>Males</a:t>
              </a:r>
            </a:p>
          </p:txBody>
        </p:sp>
      </p:grpSp>
      <p:sp>
        <p:nvSpPr>
          <p:cNvPr id="193538" name="Rettangolo 2">
            <a:extLst>
              <a:ext uri="{FF2B5EF4-FFF2-40B4-BE49-F238E27FC236}">
                <a16:creationId xmlns:a16="http://schemas.microsoft.com/office/drawing/2014/main" id="{3A446634-8892-8712-7773-D73304842CD9}"/>
              </a:ext>
            </a:extLst>
          </p:cNvPr>
          <p:cNvSpPr>
            <a:spLocks noChangeArrowheads="1"/>
          </p:cNvSpPr>
          <p:nvPr/>
        </p:nvSpPr>
        <p:spPr bwMode="auto">
          <a:xfrm>
            <a:off x="204788" y="5233988"/>
            <a:ext cx="88153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it-IT" sz="1800">
                <a:latin typeface="Calibri" panose="020F0502020204030204" pitchFamily="34" charset="0"/>
              </a:rPr>
              <a:t>a different constant generates a different line, either higher or lower. A positive coefficient (b) indicates that women are consistently higher compared to men (on dep. var.). A negative coefficient indicated women are lower</a:t>
            </a:r>
          </a:p>
        </p:txBody>
      </p:sp>
    </p:spTree>
  </p:cSld>
  <p:clrMapOvr>
    <a:masterClrMapping/>
  </p:clrMapOvr>
  <p:transition>
    <p:wipe dir="r"/>
  </p:transition>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7" name="Rectangle 3">
            <a:extLst>
              <a:ext uri="{FF2B5EF4-FFF2-40B4-BE49-F238E27FC236}">
                <a16:creationId xmlns:a16="http://schemas.microsoft.com/office/drawing/2014/main" id="{9A3DABCF-5B97-485D-2A4D-939A48706745}"/>
              </a:ext>
            </a:extLst>
          </p:cNvPr>
          <p:cNvSpPr>
            <a:spLocks noGrp="1" noChangeArrowheads="1"/>
          </p:cNvSpPr>
          <p:nvPr>
            <p:ph idx="4294967295"/>
          </p:nvPr>
        </p:nvSpPr>
        <p:spPr>
          <a:xfrm>
            <a:off x="0" y="1600200"/>
            <a:ext cx="8229600" cy="4525963"/>
          </a:xfrm>
        </p:spPr>
        <p:txBody>
          <a:bodyPr rtlCol="0">
            <a:normAutofit/>
          </a:bodyPr>
          <a:lstStyle/>
          <a:p>
            <a:pPr marL="0" lvl="1" indent="0" eaLnBrk="1" fontAlgn="auto" hangingPunct="1">
              <a:spcAft>
                <a:spcPts val="0"/>
              </a:spcAft>
              <a:buFont typeface="Arial" panose="020B0604020202020204" pitchFamily="34" charset="0"/>
              <a:buNone/>
              <a:defRPr/>
            </a:pPr>
            <a:r>
              <a:rPr lang="en-US" altLang="it-IT" dirty="0">
                <a:latin typeface="Calibri" panose="020F0502020204030204" pitchFamily="34" charset="0"/>
                <a:cs typeface="Calibri" panose="020F0502020204030204" pitchFamily="34" charset="0"/>
              </a:rPr>
              <a:t>A positive coefficient (b) indicates that women are consistently higher compared to men (on dep. var.)</a:t>
            </a:r>
          </a:p>
          <a:p>
            <a:pPr lvl="1" eaLnBrk="1" fontAlgn="auto" hangingPunct="1">
              <a:spcAft>
                <a:spcPts val="0"/>
              </a:spcAft>
              <a:defRPr/>
            </a:pPr>
            <a:r>
              <a:rPr lang="en-US" altLang="it-IT" dirty="0">
                <a:latin typeface="Calibri" panose="020F0502020204030204" pitchFamily="34" charset="0"/>
                <a:cs typeface="Calibri" panose="020F0502020204030204" pitchFamily="34" charset="0"/>
              </a:rPr>
              <a:t>A negative coefficient indicated women are lower</a:t>
            </a:r>
          </a:p>
          <a:p>
            <a:pPr eaLnBrk="1" fontAlgn="auto" hangingPunct="1">
              <a:spcAft>
                <a:spcPts val="0"/>
              </a:spcAft>
              <a:defRPr/>
            </a:pPr>
            <a:r>
              <a:rPr lang="en-US" altLang="it-IT" dirty="0">
                <a:latin typeface="Calibri" panose="020F0502020204030204" pitchFamily="34" charset="0"/>
                <a:cs typeface="Calibri" panose="020F0502020204030204" pitchFamily="34" charset="0"/>
              </a:rPr>
              <a:t>Example:  If DFEMALE </a:t>
            </a:r>
            <a:r>
              <a:rPr lang="en-US" altLang="it-IT" dirty="0" err="1">
                <a:latin typeface="Calibri" panose="020F0502020204030204" pitchFamily="34" charset="0"/>
                <a:cs typeface="Calibri" panose="020F0502020204030204" pitchFamily="34" charset="0"/>
              </a:rPr>
              <a:t>coeff</a:t>
            </a:r>
            <a:r>
              <a:rPr lang="en-US" altLang="it-IT" dirty="0">
                <a:latin typeface="Calibri" panose="020F0502020204030204" pitchFamily="34" charset="0"/>
                <a:cs typeface="Calibri" panose="020F0502020204030204" pitchFamily="34" charset="0"/>
              </a:rPr>
              <a:t> = 1.2:</a:t>
            </a:r>
          </a:p>
          <a:p>
            <a:pPr marL="457200" lvl="1" indent="0" eaLnBrk="1" fontAlgn="auto" hangingPunct="1">
              <a:spcAft>
                <a:spcPts val="0"/>
              </a:spcAft>
              <a:buFont typeface="Arial" panose="020B0604020202020204" pitchFamily="34" charset="0"/>
              <a:buNone/>
              <a:defRPr/>
            </a:pPr>
            <a:r>
              <a:rPr lang="en-US" altLang="it-IT" dirty="0">
                <a:latin typeface="Calibri" panose="020F0502020204030204" pitchFamily="34" charset="0"/>
                <a:cs typeface="Calibri" panose="020F0502020204030204" pitchFamily="34" charset="0"/>
              </a:rPr>
              <a:t>“Women are on average 1.2 points higher than men”.</a:t>
            </a:r>
          </a:p>
        </p:txBody>
      </p:sp>
      <p:sp>
        <p:nvSpPr>
          <p:cNvPr id="195586" name="Rectangle 2">
            <a:extLst>
              <a:ext uri="{FF2B5EF4-FFF2-40B4-BE49-F238E27FC236}">
                <a16:creationId xmlns:a16="http://schemas.microsoft.com/office/drawing/2014/main" id="{47619C32-22EE-72FA-5EB4-6F295FB1CD09}"/>
              </a:ext>
            </a:extLst>
          </p:cNvPr>
          <p:cNvSpPr txBox="1">
            <a:spLocks noChangeArrowheads="1"/>
          </p:cNvSpPr>
          <p:nvPr/>
        </p:nvSpPr>
        <p:spPr bwMode="auto">
          <a:xfrm>
            <a:off x="193675" y="0"/>
            <a:ext cx="4275138"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3600" b="1">
                <a:solidFill>
                  <a:srgbClr val="0070C0"/>
                </a:solidFill>
                <a:latin typeface="Calibri" panose="020F0502020204030204" pitchFamily="34" charset="0"/>
                <a:cs typeface="Calibri" panose="020F0502020204030204" pitchFamily="34" charset="0"/>
              </a:rPr>
              <a:t>Dummy Variables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6609" name="Rectangle 3">
            <a:extLst>
              <a:ext uri="{FF2B5EF4-FFF2-40B4-BE49-F238E27FC236}">
                <a16:creationId xmlns:a16="http://schemas.microsoft.com/office/drawing/2014/main" id="{56146DD0-7262-DA43-0CE2-B1CC98FB5C29}"/>
              </a:ext>
            </a:extLst>
          </p:cNvPr>
          <p:cNvSpPr>
            <a:spLocks noGrp="1" noChangeArrowheads="1"/>
          </p:cNvSpPr>
          <p:nvPr>
            <p:ph idx="4294967295"/>
          </p:nvPr>
        </p:nvSpPr>
        <p:spPr>
          <a:xfrm>
            <a:off x="171450" y="1165225"/>
            <a:ext cx="8229600" cy="4525963"/>
          </a:xfrm>
        </p:spPr>
        <p:txBody>
          <a:bodyPr/>
          <a:lstStyle/>
          <a:p>
            <a:pPr eaLnBrk="1" hangingPunct="1"/>
            <a:r>
              <a:rPr lang="en-US" altLang="it-IT" sz="2800">
                <a:latin typeface="Calibri" panose="020F0502020204030204" pitchFamily="34" charset="0"/>
                <a:cs typeface="Calibri" panose="020F0502020204030204" pitchFamily="34" charset="0"/>
              </a:rPr>
              <a:t>What if you want to compare more than 2 groups?</a:t>
            </a:r>
          </a:p>
          <a:p>
            <a:pPr eaLnBrk="1" hangingPunct="1"/>
            <a:r>
              <a:rPr lang="en-US" altLang="it-IT" sz="2800">
                <a:latin typeface="Calibri" panose="020F0502020204030204" pitchFamily="34" charset="0"/>
                <a:cs typeface="Calibri" panose="020F0502020204030204" pitchFamily="34" charset="0"/>
              </a:rPr>
              <a:t>Example:  Race</a:t>
            </a:r>
          </a:p>
          <a:p>
            <a:pPr lvl="1" eaLnBrk="1" hangingPunct="1"/>
            <a:r>
              <a:rPr lang="en-US" altLang="it-IT" sz="2400">
                <a:latin typeface="Calibri" panose="020F0502020204030204" pitchFamily="34" charset="0"/>
                <a:cs typeface="Calibri" panose="020F0502020204030204" pitchFamily="34" charset="0"/>
              </a:rPr>
              <a:t>Coded 1=white, 2=black, 3=other</a:t>
            </a:r>
          </a:p>
          <a:p>
            <a:pPr eaLnBrk="1" hangingPunct="1"/>
            <a:r>
              <a:rPr lang="en-US" altLang="it-IT" sz="2800">
                <a:latin typeface="Calibri" panose="020F0502020204030204" pitchFamily="34" charset="0"/>
                <a:cs typeface="Calibri" panose="020F0502020204030204" pitchFamily="34" charset="0"/>
              </a:rPr>
              <a:t>Make 3 dummy variables and then, include </a:t>
            </a:r>
            <a:r>
              <a:rPr lang="en-US" altLang="it-IT" sz="2800" b="1">
                <a:latin typeface="Calibri" panose="020F0502020204030204" pitchFamily="34" charset="0"/>
                <a:cs typeface="Calibri" panose="020F0502020204030204" pitchFamily="34" charset="0"/>
              </a:rPr>
              <a:t>two</a:t>
            </a:r>
            <a:r>
              <a:rPr lang="en-US" altLang="it-IT" sz="2800">
                <a:latin typeface="Calibri" panose="020F0502020204030204" pitchFamily="34" charset="0"/>
                <a:cs typeface="Calibri" panose="020F0502020204030204" pitchFamily="34" charset="0"/>
              </a:rPr>
              <a:t> of the three variables in the multiple regression model.</a:t>
            </a:r>
          </a:p>
          <a:p>
            <a:pPr eaLnBrk="1" hangingPunct="1"/>
            <a:r>
              <a:rPr lang="en-US" altLang="it-IT" sz="2800">
                <a:latin typeface="Calibri" panose="020F0502020204030204" pitchFamily="34" charset="0"/>
                <a:cs typeface="Calibri" panose="020F0502020204030204" pitchFamily="34" charset="0"/>
              </a:rPr>
              <a:t>The contrast is </a:t>
            </a:r>
            <a:r>
              <a:rPr lang="en-US" altLang="it-IT" sz="2800" b="1">
                <a:latin typeface="Calibri" panose="020F0502020204030204" pitchFamily="34" charset="0"/>
                <a:cs typeface="Calibri" panose="020F0502020204030204" pitchFamily="34" charset="0"/>
              </a:rPr>
              <a:t>always</a:t>
            </a:r>
            <a:r>
              <a:rPr lang="en-US" altLang="it-IT" sz="2800">
                <a:latin typeface="Calibri" panose="020F0502020204030204" pitchFamily="34" charset="0"/>
                <a:cs typeface="Calibri" panose="020F0502020204030204" pitchFamily="34" charset="0"/>
              </a:rPr>
              <a:t> with the category that was </a:t>
            </a:r>
            <a:r>
              <a:rPr lang="en-US" altLang="it-IT" sz="2800" b="1">
                <a:latin typeface="Calibri" panose="020F0502020204030204" pitchFamily="34" charset="0"/>
                <a:cs typeface="Calibri" panose="020F0502020204030204" pitchFamily="34" charset="0"/>
              </a:rPr>
              <a:t>left out</a:t>
            </a:r>
            <a:r>
              <a:rPr lang="en-US" altLang="it-IT" sz="2800">
                <a:latin typeface="Calibri" panose="020F0502020204030204" pitchFamily="34" charset="0"/>
                <a:cs typeface="Calibri" panose="020F0502020204030204" pitchFamily="34" charset="0"/>
              </a:rPr>
              <a:t> of the equation</a:t>
            </a:r>
          </a:p>
          <a:p>
            <a:pPr lvl="1" eaLnBrk="1" hangingPunct="1"/>
            <a:r>
              <a:rPr lang="en-US" altLang="it-IT" sz="2400">
                <a:latin typeface="Calibri" panose="020F0502020204030204" pitchFamily="34" charset="0"/>
                <a:cs typeface="Calibri" panose="020F0502020204030204" pitchFamily="34" charset="0"/>
              </a:rPr>
              <a:t>If DFEMALE is included, the contrast is with males</a:t>
            </a:r>
          </a:p>
          <a:p>
            <a:pPr lvl="1" eaLnBrk="1" hangingPunct="1"/>
            <a:r>
              <a:rPr lang="en-US" altLang="it-IT" sz="2400">
                <a:latin typeface="Calibri" panose="020F0502020204030204" pitchFamily="34" charset="0"/>
                <a:cs typeface="Calibri" panose="020F0502020204030204" pitchFamily="34" charset="0"/>
              </a:rPr>
              <a:t>If DBLACK, DOTHER are included, coefficients reflect difference in constant compared to whites.</a:t>
            </a:r>
          </a:p>
          <a:p>
            <a:pPr eaLnBrk="1" hangingPunct="1"/>
            <a:endParaRPr lang="en-US" altLang="it-IT" sz="2800">
              <a:latin typeface="Calibri" panose="020F0502020204030204" pitchFamily="34" charset="0"/>
              <a:cs typeface="Calibri" panose="020F0502020204030204" pitchFamily="34" charset="0"/>
            </a:endParaRPr>
          </a:p>
        </p:txBody>
      </p:sp>
      <p:sp>
        <p:nvSpPr>
          <p:cNvPr id="196610" name="Rectangle 2">
            <a:extLst>
              <a:ext uri="{FF2B5EF4-FFF2-40B4-BE49-F238E27FC236}">
                <a16:creationId xmlns:a16="http://schemas.microsoft.com/office/drawing/2014/main" id="{63356088-7034-5FD8-AB8A-43F07BB48714}"/>
              </a:ext>
            </a:extLst>
          </p:cNvPr>
          <p:cNvSpPr txBox="1">
            <a:spLocks noChangeArrowheads="1"/>
          </p:cNvSpPr>
          <p:nvPr/>
        </p:nvSpPr>
        <p:spPr bwMode="auto">
          <a:xfrm>
            <a:off x="193675" y="0"/>
            <a:ext cx="4275138"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3600" b="1">
                <a:solidFill>
                  <a:srgbClr val="0070C0"/>
                </a:solidFill>
                <a:latin typeface="Calibri" panose="020F0502020204030204" pitchFamily="34" charset="0"/>
                <a:cs typeface="Calibri" panose="020F0502020204030204" pitchFamily="34" charset="0"/>
              </a:rPr>
              <a:t>Dummy Variables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2915" name="Rectangle 3">
            <a:extLst>
              <a:ext uri="{FF2B5EF4-FFF2-40B4-BE49-F238E27FC236}">
                <a16:creationId xmlns:a16="http://schemas.microsoft.com/office/drawing/2014/main" id="{F32DF768-08B8-4F03-A3C5-9C2DA2E65A25}"/>
              </a:ext>
            </a:extLst>
          </p:cNvPr>
          <p:cNvSpPr>
            <a:spLocks noGrp="1" noChangeArrowheads="1"/>
          </p:cNvSpPr>
          <p:nvPr>
            <p:ph idx="4294967295"/>
          </p:nvPr>
        </p:nvSpPr>
        <p:spPr>
          <a:xfrm>
            <a:off x="296863" y="981075"/>
            <a:ext cx="8229600" cy="4524375"/>
          </a:xfrm>
        </p:spPr>
        <p:txBody>
          <a:bodyPr rtlCol="0">
            <a:noAutofit/>
          </a:bodyPr>
          <a:lstStyle/>
          <a:p>
            <a:pPr marL="0" indent="0" eaLnBrk="1" fontAlgn="auto" hangingPunct="1">
              <a:spcAft>
                <a:spcPts val="0"/>
              </a:spcAft>
              <a:buFont typeface="Arial" panose="020B0604020202020204" pitchFamily="34" charset="0"/>
              <a:buNone/>
              <a:defRPr/>
            </a:pPr>
            <a:r>
              <a:rPr lang="en-US" altLang="it-IT" sz="2400" dirty="0">
                <a:latin typeface="Calibri" panose="020F0502020204030204" pitchFamily="34" charset="0"/>
                <a:cs typeface="Calibri" panose="020F0502020204030204" pitchFamily="34" charset="0"/>
              </a:rPr>
              <a:t>What if a variable has a different slope for two different sub-groups in your data?</a:t>
            </a:r>
          </a:p>
          <a:p>
            <a:pPr eaLnBrk="1" fontAlgn="auto" hangingPunct="1">
              <a:spcAft>
                <a:spcPts val="0"/>
              </a:spcAft>
              <a:defRPr/>
            </a:pPr>
            <a:r>
              <a:rPr lang="en-US" altLang="it-IT" sz="2400" dirty="0">
                <a:latin typeface="Calibri" panose="020F0502020204030204" pitchFamily="34" charset="0"/>
                <a:cs typeface="Calibri" panose="020F0502020204030204" pitchFamily="34" charset="0"/>
              </a:rPr>
              <a:t>Example:  Income and Satisfaction with life – gender </a:t>
            </a:r>
          </a:p>
          <a:p>
            <a:pPr lvl="1" eaLnBrk="1" fontAlgn="auto" hangingPunct="1">
              <a:spcAft>
                <a:spcPts val="0"/>
              </a:spcAft>
              <a:defRPr/>
            </a:pPr>
            <a:r>
              <a:rPr lang="en-US" altLang="it-IT" sz="2400" dirty="0">
                <a:latin typeface="Calibri" panose="020F0502020204030204" pitchFamily="34" charset="0"/>
                <a:cs typeface="Calibri" panose="020F0502020204030204" pitchFamily="34" charset="0"/>
              </a:rPr>
              <a:t>Perhaps for men an extra euro increases their satisfaction a lot</a:t>
            </a:r>
          </a:p>
          <a:p>
            <a:pPr lvl="1" eaLnBrk="1" fontAlgn="auto" hangingPunct="1">
              <a:spcAft>
                <a:spcPts val="0"/>
              </a:spcAft>
              <a:defRPr/>
            </a:pPr>
            <a:r>
              <a:rPr lang="en-US" altLang="it-IT" sz="2400" dirty="0">
                <a:latin typeface="Calibri" panose="020F0502020204030204" pitchFamily="34" charset="0"/>
                <a:cs typeface="Calibri" panose="020F0502020204030204" pitchFamily="34" charset="0"/>
              </a:rPr>
              <a:t>Whereas for women each euro has a smaller effect on satisfaction (compared to men)</a:t>
            </a:r>
          </a:p>
          <a:p>
            <a:pPr lvl="1" eaLnBrk="1" fontAlgn="auto" hangingPunct="1">
              <a:spcAft>
                <a:spcPts val="0"/>
              </a:spcAft>
              <a:defRPr/>
            </a:pPr>
            <a:endParaRPr lang="en-US" altLang="it-IT" sz="2400" dirty="0">
              <a:latin typeface="Calibri" panose="020F0502020204030204" pitchFamily="34" charset="0"/>
              <a:cs typeface="Calibri" panose="020F0502020204030204" pitchFamily="34" charset="0"/>
            </a:endParaRPr>
          </a:p>
          <a:p>
            <a:pPr marL="457200" lvl="1" indent="0" eaLnBrk="1" fontAlgn="auto" hangingPunct="1">
              <a:spcAft>
                <a:spcPts val="0"/>
              </a:spcAft>
              <a:buFont typeface="Arial" panose="020B0604020202020204" pitchFamily="34" charset="0"/>
              <a:buNone/>
              <a:defRPr/>
            </a:pPr>
            <a:endParaRPr lang="en-US" altLang="it-IT" sz="2400" dirty="0">
              <a:latin typeface="Calibri" panose="020F0502020204030204" pitchFamily="34" charset="0"/>
              <a:cs typeface="Calibri" panose="020F0502020204030204" pitchFamily="34" charset="0"/>
            </a:endParaRPr>
          </a:p>
          <a:p>
            <a:pPr marL="457200" lvl="1" indent="0" eaLnBrk="1" fontAlgn="auto" hangingPunct="1">
              <a:spcAft>
                <a:spcPts val="0"/>
              </a:spcAft>
              <a:buFont typeface="Arial" panose="020B0604020202020204" pitchFamily="34" charset="0"/>
              <a:buNone/>
              <a:defRPr/>
            </a:pPr>
            <a:r>
              <a:rPr lang="en-US" altLang="it-IT" sz="2400" dirty="0">
                <a:latin typeface="Calibri" panose="020F0502020204030204" pitchFamily="34" charset="0"/>
                <a:cs typeface="Calibri" panose="020F0502020204030204" pitchFamily="34" charset="0"/>
              </a:rPr>
              <a:t>The slope of a variable (income) might differ across groups </a:t>
            </a:r>
          </a:p>
        </p:txBody>
      </p:sp>
      <p:sp>
        <p:nvSpPr>
          <p:cNvPr id="197634" name="Rectangle 2">
            <a:extLst>
              <a:ext uri="{FF2B5EF4-FFF2-40B4-BE49-F238E27FC236}">
                <a16:creationId xmlns:a16="http://schemas.microsoft.com/office/drawing/2014/main" id="{B1B00A0D-6370-7739-032F-5BD8E97545EF}"/>
              </a:ext>
            </a:extLst>
          </p:cNvPr>
          <p:cNvSpPr>
            <a:spLocks noGrp="1" noChangeArrowheads="1"/>
          </p:cNvSpPr>
          <p:nvPr>
            <p:ph type="title" idx="4294967295"/>
          </p:nvPr>
        </p:nvSpPr>
        <p:spPr>
          <a:xfrm>
            <a:off x="468313" y="25400"/>
            <a:ext cx="7886700" cy="1327150"/>
          </a:xfrm>
        </p:spPr>
        <p:txBody>
          <a:bodyPr/>
          <a:lstStyle/>
          <a:p>
            <a:pPr eaLnBrk="1" hangingPunct="1"/>
            <a:r>
              <a:rPr lang="en-US" altLang="it-IT" sz="3600" b="1">
                <a:solidFill>
                  <a:srgbClr val="0070C0"/>
                </a:solidFill>
                <a:latin typeface="Calibri" panose="020F0502020204030204" pitchFamily="34" charset="0"/>
                <a:cs typeface="Calibri" panose="020F0502020204030204" pitchFamily="34" charset="0"/>
              </a:rPr>
              <a:t>Interactions</a:t>
            </a:r>
          </a:p>
        </p:txBody>
      </p:sp>
      <p:sp>
        <p:nvSpPr>
          <p:cNvPr id="2" name="Freccia in giù 1">
            <a:extLst>
              <a:ext uri="{FF2B5EF4-FFF2-40B4-BE49-F238E27FC236}">
                <a16:creationId xmlns:a16="http://schemas.microsoft.com/office/drawing/2014/main" id="{44587A75-07D3-8E2C-A723-D583A27076C3}"/>
              </a:ext>
            </a:extLst>
          </p:cNvPr>
          <p:cNvSpPr/>
          <p:nvPr/>
        </p:nvSpPr>
        <p:spPr>
          <a:xfrm>
            <a:off x="4005263" y="3933825"/>
            <a:ext cx="812800" cy="5667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197636" name="CasellaDiTesto 3">
            <a:extLst>
              <a:ext uri="{FF2B5EF4-FFF2-40B4-BE49-F238E27FC236}">
                <a16:creationId xmlns:a16="http://schemas.microsoft.com/office/drawing/2014/main" id="{C9AFD4BF-39DF-A309-18F6-4B251613838D}"/>
              </a:ext>
            </a:extLst>
          </p:cNvPr>
          <p:cNvSpPr txBox="1">
            <a:spLocks noChangeArrowheads="1"/>
          </p:cNvSpPr>
          <p:nvPr/>
        </p:nvSpPr>
        <p:spPr bwMode="auto">
          <a:xfrm>
            <a:off x="654050" y="5286375"/>
            <a:ext cx="78867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r>
              <a:rPr lang="en-GB" altLang="it-IT" sz="2400">
                <a:latin typeface="Calibri" panose="020F0502020204030204" pitchFamily="34" charset="0"/>
                <a:cs typeface="Calibri" panose="020F0502020204030204" pitchFamily="34" charset="0"/>
              </a:rPr>
              <a:t>More in general, an interaction occurs when an independent variable has a different  effect on the outcome depending on the values of another independent variable.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7" name="Rectangle 3">
            <a:extLst>
              <a:ext uri="{FF2B5EF4-FFF2-40B4-BE49-F238E27FC236}">
                <a16:creationId xmlns:a16="http://schemas.microsoft.com/office/drawing/2014/main" id="{8CB52223-C858-49EF-A91B-9135E06D0432}"/>
              </a:ext>
            </a:extLst>
          </p:cNvPr>
          <p:cNvSpPr>
            <a:spLocks noGrp="1" noChangeArrowheads="1"/>
          </p:cNvSpPr>
          <p:nvPr>
            <p:ph idx="4294967295"/>
          </p:nvPr>
        </p:nvSpPr>
        <p:spPr>
          <a:xfrm>
            <a:off x="0" y="1600200"/>
            <a:ext cx="8229600" cy="4525963"/>
          </a:xfrm>
        </p:spPr>
        <p:txBody>
          <a:bodyPr/>
          <a:lstStyle/>
          <a:p>
            <a:pPr marL="0" indent="0" eaLnBrk="1" hangingPunct="1">
              <a:buFontTx/>
              <a:buNone/>
            </a:pPr>
            <a:r>
              <a:rPr lang="en-US" altLang="it-IT"/>
              <a:t>Women = blue, Men = red</a:t>
            </a:r>
          </a:p>
        </p:txBody>
      </p:sp>
      <p:grpSp>
        <p:nvGrpSpPr>
          <p:cNvPr id="198658" name="Group 4">
            <a:extLst>
              <a:ext uri="{FF2B5EF4-FFF2-40B4-BE49-F238E27FC236}">
                <a16:creationId xmlns:a16="http://schemas.microsoft.com/office/drawing/2014/main" id="{601B1F96-F776-788E-3670-30ACB42AE733}"/>
              </a:ext>
            </a:extLst>
          </p:cNvPr>
          <p:cNvGrpSpPr>
            <a:grpSpLocks/>
          </p:cNvGrpSpPr>
          <p:nvPr/>
        </p:nvGrpSpPr>
        <p:grpSpPr bwMode="auto">
          <a:xfrm>
            <a:off x="-4763" y="1600200"/>
            <a:ext cx="6176963" cy="4940300"/>
            <a:chOff x="-3" y="1016"/>
            <a:chExt cx="3891" cy="3112"/>
          </a:xfrm>
        </p:grpSpPr>
        <p:grpSp>
          <p:nvGrpSpPr>
            <p:cNvPr id="198665" name="Group 5">
              <a:extLst>
                <a:ext uri="{FF2B5EF4-FFF2-40B4-BE49-F238E27FC236}">
                  <a16:creationId xmlns:a16="http://schemas.microsoft.com/office/drawing/2014/main" id="{C8F25B3F-D2B7-4E82-8B6D-6550533AA2BD}"/>
                </a:ext>
              </a:extLst>
            </p:cNvPr>
            <p:cNvGrpSpPr>
              <a:grpSpLocks/>
            </p:cNvGrpSpPr>
            <p:nvPr/>
          </p:nvGrpSpPr>
          <p:grpSpPr bwMode="auto">
            <a:xfrm>
              <a:off x="-3" y="1016"/>
              <a:ext cx="3891" cy="3112"/>
              <a:chOff x="45" y="1152"/>
              <a:chExt cx="3891" cy="3112"/>
            </a:xfrm>
          </p:grpSpPr>
          <p:sp>
            <p:nvSpPr>
              <p:cNvPr id="198668" name="Rectangle 6">
                <a:extLst>
                  <a:ext uri="{FF2B5EF4-FFF2-40B4-BE49-F238E27FC236}">
                    <a16:creationId xmlns:a16="http://schemas.microsoft.com/office/drawing/2014/main" id="{8C8E81A9-03EB-4C56-FF61-4CA3057BE05F}"/>
                  </a:ext>
                </a:extLst>
              </p:cNvPr>
              <p:cNvSpPr>
                <a:spLocks noChangeArrowheads="1"/>
              </p:cNvSpPr>
              <p:nvPr/>
            </p:nvSpPr>
            <p:spPr bwMode="auto">
              <a:xfrm>
                <a:off x="45" y="1152"/>
                <a:ext cx="3891" cy="3112"/>
              </a:xfrm>
              <a:prstGeom prst="rect">
                <a:avLst/>
              </a:prstGeom>
              <a:solidFill>
                <a:srgbClr val="FFFFFF"/>
              </a:solidFill>
              <a:ln w="0">
                <a:solidFill>
                  <a:srgbClr val="FFFFFF"/>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it-IT" altLang="it-IT" sz="2400"/>
              </a:p>
            </p:txBody>
          </p:sp>
          <p:sp>
            <p:nvSpPr>
              <p:cNvPr id="198669" name="Rectangle 7">
                <a:extLst>
                  <a:ext uri="{FF2B5EF4-FFF2-40B4-BE49-F238E27FC236}">
                    <a16:creationId xmlns:a16="http://schemas.microsoft.com/office/drawing/2014/main" id="{DC3DD341-504A-613C-27D0-3D2AE65F9DCE}"/>
                  </a:ext>
                </a:extLst>
              </p:cNvPr>
              <p:cNvSpPr>
                <a:spLocks noChangeArrowheads="1"/>
              </p:cNvSpPr>
              <p:nvPr/>
            </p:nvSpPr>
            <p:spPr bwMode="auto">
              <a:xfrm>
                <a:off x="45" y="1152"/>
                <a:ext cx="3891" cy="3112"/>
              </a:xfrm>
              <a:prstGeom prst="rect">
                <a:avLst/>
              </a:prstGeom>
              <a:solidFill>
                <a:srgbClr val="FFFFFF"/>
              </a:solidFill>
              <a:ln w="0">
                <a:solidFill>
                  <a:srgbClr val="FFFFFF"/>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it-IT" altLang="it-IT" sz="2400"/>
              </a:p>
            </p:txBody>
          </p:sp>
          <p:sp>
            <p:nvSpPr>
              <p:cNvPr id="198670" name="Rectangle 8">
                <a:extLst>
                  <a:ext uri="{FF2B5EF4-FFF2-40B4-BE49-F238E27FC236}">
                    <a16:creationId xmlns:a16="http://schemas.microsoft.com/office/drawing/2014/main" id="{6EC8C54E-4129-9948-1893-0CAD66719A39}"/>
                  </a:ext>
                </a:extLst>
              </p:cNvPr>
              <p:cNvSpPr>
                <a:spLocks noChangeArrowheads="1"/>
              </p:cNvSpPr>
              <p:nvPr/>
            </p:nvSpPr>
            <p:spPr bwMode="auto">
              <a:xfrm>
                <a:off x="639" y="4046"/>
                <a:ext cx="44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1400">
                    <a:solidFill>
                      <a:srgbClr val="000000"/>
                    </a:solidFill>
                    <a:latin typeface="Arial" panose="020B0604020202020204" pitchFamily="34" charset="0"/>
                  </a:rPr>
                  <a:t>INCOME</a:t>
                </a:r>
                <a:endParaRPr lang="en-US" altLang="it-IT" sz="2400"/>
              </a:p>
            </p:txBody>
          </p:sp>
          <p:sp>
            <p:nvSpPr>
              <p:cNvPr id="198671" name="Rectangle 9">
                <a:extLst>
                  <a:ext uri="{FF2B5EF4-FFF2-40B4-BE49-F238E27FC236}">
                    <a16:creationId xmlns:a16="http://schemas.microsoft.com/office/drawing/2014/main" id="{A44E8066-6E05-8258-F02F-5DFF8DFC2154}"/>
                  </a:ext>
                </a:extLst>
              </p:cNvPr>
              <p:cNvSpPr>
                <a:spLocks noChangeArrowheads="1"/>
              </p:cNvSpPr>
              <p:nvPr/>
            </p:nvSpPr>
            <p:spPr bwMode="auto">
              <a:xfrm>
                <a:off x="3485" y="3786"/>
                <a:ext cx="29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1100">
                    <a:solidFill>
                      <a:srgbClr val="000000"/>
                    </a:solidFill>
                    <a:latin typeface="Arial" panose="020B0604020202020204" pitchFamily="34" charset="0"/>
                  </a:rPr>
                  <a:t>100000</a:t>
                </a:r>
                <a:endParaRPr lang="en-US" altLang="it-IT" sz="2400"/>
              </a:p>
            </p:txBody>
          </p:sp>
          <p:sp>
            <p:nvSpPr>
              <p:cNvPr id="198672" name="Rectangle 10">
                <a:extLst>
                  <a:ext uri="{FF2B5EF4-FFF2-40B4-BE49-F238E27FC236}">
                    <a16:creationId xmlns:a16="http://schemas.microsoft.com/office/drawing/2014/main" id="{0F4E1A6A-80C1-C38F-7D19-5BA43FF1968E}"/>
                  </a:ext>
                </a:extLst>
              </p:cNvPr>
              <p:cNvSpPr>
                <a:spLocks noChangeArrowheads="1"/>
              </p:cNvSpPr>
              <p:nvPr/>
            </p:nvSpPr>
            <p:spPr bwMode="auto">
              <a:xfrm>
                <a:off x="2905" y="3786"/>
                <a:ext cx="24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1100">
                    <a:solidFill>
                      <a:srgbClr val="000000"/>
                    </a:solidFill>
                    <a:latin typeface="Arial" panose="020B0604020202020204" pitchFamily="34" charset="0"/>
                  </a:rPr>
                  <a:t>80000</a:t>
                </a:r>
                <a:endParaRPr lang="en-US" altLang="it-IT" sz="2400"/>
              </a:p>
            </p:txBody>
          </p:sp>
          <p:sp>
            <p:nvSpPr>
              <p:cNvPr id="198673" name="Rectangle 11">
                <a:extLst>
                  <a:ext uri="{FF2B5EF4-FFF2-40B4-BE49-F238E27FC236}">
                    <a16:creationId xmlns:a16="http://schemas.microsoft.com/office/drawing/2014/main" id="{41C79020-0327-C698-D5FF-E4E1F50D9401}"/>
                  </a:ext>
                </a:extLst>
              </p:cNvPr>
              <p:cNvSpPr>
                <a:spLocks noChangeArrowheads="1"/>
              </p:cNvSpPr>
              <p:nvPr/>
            </p:nvSpPr>
            <p:spPr bwMode="auto">
              <a:xfrm>
                <a:off x="2305" y="3786"/>
                <a:ext cx="24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1100">
                    <a:solidFill>
                      <a:srgbClr val="000000"/>
                    </a:solidFill>
                    <a:latin typeface="Arial" panose="020B0604020202020204" pitchFamily="34" charset="0"/>
                  </a:rPr>
                  <a:t>60000</a:t>
                </a:r>
                <a:endParaRPr lang="en-US" altLang="it-IT" sz="2400"/>
              </a:p>
            </p:txBody>
          </p:sp>
          <p:sp>
            <p:nvSpPr>
              <p:cNvPr id="198674" name="Rectangle 12">
                <a:extLst>
                  <a:ext uri="{FF2B5EF4-FFF2-40B4-BE49-F238E27FC236}">
                    <a16:creationId xmlns:a16="http://schemas.microsoft.com/office/drawing/2014/main" id="{6F69D859-E88A-3DF4-9811-F416EA255A85}"/>
                  </a:ext>
                </a:extLst>
              </p:cNvPr>
              <p:cNvSpPr>
                <a:spLocks noChangeArrowheads="1"/>
              </p:cNvSpPr>
              <p:nvPr/>
            </p:nvSpPr>
            <p:spPr bwMode="auto">
              <a:xfrm>
                <a:off x="1705" y="3786"/>
                <a:ext cx="24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1100">
                    <a:solidFill>
                      <a:srgbClr val="000000"/>
                    </a:solidFill>
                    <a:latin typeface="Arial" panose="020B0604020202020204" pitchFamily="34" charset="0"/>
                  </a:rPr>
                  <a:t>40000</a:t>
                </a:r>
                <a:endParaRPr lang="en-US" altLang="it-IT" sz="2400"/>
              </a:p>
            </p:txBody>
          </p:sp>
          <p:sp>
            <p:nvSpPr>
              <p:cNvPr id="198675" name="Rectangle 13">
                <a:extLst>
                  <a:ext uri="{FF2B5EF4-FFF2-40B4-BE49-F238E27FC236}">
                    <a16:creationId xmlns:a16="http://schemas.microsoft.com/office/drawing/2014/main" id="{4DE7D247-8599-3899-2352-253D7C490EF9}"/>
                  </a:ext>
                </a:extLst>
              </p:cNvPr>
              <p:cNvSpPr>
                <a:spLocks noChangeArrowheads="1"/>
              </p:cNvSpPr>
              <p:nvPr/>
            </p:nvSpPr>
            <p:spPr bwMode="auto">
              <a:xfrm>
                <a:off x="1106" y="3786"/>
                <a:ext cx="24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1100">
                    <a:solidFill>
                      <a:srgbClr val="000000"/>
                    </a:solidFill>
                    <a:latin typeface="Arial" panose="020B0604020202020204" pitchFamily="34" charset="0"/>
                  </a:rPr>
                  <a:t>20000</a:t>
                </a:r>
                <a:endParaRPr lang="en-US" altLang="it-IT" sz="2400"/>
              </a:p>
            </p:txBody>
          </p:sp>
          <p:sp>
            <p:nvSpPr>
              <p:cNvPr id="198676" name="Rectangle 14">
                <a:extLst>
                  <a:ext uri="{FF2B5EF4-FFF2-40B4-BE49-F238E27FC236}">
                    <a16:creationId xmlns:a16="http://schemas.microsoft.com/office/drawing/2014/main" id="{C737FC60-ECEF-C43C-8AE8-9AF100D2917E}"/>
                  </a:ext>
                </a:extLst>
              </p:cNvPr>
              <p:cNvSpPr>
                <a:spLocks noChangeArrowheads="1"/>
              </p:cNvSpPr>
              <p:nvPr/>
            </p:nvSpPr>
            <p:spPr bwMode="auto">
              <a:xfrm>
                <a:off x="596" y="3786"/>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1100">
                    <a:solidFill>
                      <a:srgbClr val="000000"/>
                    </a:solidFill>
                    <a:latin typeface="Arial" panose="020B0604020202020204" pitchFamily="34" charset="0"/>
                  </a:rPr>
                  <a:t>0</a:t>
                </a:r>
                <a:endParaRPr lang="en-US" altLang="it-IT" sz="2400"/>
              </a:p>
            </p:txBody>
          </p:sp>
          <p:sp>
            <p:nvSpPr>
              <p:cNvPr id="198677" name="Rectangle 15">
                <a:extLst>
                  <a:ext uri="{FF2B5EF4-FFF2-40B4-BE49-F238E27FC236}">
                    <a16:creationId xmlns:a16="http://schemas.microsoft.com/office/drawing/2014/main" id="{2368FF63-C565-4FAF-1C4E-21FCD57F2459}"/>
                  </a:ext>
                </a:extLst>
              </p:cNvPr>
              <p:cNvSpPr>
                <a:spLocks noChangeArrowheads="1"/>
              </p:cNvSpPr>
              <p:nvPr/>
            </p:nvSpPr>
            <p:spPr bwMode="auto">
              <a:xfrm rot="-5400000">
                <a:off x="42" y="3336"/>
                <a:ext cx="6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1200"/>
                  <a:t>SATISFACTION</a:t>
                </a:r>
              </a:p>
            </p:txBody>
          </p:sp>
          <p:sp>
            <p:nvSpPr>
              <p:cNvPr id="198678" name="Rectangle 16">
                <a:extLst>
                  <a:ext uri="{FF2B5EF4-FFF2-40B4-BE49-F238E27FC236}">
                    <a16:creationId xmlns:a16="http://schemas.microsoft.com/office/drawing/2014/main" id="{90228CF4-6507-C968-5219-E2FB229BA734}"/>
                  </a:ext>
                </a:extLst>
              </p:cNvPr>
              <p:cNvSpPr>
                <a:spLocks noChangeArrowheads="1"/>
              </p:cNvSpPr>
              <p:nvPr/>
            </p:nvSpPr>
            <p:spPr bwMode="auto">
              <a:xfrm>
                <a:off x="474" y="1258"/>
                <a:ext cx="98"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1100">
                    <a:solidFill>
                      <a:srgbClr val="000000"/>
                    </a:solidFill>
                    <a:latin typeface="Arial" panose="020B0604020202020204" pitchFamily="34" charset="0"/>
                  </a:rPr>
                  <a:t>10</a:t>
                </a:r>
                <a:endParaRPr lang="en-US" altLang="it-IT" sz="2400"/>
              </a:p>
            </p:txBody>
          </p:sp>
          <p:sp>
            <p:nvSpPr>
              <p:cNvPr id="198679" name="Rectangle 17">
                <a:extLst>
                  <a:ext uri="{FF2B5EF4-FFF2-40B4-BE49-F238E27FC236}">
                    <a16:creationId xmlns:a16="http://schemas.microsoft.com/office/drawing/2014/main" id="{7E7DA4F3-EB2D-C8EA-DC9E-5A25846EFFC3}"/>
                  </a:ext>
                </a:extLst>
              </p:cNvPr>
              <p:cNvSpPr>
                <a:spLocks noChangeArrowheads="1"/>
              </p:cNvSpPr>
              <p:nvPr/>
            </p:nvSpPr>
            <p:spPr bwMode="auto">
              <a:xfrm>
                <a:off x="523" y="1501"/>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1100">
                    <a:solidFill>
                      <a:srgbClr val="000000"/>
                    </a:solidFill>
                    <a:latin typeface="Arial" panose="020B0604020202020204" pitchFamily="34" charset="0"/>
                  </a:rPr>
                  <a:t>9</a:t>
                </a:r>
                <a:endParaRPr lang="en-US" altLang="it-IT" sz="2400"/>
              </a:p>
            </p:txBody>
          </p:sp>
          <p:sp>
            <p:nvSpPr>
              <p:cNvPr id="198680" name="Rectangle 18">
                <a:extLst>
                  <a:ext uri="{FF2B5EF4-FFF2-40B4-BE49-F238E27FC236}">
                    <a16:creationId xmlns:a16="http://schemas.microsoft.com/office/drawing/2014/main" id="{96DBE40C-CC63-C0CC-EDCE-5D5DBAEF45C3}"/>
                  </a:ext>
                </a:extLst>
              </p:cNvPr>
              <p:cNvSpPr>
                <a:spLocks noChangeArrowheads="1"/>
              </p:cNvSpPr>
              <p:nvPr/>
            </p:nvSpPr>
            <p:spPr bwMode="auto">
              <a:xfrm>
                <a:off x="523" y="1744"/>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1100">
                    <a:solidFill>
                      <a:srgbClr val="000000"/>
                    </a:solidFill>
                    <a:latin typeface="Arial" panose="020B0604020202020204" pitchFamily="34" charset="0"/>
                  </a:rPr>
                  <a:t>8</a:t>
                </a:r>
                <a:endParaRPr lang="en-US" altLang="it-IT" sz="2400"/>
              </a:p>
            </p:txBody>
          </p:sp>
          <p:sp>
            <p:nvSpPr>
              <p:cNvPr id="198681" name="Rectangle 19">
                <a:extLst>
                  <a:ext uri="{FF2B5EF4-FFF2-40B4-BE49-F238E27FC236}">
                    <a16:creationId xmlns:a16="http://schemas.microsoft.com/office/drawing/2014/main" id="{870884E9-7840-012A-A256-AA6ADCA94FA8}"/>
                  </a:ext>
                </a:extLst>
              </p:cNvPr>
              <p:cNvSpPr>
                <a:spLocks noChangeArrowheads="1"/>
              </p:cNvSpPr>
              <p:nvPr/>
            </p:nvSpPr>
            <p:spPr bwMode="auto">
              <a:xfrm>
                <a:off x="523" y="1987"/>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1100">
                    <a:solidFill>
                      <a:srgbClr val="000000"/>
                    </a:solidFill>
                    <a:latin typeface="Arial" panose="020B0604020202020204" pitchFamily="34" charset="0"/>
                  </a:rPr>
                  <a:t>7</a:t>
                </a:r>
                <a:endParaRPr lang="en-US" altLang="it-IT" sz="2400"/>
              </a:p>
            </p:txBody>
          </p:sp>
          <p:sp>
            <p:nvSpPr>
              <p:cNvPr id="198682" name="Rectangle 20">
                <a:extLst>
                  <a:ext uri="{FF2B5EF4-FFF2-40B4-BE49-F238E27FC236}">
                    <a16:creationId xmlns:a16="http://schemas.microsoft.com/office/drawing/2014/main" id="{B505B66A-2A6F-0674-D8CD-3DC87AC1937F}"/>
                  </a:ext>
                </a:extLst>
              </p:cNvPr>
              <p:cNvSpPr>
                <a:spLocks noChangeArrowheads="1"/>
              </p:cNvSpPr>
              <p:nvPr/>
            </p:nvSpPr>
            <p:spPr bwMode="auto">
              <a:xfrm>
                <a:off x="523" y="2230"/>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1100">
                    <a:solidFill>
                      <a:srgbClr val="000000"/>
                    </a:solidFill>
                    <a:latin typeface="Arial" panose="020B0604020202020204" pitchFamily="34" charset="0"/>
                  </a:rPr>
                  <a:t>6</a:t>
                </a:r>
                <a:endParaRPr lang="en-US" altLang="it-IT" sz="2400"/>
              </a:p>
            </p:txBody>
          </p:sp>
          <p:sp>
            <p:nvSpPr>
              <p:cNvPr id="198683" name="Rectangle 21">
                <a:extLst>
                  <a:ext uri="{FF2B5EF4-FFF2-40B4-BE49-F238E27FC236}">
                    <a16:creationId xmlns:a16="http://schemas.microsoft.com/office/drawing/2014/main" id="{B87FC110-9F8C-2DDE-8F50-7C61DAC38CD4}"/>
                  </a:ext>
                </a:extLst>
              </p:cNvPr>
              <p:cNvSpPr>
                <a:spLocks noChangeArrowheads="1"/>
              </p:cNvSpPr>
              <p:nvPr/>
            </p:nvSpPr>
            <p:spPr bwMode="auto">
              <a:xfrm>
                <a:off x="523" y="2473"/>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1100">
                    <a:solidFill>
                      <a:srgbClr val="000000"/>
                    </a:solidFill>
                    <a:latin typeface="Arial" panose="020B0604020202020204" pitchFamily="34" charset="0"/>
                  </a:rPr>
                  <a:t>5</a:t>
                </a:r>
                <a:endParaRPr lang="en-US" altLang="it-IT" sz="2400"/>
              </a:p>
            </p:txBody>
          </p:sp>
          <p:sp>
            <p:nvSpPr>
              <p:cNvPr id="198684" name="Rectangle 22">
                <a:extLst>
                  <a:ext uri="{FF2B5EF4-FFF2-40B4-BE49-F238E27FC236}">
                    <a16:creationId xmlns:a16="http://schemas.microsoft.com/office/drawing/2014/main" id="{7E04D5D2-0CE8-E979-DEB1-36E7503DA46C}"/>
                  </a:ext>
                </a:extLst>
              </p:cNvPr>
              <p:cNvSpPr>
                <a:spLocks noChangeArrowheads="1"/>
              </p:cNvSpPr>
              <p:nvPr/>
            </p:nvSpPr>
            <p:spPr bwMode="auto">
              <a:xfrm>
                <a:off x="523" y="2716"/>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1100">
                    <a:solidFill>
                      <a:srgbClr val="000000"/>
                    </a:solidFill>
                    <a:latin typeface="Arial" panose="020B0604020202020204" pitchFamily="34" charset="0"/>
                  </a:rPr>
                  <a:t>4</a:t>
                </a:r>
                <a:endParaRPr lang="en-US" altLang="it-IT" sz="2400"/>
              </a:p>
            </p:txBody>
          </p:sp>
          <p:sp>
            <p:nvSpPr>
              <p:cNvPr id="198685" name="Rectangle 23">
                <a:extLst>
                  <a:ext uri="{FF2B5EF4-FFF2-40B4-BE49-F238E27FC236}">
                    <a16:creationId xmlns:a16="http://schemas.microsoft.com/office/drawing/2014/main" id="{186E4057-8172-8E7F-FDC1-3966B8E5E20E}"/>
                  </a:ext>
                </a:extLst>
              </p:cNvPr>
              <p:cNvSpPr>
                <a:spLocks noChangeArrowheads="1"/>
              </p:cNvSpPr>
              <p:nvPr/>
            </p:nvSpPr>
            <p:spPr bwMode="auto">
              <a:xfrm>
                <a:off x="523" y="2959"/>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1100">
                    <a:solidFill>
                      <a:srgbClr val="000000"/>
                    </a:solidFill>
                    <a:latin typeface="Arial" panose="020B0604020202020204" pitchFamily="34" charset="0"/>
                  </a:rPr>
                  <a:t>3</a:t>
                </a:r>
                <a:endParaRPr lang="en-US" altLang="it-IT" sz="2400"/>
              </a:p>
            </p:txBody>
          </p:sp>
          <p:sp>
            <p:nvSpPr>
              <p:cNvPr id="198686" name="Rectangle 24">
                <a:extLst>
                  <a:ext uri="{FF2B5EF4-FFF2-40B4-BE49-F238E27FC236}">
                    <a16:creationId xmlns:a16="http://schemas.microsoft.com/office/drawing/2014/main" id="{45F0EF79-9A6A-D741-CD01-F2BE52E39317}"/>
                  </a:ext>
                </a:extLst>
              </p:cNvPr>
              <p:cNvSpPr>
                <a:spLocks noChangeArrowheads="1"/>
              </p:cNvSpPr>
              <p:nvPr/>
            </p:nvSpPr>
            <p:spPr bwMode="auto">
              <a:xfrm>
                <a:off x="523" y="3203"/>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1100">
                    <a:solidFill>
                      <a:srgbClr val="000000"/>
                    </a:solidFill>
                    <a:latin typeface="Arial" panose="020B0604020202020204" pitchFamily="34" charset="0"/>
                  </a:rPr>
                  <a:t>2</a:t>
                </a:r>
                <a:endParaRPr lang="en-US" altLang="it-IT" sz="2400"/>
              </a:p>
            </p:txBody>
          </p:sp>
          <p:sp>
            <p:nvSpPr>
              <p:cNvPr id="198687" name="Rectangle 25">
                <a:extLst>
                  <a:ext uri="{FF2B5EF4-FFF2-40B4-BE49-F238E27FC236}">
                    <a16:creationId xmlns:a16="http://schemas.microsoft.com/office/drawing/2014/main" id="{3E486216-16A2-8A51-8CFE-A2041200AD0A}"/>
                  </a:ext>
                </a:extLst>
              </p:cNvPr>
              <p:cNvSpPr>
                <a:spLocks noChangeArrowheads="1"/>
              </p:cNvSpPr>
              <p:nvPr/>
            </p:nvSpPr>
            <p:spPr bwMode="auto">
              <a:xfrm>
                <a:off x="523" y="3446"/>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1100">
                    <a:solidFill>
                      <a:srgbClr val="000000"/>
                    </a:solidFill>
                    <a:latin typeface="Arial" panose="020B0604020202020204" pitchFamily="34" charset="0"/>
                  </a:rPr>
                  <a:t>1</a:t>
                </a:r>
                <a:endParaRPr lang="en-US" altLang="it-IT" sz="2400"/>
              </a:p>
            </p:txBody>
          </p:sp>
          <p:sp>
            <p:nvSpPr>
              <p:cNvPr id="198688" name="Rectangle 26">
                <a:extLst>
                  <a:ext uri="{FF2B5EF4-FFF2-40B4-BE49-F238E27FC236}">
                    <a16:creationId xmlns:a16="http://schemas.microsoft.com/office/drawing/2014/main" id="{899A38BE-2C50-E597-B875-794AB9773E37}"/>
                  </a:ext>
                </a:extLst>
              </p:cNvPr>
              <p:cNvSpPr>
                <a:spLocks noChangeArrowheads="1"/>
              </p:cNvSpPr>
              <p:nvPr/>
            </p:nvSpPr>
            <p:spPr bwMode="auto">
              <a:xfrm>
                <a:off x="523" y="3648"/>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1100">
                    <a:solidFill>
                      <a:srgbClr val="000000"/>
                    </a:solidFill>
                    <a:latin typeface="Arial" panose="020B0604020202020204" pitchFamily="34" charset="0"/>
                  </a:rPr>
                  <a:t>0</a:t>
                </a:r>
                <a:endParaRPr lang="en-US" altLang="it-IT" sz="2400"/>
              </a:p>
            </p:txBody>
          </p:sp>
          <p:sp>
            <p:nvSpPr>
              <p:cNvPr id="198689" name="Rectangle 27">
                <a:extLst>
                  <a:ext uri="{FF2B5EF4-FFF2-40B4-BE49-F238E27FC236}">
                    <a16:creationId xmlns:a16="http://schemas.microsoft.com/office/drawing/2014/main" id="{9CDA3A53-49C4-D882-6285-E976D59738F1}"/>
                  </a:ext>
                </a:extLst>
              </p:cNvPr>
              <p:cNvSpPr>
                <a:spLocks noChangeArrowheads="1"/>
              </p:cNvSpPr>
              <p:nvPr/>
            </p:nvSpPr>
            <p:spPr bwMode="auto">
              <a:xfrm>
                <a:off x="3579" y="3761"/>
                <a:ext cx="33" cy="17"/>
              </a:xfrm>
              <a:prstGeom prst="rect">
                <a:avLst/>
              </a:prstGeom>
              <a:solidFill>
                <a:srgbClr val="000000"/>
              </a:solidFill>
              <a:ln w="0">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it-IT" altLang="it-IT" sz="2400"/>
              </a:p>
            </p:txBody>
          </p:sp>
          <p:sp>
            <p:nvSpPr>
              <p:cNvPr id="198690" name="Rectangle 28">
                <a:extLst>
                  <a:ext uri="{FF2B5EF4-FFF2-40B4-BE49-F238E27FC236}">
                    <a16:creationId xmlns:a16="http://schemas.microsoft.com/office/drawing/2014/main" id="{092B04A8-340C-33C7-8EED-22C404FCD548}"/>
                  </a:ext>
                </a:extLst>
              </p:cNvPr>
              <p:cNvSpPr>
                <a:spLocks noChangeArrowheads="1"/>
              </p:cNvSpPr>
              <p:nvPr/>
            </p:nvSpPr>
            <p:spPr bwMode="auto">
              <a:xfrm>
                <a:off x="2988" y="3761"/>
                <a:ext cx="24" cy="17"/>
              </a:xfrm>
              <a:prstGeom prst="rect">
                <a:avLst/>
              </a:prstGeom>
              <a:solidFill>
                <a:srgbClr val="000000"/>
              </a:solidFill>
              <a:ln w="0">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it-IT" altLang="it-IT" sz="2400"/>
              </a:p>
            </p:txBody>
          </p:sp>
          <p:sp>
            <p:nvSpPr>
              <p:cNvPr id="198691" name="Rectangle 29">
                <a:extLst>
                  <a:ext uri="{FF2B5EF4-FFF2-40B4-BE49-F238E27FC236}">
                    <a16:creationId xmlns:a16="http://schemas.microsoft.com/office/drawing/2014/main" id="{880CE591-7197-4E31-F9A0-5A7FFF69A008}"/>
                  </a:ext>
                </a:extLst>
              </p:cNvPr>
              <p:cNvSpPr>
                <a:spLocks noChangeArrowheads="1"/>
              </p:cNvSpPr>
              <p:nvPr/>
            </p:nvSpPr>
            <p:spPr bwMode="auto">
              <a:xfrm>
                <a:off x="2388" y="3761"/>
                <a:ext cx="24" cy="17"/>
              </a:xfrm>
              <a:prstGeom prst="rect">
                <a:avLst/>
              </a:prstGeom>
              <a:solidFill>
                <a:srgbClr val="000000"/>
              </a:solidFill>
              <a:ln w="0">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it-IT" altLang="it-IT" sz="2400"/>
              </a:p>
            </p:txBody>
          </p:sp>
          <p:sp>
            <p:nvSpPr>
              <p:cNvPr id="198692" name="Rectangle 30">
                <a:extLst>
                  <a:ext uri="{FF2B5EF4-FFF2-40B4-BE49-F238E27FC236}">
                    <a16:creationId xmlns:a16="http://schemas.microsoft.com/office/drawing/2014/main" id="{CF601FBD-4453-45B2-FA64-3540D482CF5A}"/>
                  </a:ext>
                </a:extLst>
              </p:cNvPr>
              <p:cNvSpPr>
                <a:spLocks noChangeArrowheads="1"/>
              </p:cNvSpPr>
              <p:nvPr/>
            </p:nvSpPr>
            <p:spPr bwMode="auto">
              <a:xfrm>
                <a:off x="1788" y="3761"/>
                <a:ext cx="24" cy="17"/>
              </a:xfrm>
              <a:prstGeom prst="rect">
                <a:avLst/>
              </a:prstGeom>
              <a:solidFill>
                <a:srgbClr val="000000"/>
              </a:solidFill>
              <a:ln w="0">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it-IT" altLang="it-IT" sz="2400"/>
              </a:p>
            </p:txBody>
          </p:sp>
          <p:sp>
            <p:nvSpPr>
              <p:cNvPr id="198693" name="Rectangle 31">
                <a:extLst>
                  <a:ext uri="{FF2B5EF4-FFF2-40B4-BE49-F238E27FC236}">
                    <a16:creationId xmlns:a16="http://schemas.microsoft.com/office/drawing/2014/main" id="{CBA9BA30-2CDF-4D8B-7F62-BB2284B5A729}"/>
                  </a:ext>
                </a:extLst>
              </p:cNvPr>
              <p:cNvSpPr>
                <a:spLocks noChangeArrowheads="1"/>
              </p:cNvSpPr>
              <p:nvPr/>
            </p:nvSpPr>
            <p:spPr bwMode="auto">
              <a:xfrm>
                <a:off x="1188" y="3761"/>
                <a:ext cx="24" cy="17"/>
              </a:xfrm>
              <a:prstGeom prst="rect">
                <a:avLst/>
              </a:prstGeom>
              <a:solidFill>
                <a:srgbClr val="000000"/>
              </a:solidFill>
              <a:ln w="0">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it-IT" altLang="it-IT" sz="2400"/>
              </a:p>
            </p:txBody>
          </p:sp>
          <p:sp>
            <p:nvSpPr>
              <p:cNvPr id="198694" name="Rectangle 32">
                <a:extLst>
                  <a:ext uri="{FF2B5EF4-FFF2-40B4-BE49-F238E27FC236}">
                    <a16:creationId xmlns:a16="http://schemas.microsoft.com/office/drawing/2014/main" id="{930E6633-3A7E-49C9-3715-9F41DD2D1AEB}"/>
                  </a:ext>
                </a:extLst>
              </p:cNvPr>
              <p:cNvSpPr>
                <a:spLocks noChangeArrowheads="1"/>
              </p:cNvSpPr>
              <p:nvPr/>
            </p:nvSpPr>
            <p:spPr bwMode="auto">
              <a:xfrm>
                <a:off x="588" y="3761"/>
                <a:ext cx="24" cy="17"/>
              </a:xfrm>
              <a:prstGeom prst="rect">
                <a:avLst/>
              </a:prstGeom>
              <a:solidFill>
                <a:srgbClr val="000000"/>
              </a:solidFill>
              <a:ln w="0">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it-IT" altLang="it-IT" sz="2400"/>
              </a:p>
            </p:txBody>
          </p:sp>
          <p:sp>
            <p:nvSpPr>
              <p:cNvPr id="198695" name="Rectangle 33">
                <a:extLst>
                  <a:ext uri="{FF2B5EF4-FFF2-40B4-BE49-F238E27FC236}">
                    <a16:creationId xmlns:a16="http://schemas.microsoft.com/office/drawing/2014/main" id="{90E0F88F-48AC-66E5-5673-3EB1E93B3B2C}"/>
                  </a:ext>
                </a:extLst>
              </p:cNvPr>
              <p:cNvSpPr>
                <a:spLocks noChangeArrowheads="1"/>
              </p:cNvSpPr>
              <p:nvPr/>
            </p:nvSpPr>
            <p:spPr bwMode="auto">
              <a:xfrm>
                <a:off x="580" y="1298"/>
                <a:ext cx="24" cy="16"/>
              </a:xfrm>
              <a:prstGeom prst="rect">
                <a:avLst/>
              </a:prstGeom>
              <a:solidFill>
                <a:srgbClr val="000000"/>
              </a:solidFill>
              <a:ln w="0">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it-IT" altLang="it-IT" sz="2400"/>
              </a:p>
            </p:txBody>
          </p:sp>
          <p:sp>
            <p:nvSpPr>
              <p:cNvPr id="198696" name="Rectangle 34">
                <a:extLst>
                  <a:ext uri="{FF2B5EF4-FFF2-40B4-BE49-F238E27FC236}">
                    <a16:creationId xmlns:a16="http://schemas.microsoft.com/office/drawing/2014/main" id="{72F49B7E-5F6A-C883-5ED9-23424ED0BA11}"/>
                  </a:ext>
                </a:extLst>
              </p:cNvPr>
              <p:cNvSpPr>
                <a:spLocks noChangeArrowheads="1"/>
              </p:cNvSpPr>
              <p:nvPr/>
            </p:nvSpPr>
            <p:spPr bwMode="auto">
              <a:xfrm>
                <a:off x="580" y="1541"/>
                <a:ext cx="24" cy="24"/>
              </a:xfrm>
              <a:prstGeom prst="rect">
                <a:avLst/>
              </a:prstGeom>
              <a:solidFill>
                <a:srgbClr val="000000"/>
              </a:solidFill>
              <a:ln w="0">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it-IT" altLang="it-IT" sz="2400"/>
              </a:p>
            </p:txBody>
          </p:sp>
          <p:sp>
            <p:nvSpPr>
              <p:cNvPr id="198697" name="Rectangle 35">
                <a:extLst>
                  <a:ext uri="{FF2B5EF4-FFF2-40B4-BE49-F238E27FC236}">
                    <a16:creationId xmlns:a16="http://schemas.microsoft.com/office/drawing/2014/main" id="{212EC5A0-BD4E-10B9-C431-465A752F078F}"/>
                  </a:ext>
                </a:extLst>
              </p:cNvPr>
              <p:cNvSpPr>
                <a:spLocks noChangeArrowheads="1"/>
              </p:cNvSpPr>
              <p:nvPr/>
            </p:nvSpPr>
            <p:spPr bwMode="auto">
              <a:xfrm>
                <a:off x="580" y="1784"/>
                <a:ext cx="24" cy="24"/>
              </a:xfrm>
              <a:prstGeom prst="rect">
                <a:avLst/>
              </a:prstGeom>
              <a:solidFill>
                <a:srgbClr val="000000"/>
              </a:solidFill>
              <a:ln w="0">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it-IT" altLang="it-IT" sz="2400"/>
              </a:p>
            </p:txBody>
          </p:sp>
          <p:sp>
            <p:nvSpPr>
              <p:cNvPr id="198698" name="Rectangle 36">
                <a:extLst>
                  <a:ext uri="{FF2B5EF4-FFF2-40B4-BE49-F238E27FC236}">
                    <a16:creationId xmlns:a16="http://schemas.microsoft.com/office/drawing/2014/main" id="{969C7960-C93B-3C95-6B9C-346A8DD52FC3}"/>
                  </a:ext>
                </a:extLst>
              </p:cNvPr>
              <p:cNvSpPr>
                <a:spLocks noChangeArrowheads="1"/>
              </p:cNvSpPr>
              <p:nvPr/>
            </p:nvSpPr>
            <p:spPr bwMode="auto">
              <a:xfrm>
                <a:off x="580" y="2027"/>
                <a:ext cx="24" cy="24"/>
              </a:xfrm>
              <a:prstGeom prst="rect">
                <a:avLst/>
              </a:prstGeom>
              <a:solidFill>
                <a:srgbClr val="000000"/>
              </a:solidFill>
              <a:ln w="0">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it-IT" altLang="it-IT" sz="2400"/>
              </a:p>
            </p:txBody>
          </p:sp>
          <p:sp>
            <p:nvSpPr>
              <p:cNvPr id="198699" name="Rectangle 37">
                <a:extLst>
                  <a:ext uri="{FF2B5EF4-FFF2-40B4-BE49-F238E27FC236}">
                    <a16:creationId xmlns:a16="http://schemas.microsoft.com/office/drawing/2014/main" id="{2650EBF3-8264-EA4D-BA39-50747F79D1BF}"/>
                  </a:ext>
                </a:extLst>
              </p:cNvPr>
              <p:cNvSpPr>
                <a:spLocks noChangeArrowheads="1"/>
              </p:cNvSpPr>
              <p:nvPr/>
            </p:nvSpPr>
            <p:spPr bwMode="auto">
              <a:xfrm>
                <a:off x="580" y="2270"/>
                <a:ext cx="24" cy="25"/>
              </a:xfrm>
              <a:prstGeom prst="rect">
                <a:avLst/>
              </a:prstGeom>
              <a:solidFill>
                <a:srgbClr val="000000"/>
              </a:solidFill>
              <a:ln w="0">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it-IT" altLang="it-IT" sz="2400"/>
              </a:p>
            </p:txBody>
          </p:sp>
          <p:sp>
            <p:nvSpPr>
              <p:cNvPr id="198700" name="Rectangle 38">
                <a:extLst>
                  <a:ext uri="{FF2B5EF4-FFF2-40B4-BE49-F238E27FC236}">
                    <a16:creationId xmlns:a16="http://schemas.microsoft.com/office/drawing/2014/main" id="{63BD26D3-F48A-B6F0-FE45-21C662DB1EF8}"/>
                  </a:ext>
                </a:extLst>
              </p:cNvPr>
              <p:cNvSpPr>
                <a:spLocks noChangeArrowheads="1"/>
              </p:cNvSpPr>
              <p:nvPr/>
            </p:nvSpPr>
            <p:spPr bwMode="auto">
              <a:xfrm>
                <a:off x="580" y="2521"/>
                <a:ext cx="24" cy="25"/>
              </a:xfrm>
              <a:prstGeom prst="rect">
                <a:avLst/>
              </a:prstGeom>
              <a:solidFill>
                <a:srgbClr val="000000"/>
              </a:solidFill>
              <a:ln w="0">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it-IT" altLang="it-IT" sz="2400"/>
              </a:p>
            </p:txBody>
          </p:sp>
          <p:sp>
            <p:nvSpPr>
              <p:cNvPr id="198701" name="Rectangle 39">
                <a:extLst>
                  <a:ext uri="{FF2B5EF4-FFF2-40B4-BE49-F238E27FC236}">
                    <a16:creationId xmlns:a16="http://schemas.microsoft.com/office/drawing/2014/main" id="{C3D58801-2CCF-62B8-3133-8F8F00F113D9}"/>
                  </a:ext>
                </a:extLst>
              </p:cNvPr>
              <p:cNvSpPr>
                <a:spLocks noChangeArrowheads="1"/>
              </p:cNvSpPr>
              <p:nvPr/>
            </p:nvSpPr>
            <p:spPr bwMode="auto">
              <a:xfrm>
                <a:off x="580" y="2765"/>
                <a:ext cx="24" cy="24"/>
              </a:xfrm>
              <a:prstGeom prst="rect">
                <a:avLst/>
              </a:prstGeom>
              <a:solidFill>
                <a:srgbClr val="000000"/>
              </a:solidFill>
              <a:ln w="0">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it-IT" altLang="it-IT" sz="2400"/>
              </a:p>
            </p:txBody>
          </p:sp>
          <p:sp>
            <p:nvSpPr>
              <p:cNvPr id="198702" name="Rectangle 40">
                <a:extLst>
                  <a:ext uri="{FF2B5EF4-FFF2-40B4-BE49-F238E27FC236}">
                    <a16:creationId xmlns:a16="http://schemas.microsoft.com/office/drawing/2014/main" id="{5E26A5CE-51DF-C2E8-CAC7-402C2C709975}"/>
                  </a:ext>
                </a:extLst>
              </p:cNvPr>
              <p:cNvSpPr>
                <a:spLocks noChangeArrowheads="1"/>
              </p:cNvSpPr>
              <p:nvPr/>
            </p:nvSpPr>
            <p:spPr bwMode="auto">
              <a:xfrm>
                <a:off x="580" y="3008"/>
                <a:ext cx="24" cy="24"/>
              </a:xfrm>
              <a:prstGeom prst="rect">
                <a:avLst/>
              </a:prstGeom>
              <a:solidFill>
                <a:srgbClr val="000000"/>
              </a:solidFill>
              <a:ln w="0">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it-IT" altLang="it-IT" sz="2400"/>
              </a:p>
            </p:txBody>
          </p:sp>
          <p:sp>
            <p:nvSpPr>
              <p:cNvPr id="198703" name="Rectangle 41">
                <a:extLst>
                  <a:ext uri="{FF2B5EF4-FFF2-40B4-BE49-F238E27FC236}">
                    <a16:creationId xmlns:a16="http://schemas.microsoft.com/office/drawing/2014/main" id="{33CF2F12-CAD6-AEE2-74C2-7C239BB4C12D}"/>
                  </a:ext>
                </a:extLst>
              </p:cNvPr>
              <p:cNvSpPr>
                <a:spLocks noChangeArrowheads="1"/>
              </p:cNvSpPr>
              <p:nvPr/>
            </p:nvSpPr>
            <p:spPr bwMode="auto">
              <a:xfrm>
                <a:off x="580" y="3251"/>
                <a:ext cx="24" cy="24"/>
              </a:xfrm>
              <a:prstGeom prst="rect">
                <a:avLst/>
              </a:prstGeom>
              <a:solidFill>
                <a:srgbClr val="000000"/>
              </a:solidFill>
              <a:ln w="0">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it-IT" altLang="it-IT" sz="2400"/>
              </a:p>
            </p:txBody>
          </p:sp>
          <p:sp>
            <p:nvSpPr>
              <p:cNvPr id="198704" name="Rectangle 42">
                <a:extLst>
                  <a:ext uri="{FF2B5EF4-FFF2-40B4-BE49-F238E27FC236}">
                    <a16:creationId xmlns:a16="http://schemas.microsoft.com/office/drawing/2014/main" id="{D1E3CDF5-ECA9-6303-13A2-D689CDA48C1A}"/>
                  </a:ext>
                </a:extLst>
              </p:cNvPr>
              <p:cNvSpPr>
                <a:spLocks noChangeArrowheads="1"/>
              </p:cNvSpPr>
              <p:nvPr/>
            </p:nvSpPr>
            <p:spPr bwMode="auto">
              <a:xfrm>
                <a:off x="580" y="3494"/>
                <a:ext cx="24" cy="24"/>
              </a:xfrm>
              <a:prstGeom prst="rect">
                <a:avLst/>
              </a:prstGeom>
              <a:solidFill>
                <a:srgbClr val="000000"/>
              </a:solidFill>
              <a:ln w="0">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it-IT" altLang="it-IT" sz="2400"/>
              </a:p>
            </p:txBody>
          </p:sp>
          <p:sp>
            <p:nvSpPr>
              <p:cNvPr id="198705" name="Rectangle 43">
                <a:extLst>
                  <a:ext uri="{FF2B5EF4-FFF2-40B4-BE49-F238E27FC236}">
                    <a16:creationId xmlns:a16="http://schemas.microsoft.com/office/drawing/2014/main" id="{8A6DB430-CE62-BCBE-1E46-75313CD8D8B7}"/>
                  </a:ext>
                </a:extLst>
              </p:cNvPr>
              <p:cNvSpPr>
                <a:spLocks noChangeArrowheads="1"/>
              </p:cNvSpPr>
              <p:nvPr/>
            </p:nvSpPr>
            <p:spPr bwMode="auto">
              <a:xfrm>
                <a:off x="580" y="3745"/>
                <a:ext cx="24" cy="24"/>
              </a:xfrm>
              <a:prstGeom prst="rect">
                <a:avLst/>
              </a:prstGeom>
              <a:solidFill>
                <a:srgbClr val="000000"/>
              </a:solidFill>
              <a:ln w="0">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it-IT" altLang="it-IT" sz="2400"/>
              </a:p>
            </p:txBody>
          </p:sp>
          <p:sp>
            <p:nvSpPr>
              <p:cNvPr id="198706" name="Rectangle 44">
                <a:extLst>
                  <a:ext uri="{FF2B5EF4-FFF2-40B4-BE49-F238E27FC236}">
                    <a16:creationId xmlns:a16="http://schemas.microsoft.com/office/drawing/2014/main" id="{E98961CE-704E-47A4-7937-56545515E356}"/>
                  </a:ext>
                </a:extLst>
              </p:cNvPr>
              <p:cNvSpPr>
                <a:spLocks noChangeArrowheads="1"/>
              </p:cNvSpPr>
              <p:nvPr/>
            </p:nvSpPr>
            <p:spPr bwMode="auto">
              <a:xfrm>
                <a:off x="604" y="1306"/>
                <a:ext cx="2992" cy="2447"/>
              </a:xfrm>
              <a:prstGeom prst="rect">
                <a:avLst/>
              </a:prstGeom>
              <a:solidFill>
                <a:srgbClr val="FFFFFF"/>
              </a:solidFill>
              <a:ln w="0">
                <a:solidFill>
                  <a:srgbClr val="FFFFFF"/>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it-IT" altLang="it-IT" sz="2400"/>
              </a:p>
            </p:txBody>
          </p:sp>
          <p:sp>
            <p:nvSpPr>
              <p:cNvPr id="198707" name="Rectangle 45">
                <a:extLst>
                  <a:ext uri="{FF2B5EF4-FFF2-40B4-BE49-F238E27FC236}">
                    <a16:creationId xmlns:a16="http://schemas.microsoft.com/office/drawing/2014/main" id="{A3933091-0A51-DA26-90A1-83BE7036A2D8}"/>
                  </a:ext>
                </a:extLst>
              </p:cNvPr>
              <p:cNvSpPr>
                <a:spLocks noChangeArrowheads="1"/>
              </p:cNvSpPr>
              <p:nvPr/>
            </p:nvSpPr>
            <p:spPr bwMode="auto">
              <a:xfrm>
                <a:off x="604" y="1306"/>
                <a:ext cx="2992" cy="24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it-IT" altLang="it-IT" sz="2400"/>
              </a:p>
            </p:txBody>
          </p:sp>
          <p:sp>
            <p:nvSpPr>
              <p:cNvPr id="198708" name="Line 46">
                <a:extLst>
                  <a:ext uri="{FF2B5EF4-FFF2-40B4-BE49-F238E27FC236}">
                    <a16:creationId xmlns:a16="http://schemas.microsoft.com/office/drawing/2014/main" id="{399C49B0-DBF9-A671-01BB-67B3841E066C}"/>
                  </a:ext>
                </a:extLst>
              </p:cNvPr>
              <p:cNvSpPr>
                <a:spLocks noChangeShapeType="1"/>
              </p:cNvSpPr>
              <p:nvPr/>
            </p:nvSpPr>
            <p:spPr bwMode="auto">
              <a:xfrm>
                <a:off x="604" y="3753"/>
                <a:ext cx="299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98709" name="Line 47">
                <a:extLst>
                  <a:ext uri="{FF2B5EF4-FFF2-40B4-BE49-F238E27FC236}">
                    <a16:creationId xmlns:a16="http://schemas.microsoft.com/office/drawing/2014/main" id="{B57D56E5-0674-B573-A90E-6EB2584EE34A}"/>
                  </a:ext>
                </a:extLst>
              </p:cNvPr>
              <p:cNvSpPr>
                <a:spLocks noChangeShapeType="1"/>
              </p:cNvSpPr>
              <p:nvPr/>
            </p:nvSpPr>
            <p:spPr bwMode="auto">
              <a:xfrm flipV="1">
                <a:off x="604" y="1306"/>
                <a:ext cx="1" cy="24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grpSp>
        <p:sp>
          <p:nvSpPr>
            <p:cNvPr id="198666" name="Freeform 48">
              <a:extLst>
                <a:ext uri="{FF2B5EF4-FFF2-40B4-BE49-F238E27FC236}">
                  <a16:creationId xmlns:a16="http://schemas.microsoft.com/office/drawing/2014/main" id="{8552D31C-3CE4-A526-9758-8FF55F04718B}"/>
                </a:ext>
              </a:extLst>
            </p:cNvPr>
            <p:cNvSpPr>
              <a:spLocks noEditPoints="1"/>
            </p:cNvSpPr>
            <p:nvPr/>
          </p:nvSpPr>
          <p:spPr bwMode="auto">
            <a:xfrm rot="-1200000">
              <a:off x="588" y="1613"/>
              <a:ext cx="2991" cy="1459"/>
            </a:xfrm>
            <a:custGeom>
              <a:avLst/>
              <a:gdLst>
                <a:gd name="T0" fmla="*/ 1484 w 2991"/>
                <a:gd name="T1" fmla="*/ 940 h 1459"/>
                <a:gd name="T2" fmla="*/ 1832 w 2991"/>
                <a:gd name="T3" fmla="*/ 762 h 1459"/>
                <a:gd name="T4" fmla="*/ 2578 w 2991"/>
                <a:gd name="T5" fmla="*/ 397 h 1459"/>
                <a:gd name="T6" fmla="*/ 551 w 2991"/>
                <a:gd name="T7" fmla="*/ 1232 h 1459"/>
                <a:gd name="T8" fmla="*/ 16 w 2991"/>
                <a:gd name="T9" fmla="*/ 1240 h 1459"/>
                <a:gd name="T10" fmla="*/ 1216 w 2991"/>
                <a:gd name="T11" fmla="*/ 875 h 1459"/>
                <a:gd name="T12" fmla="*/ 2481 w 2991"/>
                <a:gd name="T13" fmla="*/ 470 h 1459"/>
                <a:gd name="T14" fmla="*/ 2700 w 2991"/>
                <a:gd name="T15" fmla="*/ 268 h 1459"/>
                <a:gd name="T16" fmla="*/ 665 w 2991"/>
                <a:gd name="T17" fmla="*/ 1240 h 1459"/>
                <a:gd name="T18" fmla="*/ 2837 w 2991"/>
                <a:gd name="T19" fmla="*/ 292 h 1459"/>
                <a:gd name="T20" fmla="*/ 195 w 2991"/>
                <a:gd name="T21" fmla="*/ 1240 h 1459"/>
                <a:gd name="T22" fmla="*/ 2464 w 2991"/>
                <a:gd name="T23" fmla="*/ 349 h 1459"/>
                <a:gd name="T24" fmla="*/ 2521 w 2991"/>
                <a:gd name="T25" fmla="*/ 316 h 1459"/>
                <a:gd name="T26" fmla="*/ 2537 w 2991"/>
                <a:gd name="T27" fmla="*/ 268 h 1459"/>
                <a:gd name="T28" fmla="*/ 876 w 2991"/>
                <a:gd name="T29" fmla="*/ 908 h 1459"/>
                <a:gd name="T30" fmla="*/ 2708 w 2991"/>
                <a:gd name="T31" fmla="*/ 397 h 1459"/>
                <a:gd name="T32" fmla="*/ 2805 w 2991"/>
                <a:gd name="T33" fmla="*/ 114 h 1459"/>
                <a:gd name="T34" fmla="*/ 1848 w 2991"/>
                <a:gd name="T35" fmla="*/ 430 h 1459"/>
                <a:gd name="T36" fmla="*/ 1646 w 2991"/>
                <a:gd name="T37" fmla="*/ 746 h 1459"/>
                <a:gd name="T38" fmla="*/ 2148 w 2991"/>
                <a:gd name="T39" fmla="*/ 535 h 1459"/>
                <a:gd name="T40" fmla="*/ 1808 w 2991"/>
                <a:gd name="T41" fmla="*/ 559 h 1459"/>
                <a:gd name="T42" fmla="*/ 2262 w 2991"/>
                <a:gd name="T43" fmla="*/ 341 h 1459"/>
                <a:gd name="T44" fmla="*/ 697 w 2991"/>
                <a:gd name="T45" fmla="*/ 1013 h 1459"/>
                <a:gd name="T46" fmla="*/ 1759 w 2991"/>
                <a:gd name="T47" fmla="*/ 470 h 1459"/>
                <a:gd name="T48" fmla="*/ 1946 w 2991"/>
                <a:gd name="T49" fmla="*/ 519 h 1459"/>
                <a:gd name="T50" fmla="*/ 1970 w 2991"/>
                <a:gd name="T51" fmla="*/ 470 h 1459"/>
                <a:gd name="T52" fmla="*/ 2910 w 2991"/>
                <a:gd name="T53" fmla="*/ 154 h 1459"/>
                <a:gd name="T54" fmla="*/ 1062 w 2991"/>
                <a:gd name="T55" fmla="*/ 794 h 1459"/>
                <a:gd name="T56" fmla="*/ 2229 w 2991"/>
                <a:gd name="T57" fmla="*/ 462 h 1459"/>
                <a:gd name="T58" fmla="*/ 2586 w 2991"/>
                <a:gd name="T59" fmla="*/ 389 h 1459"/>
                <a:gd name="T60" fmla="*/ 1954 w 2991"/>
                <a:gd name="T61" fmla="*/ 559 h 1459"/>
                <a:gd name="T62" fmla="*/ 1670 w 2991"/>
                <a:gd name="T63" fmla="*/ 665 h 1459"/>
                <a:gd name="T64" fmla="*/ 2602 w 2991"/>
                <a:gd name="T65" fmla="*/ 243 h 1459"/>
                <a:gd name="T66" fmla="*/ 219 w 2991"/>
                <a:gd name="T67" fmla="*/ 1297 h 1459"/>
                <a:gd name="T68" fmla="*/ 2043 w 2991"/>
                <a:gd name="T69" fmla="*/ 470 h 1459"/>
                <a:gd name="T70" fmla="*/ 2132 w 2991"/>
                <a:gd name="T71" fmla="*/ 462 h 1459"/>
                <a:gd name="T72" fmla="*/ 1605 w 2991"/>
                <a:gd name="T73" fmla="*/ 608 h 1459"/>
                <a:gd name="T74" fmla="*/ 1281 w 2991"/>
                <a:gd name="T75" fmla="*/ 640 h 1459"/>
                <a:gd name="T76" fmla="*/ 1103 w 2991"/>
                <a:gd name="T77" fmla="*/ 1183 h 1459"/>
                <a:gd name="T78" fmla="*/ 940 w 2991"/>
                <a:gd name="T79" fmla="*/ 1078 h 1459"/>
                <a:gd name="T80" fmla="*/ 2991 w 2991"/>
                <a:gd name="T81" fmla="*/ 154 h 1459"/>
                <a:gd name="T82" fmla="*/ 1330 w 2991"/>
                <a:gd name="T83" fmla="*/ 956 h 1459"/>
                <a:gd name="T84" fmla="*/ 1540 w 2991"/>
                <a:gd name="T85" fmla="*/ 940 h 1459"/>
                <a:gd name="T86" fmla="*/ 1873 w 2991"/>
                <a:gd name="T87" fmla="*/ 454 h 1459"/>
                <a:gd name="T88" fmla="*/ 462 w 2991"/>
                <a:gd name="T89" fmla="*/ 1289 h 1459"/>
                <a:gd name="T90" fmla="*/ 2205 w 2991"/>
                <a:gd name="T91" fmla="*/ 470 h 1459"/>
                <a:gd name="T92" fmla="*/ 2878 w 2991"/>
                <a:gd name="T93" fmla="*/ 373 h 1459"/>
                <a:gd name="T94" fmla="*/ 316 w 2991"/>
                <a:gd name="T95" fmla="*/ 1426 h 1459"/>
                <a:gd name="T96" fmla="*/ 1897 w 2991"/>
                <a:gd name="T97" fmla="*/ 527 h 1459"/>
                <a:gd name="T98" fmla="*/ 2246 w 2991"/>
                <a:gd name="T99" fmla="*/ 600 h 1459"/>
                <a:gd name="T100" fmla="*/ 2165 w 2991"/>
                <a:gd name="T101" fmla="*/ 357 h 1459"/>
                <a:gd name="T102" fmla="*/ 2700 w 2991"/>
                <a:gd name="T103" fmla="*/ 389 h 1459"/>
                <a:gd name="T104" fmla="*/ 1030 w 2991"/>
                <a:gd name="T105" fmla="*/ 997 h 1459"/>
                <a:gd name="T106" fmla="*/ 1362 w 2991"/>
                <a:gd name="T107" fmla="*/ 794 h 1459"/>
                <a:gd name="T108" fmla="*/ 2764 w 2991"/>
                <a:gd name="T109" fmla="*/ 349 h 1459"/>
                <a:gd name="T110" fmla="*/ 2075 w 2991"/>
                <a:gd name="T111" fmla="*/ 454 h 1459"/>
                <a:gd name="T112" fmla="*/ 1224 w 2991"/>
                <a:gd name="T113" fmla="*/ 1046 h 1459"/>
                <a:gd name="T114" fmla="*/ 0 w 2991"/>
                <a:gd name="T115" fmla="*/ 1191 h 1459"/>
                <a:gd name="T116" fmla="*/ 308 w 2991"/>
                <a:gd name="T117" fmla="*/ 1451 h 1459"/>
                <a:gd name="T118" fmla="*/ 2708 w 2991"/>
                <a:gd name="T119" fmla="*/ 235 h 1459"/>
                <a:gd name="T120" fmla="*/ 2570 w 2991"/>
                <a:gd name="T121" fmla="*/ 422 h 1459"/>
                <a:gd name="T122" fmla="*/ 2416 w 2991"/>
                <a:gd name="T123" fmla="*/ 624 h 145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991" h="1459">
                  <a:moveTo>
                    <a:pt x="495" y="940"/>
                  </a:moveTo>
                  <a:lnTo>
                    <a:pt x="527" y="940"/>
                  </a:lnTo>
                  <a:lnTo>
                    <a:pt x="527" y="908"/>
                  </a:lnTo>
                  <a:lnTo>
                    <a:pt x="495" y="908"/>
                  </a:lnTo>
                  <a:lnTo>
                    <a:pt x="495" y="940"/>
                  </a:lnTo>
                  <a:moveTo>
                    <a:pt x="1451" y="973"/>
                  </a:moveTo>
                  <a:lnTo>
                    <a:pt x="1484" y="973"/>
                  </a:lnTo>
                  <a:lnTo>
                    <a:pt x="1484" y="940"/>
                  </a:lnTo>
                  <a:lnTo>
                    <a:pt x="1451" y="940"/>
                  </a:lnTo>
                  <a:lnTo>
                    <a:pt x="1451" y="973"/>
                  </a:lnTo>
                  <a:moveTo>
                    <a:pt x="1313" y="640"/>
                  </a:moveTo>
                  <a:lnTo>
                    <a:pt x="1346" y="640"/>
                  </a:lnTo>
                  <a:lnTo>
                    <a:pt x="1346" y="608"/>
                  </a:lnTo>
                  <a:lnTo>
                    <a:pt x="1313" y="608"/>
                  </a:lnTo>
                  <a:lnTo>
                    <a:pt x="1313" y="640"/>
                  </a:lnTo>
                  <a:moveTo>
                    <a:pt x="1832" y="762"/>
                  </a:moveTo>
                  <a:lnTo>
                    <a:pt x="1865" y="762"/>
                  </a:lnTo>
                  <a:lnTo>
                    <a:pt x="1865" y="730"/>
                  </a:lnTo>
                  <a:lnTo>
                    <a:pt x="1832" y="730"/>
                  </a:lnTo>
                  <a:lnTo>
                    <a:pt x="1832" y="762"/>
                  </a:lnTo>
                  <a:moveTo>
                    <a:pt x="2578" y="430"/>
                  </a:moveTo>
                  <a:lnTo>
                    <a:pt x="2610" y="430"/>
                  </a:lnTo>
                  <a:lnTo>
                    <a:pt x="2610" y="397"/>
                  </a:lnTo>
                  <a:lnTo>
                    <a:pt x="2578" y="397"/>
                  </a:lnTo>
                  <a:lnTo>
                    <a:pt x="2578" y="430"/>
                  </a:lnTo>
                  <a:moveTo>
                    <a:pt x="1151" y="908"/>
                  </a:moveTo>
                  <a:lnTo>
                    <a:pt x="1184" y="908"/>
                  </a:lnTo>
                  <a:lnTo>
                    <a:pt x="1184" y="875"/>
                  </a:lnTo>
                  <a:lnTo>
                    <a:pt x="1151" y="875"/>
                  </a:lnTo>
                  <a:lnTo>
                    <a:pt x="1151" y="908"/>
                  </a:lnTo>
                  <a:moveTo>
                    <a:pt x="519" y="1232"/>
                  </a:moveTo>
                  <a:lnTo>
                    <a:pt x="551" y="1232"/>
                  </a:lnTo>
                  <a:lnTo>
                    <a:pt x="551" y="1200"/>
                  </a:lnTo>
                  <a:lnTo>
                    <a:pt x="519" y="1200"/>
                  </a:lnTo>
                  <a:lnTo>
                    <a:pt x="519" y="1232"/>
                  </a:lnTo>
                  <a:moveTo>
                    <a:pt x="16" y="1240"/>
                  </a:moveTo>
                  <a:lnTo>
                    <a:pt x="49" y="1240"/>
                  </a:lnTo>
                  <a:lnTo>
                    <a:pt x="49" y="1208"/>
                  </a:lnTo>
                  <a:lnTo>
                    <a:pt x="16" y="1208"/>
                  </a:lnTo>
                  <a:lnTo>
                    <a:pt x="16" y="1240"/>
                  </a:lnTo>
                  <a:moveTo>
                    <a:pt x="2383" y="81"/>
                  </a:moveTo>
                  <a:lnTo>
                    <a:pt x="2416" y="81"/>
                  </a:lnTo>
                  <a:lnTo>
                    <a:pt x="2416" y="49"/>
                  </a:lnTo>
                  <a:lnTo>
                    <a:pt x="2383" y="49"/>
                  </a:lnTo>
                  <a:lnTo>
                    <a:pt x="2383" y="81"/>
                  </a:lnTo>
                  <a:moveTo>
                    <a:pt x="1184" y="908"/>
                  </a:moveTo>
                  <a:lnTo>
                    <a:pt x="1216" y="908"/>
                  </a:lnTo>
                  <a:lnTo>
                    <a:pt x="1216" y="875"/>
                  </a:lnTo>
                  <a:lnTo>
                    <a:pt x="1184" y="875"/>
                  </a:lnTo>
                  <a:lnTo>
                    <a:pt x="1184" y="908"/>
                  </a:lnTo>
                  <a:moveTo>
                    <a:pt x="1386" y="867"/>
                  </a:moveTo>
                  <a:lnTo>
                    <a:pt x="1419" y="867"/>
                  </a:lnTo>
                  <a:lnTo>
                    <a:pt x="1419" y="835"/>
                  </a:lnTo>
                  <a:lnTo>
                    <a:pt x="1386" y="835"/>
                  </a:lnTo>
                  <a:lnTo>
                    <a:pt x="1386" y="867"/>
                  </a:lnTo>
                  <a:moveTo>
                    <a:pt x="2481" y="470"/>
                  </a:moveTo>
                  <a:lnTo>
                    <a:pt x="2513" y="470"/>
                  </a:lnTo>
                  <a:lnTo>
                    <a:pt x="2513" y="438"/>
                  </a:lnTo>
                  <a:lnTo>
                    <a:pt x="2481" y="438"/>
                  </a:lnTo>
                  <a:lnTo>
                    <a:pt x="2481" y="470"/>
                  </a:lnTo>
                  <a:moveTo>
                    <a:pt x="2700" y="300"/>
                  </a:moveTo>
                  <a:lnTo>
                    <a:pt x="2732" y="300"/>
                  </a:lnTo>
                  <a:lnTo>
                    <a:pt x="2732" y="268"/>
                  </a:lnTo>
                  <a:lnTo>
                    <a:pt x="2700" y="268"/>
                  </a:lnTo>
                  <a:lnTo>
                    <a:pt x="2700" y="300"/>
                  </a:lnTo>
                  <a:moveTo>
                    <a:pt x="1605" y="648"/>
                  </a:moveTo>
                  <a:lnTo>
                    <a:pt x="1638" y="648"/>
                  </a:lnTo>
                  <a:lnTo>
                    <a:pt x="1638" y="616"/>
                  </a:lnTo>
                  <a:lnTo>
                    <a:pt x="1605" y="616"/>
                  </a:lnTo>
                  <a:lnTo>
                    <a:pt x="1605" y="648"/>
                  </a:lnTo>
                  <a:moveTo>
                    <a:pt x="632" y="1240"/>
                  </a:moveTo>
                  <a:lnTo>
                    <a:pt x="665" y="1240"/>
                  </a:lnTo>
                  <a:lnTo>
                    <a:pt x="665" y="1208"/>
                  </a:lnTo>
                  <a:lnTo>
                    <a:pt x="632" y="1208"/>
                  </a:lnTo>
                  <a:lnTo>
                    <a:pt x="632" y="1240"/>
                  </a:lnTo>
                  <a:moveTo>
                    <a:pt x="2837" y="292"/>
                  </a:moveTo>
                  <a:lnTo>
                    <a:pt x="2870" y="292"/>
                  </a:lnTo>
                  <a:lnTo>
                    <a:pt x="2870" y="260"/>
                  </a:lnTo>
                  <a:lnTo>
                    <a:pt x="2837" y="260"/>
                  </a:lnTo>
                  <a:lnTo>
                    <a:pt x="2837" y="292"/>
                  </a:lnTo>
                  <a:moveTo>
                    <a:pt x="673" y="1013"/>
                  </a:moveTo>
                  <a:lnTo>
                    <a:pt x="705" y="1013"/>
                  </a:lnTo>
                  <a:lnTo>
                    <a:pt x="705" y="981"/>
                  </a:lnTo>
                  <a:lnTo>
                    <a:pt x="673" y="981"/>
                  </a:lnTo>
                  <a:lnTo>
                    <a:pt x="673" y="1013"/>
                  </a:lnTo>
                  <a:moveTo>
                    <a:pt x="162" y="1272"/>
                  </a:moveTo>
                  <a:lnTo>
                    <a:pt x="195" y="1272"/>
                  </a:lnTo>
                  <a:lnTo>
                    <a:pt x="195" y="1240"/>
                  </a:lnTo>
                  <a:lnTo>
                    <a:pt x="162" y="1240"/>
                  </a:lnTo>
                  <a:lnTo>
                    <a:pt x="162" y="1272"/>
                  </a:lnTo>
                  <a:moveTo>
                    <a:pt x="430" y="1394"/>
                  </a:moveTo>
                  <a:lnTo>
                    <a:pt x="462" y="1394"/>
                  </a:lnTo>
                  <a:lnTo>
                    <a:pt x="462" y="1362"/>
                  </a:lnTo>
                  <a:lnTo>
                    <a:pt x="430" y="1362"/>
                  </a:lnTo>
                  <a:lnTo>
                    <a:pt x="430" y="1394"/>
                  </a:lnTo>
                  <a:moveTo>
                    <a:pt x="2464" y="349"/>
                  </a:moveTo>
                  <a:lnTo>
                    <a:pt x="2497" y="349"/>
                  </a:lnTo>
                  <a:lnTo>
                    <a:pt x="2497" y="316"/>
                  </a:lnTo>
                  <a:lnTo>
                    <a:pt x="2464" y="316"/>
                  </a:lnTo>
                  <a:lnTo>
                    <a:pt x="2464" y="349"/>
                  </a:lnTo>
                  <a:moveTo>
                    <a:pt x="2521" y="349"/>
                  </a:moveTo>
                  <a:lnTo>
                    <a:pt x="2554" y="349"/>
                  </a:lnTo>
                  <a:lnTo>
                    <a:pt x="2554" y="316"/>
                  </a:lnTo>
                  <a:lnTo>
                    <a:pt x="2521" y="316"/>
                  </a:lnTo>
                  <a:lnTo>
                    <a:pt x="2521" y="349"/>
                  </a:lnTo>
                  <a:moveTo>
                    <a:pt x="1159" y="1005"/>
                  </a:moveTo>
                  <a:lnTo>
                    <a:pt x="1192" y="1005"/>
                  </a:lnTo>
                  <a:lnTo>
                    <a:pt x="1192" y="973"/>
                  </a:lnTo>
                  <a:lnTo>
                    <a:pt x="1159" y="973"/>
                  </a:lnTo>
                  <a:lnTo>
                    <a:pt x="1159" y="1005"/>
                  </a:lnTo>
                  <a:moveTo>
                    <a:pt x="2505" y="268"/>
                  </a:moveTo>
                  <a:lnTo>
                    <a:pt x="2537" y="268"/>
                  </a:lnTo>
                  <a:lnTo>
                    <a:pt x="2537" y="235"/>
                  </a:lnTo>
                  <a:lnTo>
                    <a:pt x="2505" y="235"/>
                  </a:lnTo>
                  <a:lnTo>
                    <a:pt x="2505" y="268"/>
                  </a:lnTo>
                  <a:moveTo>
                    <a:pt x="876" y="908"/>
                  </a:moveTo>
                  <a:lnTo>
                    <a:pt x="908" y="908"/>
                  </a:lnTo>
                  <a:lnTo>
                    <a:pt x="908" y="875"/>
                  </a:lnTo>
                  <a:lnTo>
                    <a:pt x="876" y="875"/>
                  </a:lnTo>
                  <a:lnTo>
                    <a:pt x="876" y="908"/>
                  </a:lnTo>
                  <a:moveTo>
                    <a:pt x="2862" y="365"/>
                  </a:moveTo>
                  <a:lnTo>
                    <a:pt x="2894" y="365"/>
                  </a:lnTo>
                  <a:lnTo>
                    <a:pt x="2894" y="332"/>
                  </a:lnTo>
                  <a:lnTo>
                    <a:pt x="2862" y="332"/>
                  </a:lnTo>
                  <a:lnTo>
                    <a:pt x="2862" y="365"/>
                  </a:lnTo>
                  <a:moveTo>
                    <a:pt x="2675" y="430"/>
                  </a:moveTo>
                  <a:lnTo>
                    <a:pt x="2708" y="430"/>
                  </a:lnTo>
                  <a:lnTo>
                    <a:pt x="2708" y="397"/>
                  </a:lnTo>
                  <a:lnTo>
                    <a:pt x="2675" y="397"/>
                  </a:lnTo>
                  <a:lnTo>
                    <a:pt x="2675" y="430"/>
                  </a:lnTo>
                  <a:moveTo>
                    <a:pt x="470" y="1175"/>
                  </a:moveTo>
                  <a:lnTo>
                    <a:pt x="503" y="1175"/>
                  </a:lnTo>
                  <a:lnTo>
                    <a:pt x="503" y="1143"/>
                  </a:lnTo>
                  <a:lnTo>
                    <a:pt x="470" y="1143"/>
                  </a:lnTo>
                  <a:lnTo>
                    <a:pt x="470" y="1175"/>
                  </a:lnTo>
                  <a:moveTo>
                    <a:pt x="2805" y="114"/>
                  </a:moveTo>
                  <a:lnTo>
                    <a:pt x="2837" y="114"/>
                  </a:lnTo>
                  <a:lnTo>
                    <a:pt x="2837" y="81"/>
                  </a:lnTo>
                  <a:lnTo>
                    <a:pt x="2805" y="81"/>
                  </a:lnTo>
                  <a:lnTo>
                    <a:pt x="2805" y="114"/>
                  </a:lnTo>
                  <a:moveTo>
                    <a:pt x="1848" y="462"/>
                  </a:moveTo>
                  <a:lnTo>
                    <a:pt x="1881" y="462"/>
                  </a:lnTo>
                  <a:lnTo>
                    <a:pt x="1881" y="430"/>
                  </a:lnTo>
                  <a:lnTo>
                    <a:pt x="1848" y="430"/>
                  </a:lnTo>
                  <a:lnTo>
                    <a:pt x="1848" y="462"/>
                  </a:lnTo>
                  <a:moveTo>
                    <a:pt x="673" y="989"/>
                  </a:moveTo>
                  <a:lnTo>
                    <a:pt x="705" y="989"/>
                  </a:lnTo>
                  <a:lnTo>
                    <a:pt x="705" y="956"/>
                  </a:lnTo>
                  <a:lnTo>
                    <a:pt x="673" y="956"/>
                  </a:lnTo>
                  <a:lnTo>
                    <a:pt x="673" y="989"/>
                  </a:lnTo>
                  <a:moveTo>
                    <a:pt x="1613" y="746"/>
                  </a:moveTo>
                  <a:lnTo>
                    <a:pt x="1646" y="746"/>
                  </a:lnTo>
                  <a:lnTo>
                    <a:pt x="1646" y="713"/>
                  </a:lnTo>
                  <a:lnTo>
                    <a:pt x="1613" y="713"/>
                  </a:lnTo>
                  <a:lnTo>
                    <a:pt x="1613" y="746"/>
                  </a:lnTo>
                  <a:moveTo>
                    <a:pt x="2148" y="535"/>
                  </a:moveTo>
                  <a:lnTo>
                    <a:pt x="2181" y="535"/>
                  </a:lnTo>
                  <a:lnTo>
                    <a:pt x="2181" y="503"/>
                  </a:lnTo>
                  <a:lnTo>
                    <a:pt x="2148" y="503"/>
                  </a:lnTo>
                  <a:lnTo>
                    <a:pt x="2148" y="535"/>
                  </a:lnTo>
                  <a:moveTo>
                    <a:pt x="900" y="1127"/>
                  </a:moveTo>
                  <a:lnTo>
                    <a:pt x="932" y="1127"/>
                  </a:lnTo>
                  <a:lnTo>
                    <a:pt x="932" y="1094"/>
                  </a:lnTo>
                  <a:lnTo>
                    <a:pt x="900" y="1094"/>
                  </a:lnTo>
                  <a:lnTo>
                    <a:pt x="900" y="1127"/>
                  </a:lnTo>
                  <a:moveTo>
                    <a:pt x="1775" y="592"/>
                  </a:moveTo>
                  <a:lnTo>
                    <a:pt x="1808" y="592"/>
                  </a:lnTo>
                  <a:lnTo>
                    <a:pt x="1808" y="559"/>
                  </a:lnTo>
                  <a:lnTo>
                    <a:pt x="1775" y="559"/>
                  </a:lnTo>
                  <a:lnTo>
                    <a:pt x="1775" y="592"/>
                  </a:lnTo>
                  <a:moveTo>
                    <a:pt x="1816" y="770"/>
                  </a:moveTo>
                  <a:lnTo>
                    <a:pt x="1848" y="770"/>
                  </a:lnTo>
                  <a:lnTo>
                    <a:pt x="1848" y="738"/>
                  </a:lnTo>
                  <a:lnTo>
                    <a:pt x="1816" y="738"/>
                  </a:lnTo>
                  <a:lnTo>
                    <a:pt x="1816" y="770"/>
                  </a:lnTo>
                  <a:moveTo>
                    <a:pt x="2262" y="341"/>
                  </a:moveTo>
                  <a:lnTo>
                    <a:pt x="2294" y="341"/>
                  </a:lnTo>
                  <a:lnTo>
                    <a:pt x="2294" y="308"/>
                  </a:lnTo>
                  <a:lnTo>
                    <a:pt x="2262" y="308"/>
                  </a:lnTo>
                  <a:lnTo>
                    <a:pt x="2262" y="341"/>
                  </a:lnTo>
                  <a:moveTo>
                    <a:pt x="697" y="1046"/>
                  </a:moveTo>
                  <a:lnTo>
                    <a:pt x="730" y="1046"/>
                  </a:lnTo>
                  <a:lnTo>
                    <a:pt x="730" y="1013"/>
                  </a:lnTo>
                  <a:lnTo>
                    <a:pt x="697" y="1013"/>
                  </a:lnTo>
                  <a:lnTo>
                    <a:pt x="697" y="1046"/>
                  </a:lnTo>
                  <a:moveTo>
                    <a:pt x="1784" y="730"/>
                  </a:moveTo>
                  <a:lnTo>
                    <a:pt x="1816" y="730"/>
                  </a:lnTo>
                  <a:lnTo>
                    <a:pt x="1816" y="697"/>
                  </a:lnTo>
                  <a:lnTo>
                    <a:pt x="1784" y="697"/>
                  </a:lnTo>
                  <a:lnTo>
                    <a:pt x="1784" y="730"/>
                  </a:lnTo>
                  <a:moveTo>
                    <a:pt x="1727" y="470"/>
                  </a:moveTo>
                  <a:lnTo>
                    <a:pt x="1759" y="470"/>
                  </a:lnTo>
                  <a:lnTo>
                    <a:pt x="1759" y="438"/>
                  </a:lnTo>
                  <a:lnTo>
                    <a:pt x="1727" y="438"/>
                  </a:lnTo>
                  <a:lnTo>
                    <a:pt x="1727" y="470"/>
                  </a:lnTo>
                  <a:moveTo>
                    <a:pt x="1946" y="519"/>
                  </a:moveTo>
                  <a:lnTo>
                    <a:pt x="1978" y="519"/>
                  </a:lnTo>
                  <a:lnTo>
                    <a:pt x="1978" y="486"/>
                  </a:lnTo>
                  <a:lnTo>
                    <a:pt x="1946" y="486"/>
                  </a:lnTo>
                  <a:lnTo>
                    <a:pt x="1946" y="519"/>
                  </a:lnTo>
                  <a:moveTo>
                    <a:pt x="2756" y="478"/>
                  </a:moveTo>
                  <a:lnTo>
                    <a:pt x="2789" y="478"/>
                  </a:lnTo>
                  <a:lnTo>
                    <a:pt x="2789" y="446"/>
                  </a:lnTo>
                  <a:lnTo>
                    <a:pt x="2756" y="446"/>
                  </a:lnTo>
                  <a:lnTo>
                    <a:pt x="2756" y="478"/>
                  </a:lnTo>
                  <a:moveTo>
                    <a:pt x="1938" y="503"/>
                  </a:moveTo>
                  <a:lnTo>
                    <a:pt x="1970" y="503"/>
                  </a:lnTo>
                  <a:lnTo>
                    <a:pt x="1970" y="470"/>
                  </a:lnTo>
                  <a:lnTo>
                    <a:pt x="1938" y="470"/>
                  </a:lnTo>
                  <a:lnTo>
                    <a:pt x="1938" y="503"/>
                  </a:lnTo>
                  <a:moveTo>
                    <a:pt x="2043" y="430"/>
                  </a:moveTo>
                  <a:lnTo>
                    <a:pt x="2075" y="430"/>
                  </a:lnTo>
                  <a:lnTo>
                    <a:pt x="2075" y="397"/>
                  </a:lnTo>
                  <a:lnTo>
                    <a:pt x="2043" y="397"/>
                  </a:lnTo>
                  <a:lnTo>
                    <a:pt x="2043" y="430"/>
                  </a:lnTo>
                  <a:moveTo>
                    <a:pt x="2910" y="154"/>
                  </a:moveTo>
                  <a:lnTo>
                    <a:pt x="2943" y="154"/>
                  </a:lnTo>
                  <a:lnTo>
                    <a:pt x="2943" y="122"/>
                  </a:lnTo>
                  <a:lnTo>
                    <a:pt x="2910" y="122"/>
                  </a:lnTo>
                  <a:lnTo>
                    <a:pt x="2910" y="154"/>
                  </a:lnTo>
                  <a:moveTo>
                    <a:pt x="1062" y="827"/>
                  </a:moveTo>
                  <a:lnTo>
                    <a:pt x="1095" y="827"/>
                  </a:lnTo>
                  <a:lnTo>
                    <a:pt x="1095" y="794"/>
                  </a:lnTo>
                  <a:lnTo>
                    <a:pt x="1062" y="794"/>
                  </a:lnTo>
                  <a:lnTo>
                    <a:pt x="1062" y="827"/>
                  </a:lnTo>
                  <a:moveTo>
                    <a:pt x="2359" y="519"/>
                  </a:moveTo>
                  <a:lnTo>
                    <a:pt x="2392" y="519"/>
                  </a:lnTo>
                  <a:lnTo>
                    <a:pt x="2392" y="486"/>
                  </a:lnTo>
                  <a:lnTo>
                    <a:pt x="2359" y="486"/>
                  </a:lnTo>
                  <a:lnTo>
                    <a:pt x="2359" y="519"/>
                  </a:lnTo>
                  <a:moveTo>
                    <a:pt x="2197" y="462"/>
                  </a:moveTo>
                  <a:lnTo>
                    <a:pt x="2229" y="462"/>
                  </a:lnTo>
                  <a:lnTo>
                    <a:pt x="2229" y="430"/>
                  </a:lnTo>
                  <a:lnTo>
                    <a:pt x="2197" y="430"/>
                  </a:lnTo>
                  <a:lnTo>
                    <a:pt x="2197" y="462"/>
                  </a:lnTo>
                  <a:moveTo>
                    <a:pt x="2586" y="389"/>
                  </a:moveTo>
                  <a:lnTo>
                    <a:pt x="2619" y="389"/>
                  </a:lnTo>
                  <a:lnTo>
                    <a:pt x="2619" y="357"/>
                  </a:lnTo>
                  <a:lnTo>
                    <a:pt x="2586" y="357"/>
                  </a:lnTo>
                  <a:lnTo>
                    <a:pt x="2586" y="389"/>
                  </a:lnTo>
                  <a:moveTo>
                    <a:pt x="2959" y="235"/>
                  </a:moveTo>
                  <a:lnTo>
                    <a:pt x="2991" y="235"/>
                  </a:lnTo>
                  <a:lnTo>
                    <a:pt x="2991" y="203"/>
                  </a:lnTo>
                  <a:lnTo>
                    <a:pt x="2959" y="203"/>
                  </a:lnTo>
                  <a:lnTo>
                    <a:pt x="2959" y="235"/>
                  </a:lnTo>
                  <a:moveTo>
                    <a:pt x="1921" y="592"/>
                  </a:moveTo>
                  <a:lnTo>
                    <a:pt x="1954" y="592"/>
                  </a:lnTo>
                  <a:lnTo>
                    <a:pt x="1954" y="559"/>
                  </a:lnTo>
                  <a:lnTo>
                    <a:pt x="1921" y="559"/>
                  </a:lnTo>
                  <a:lnTo>
                    <a:pt x="1921" y="592"/>
                  </a:lnTo>
                  <a:moveTo>
                    <a:pt x="2740" y="397"/>
                  </a:moveTo>
                  <a:lnTo>
                    <a:pt x="2773" y="397"/>
                  </a:lnTo>
                  <a:lnTo>
                    <a:pt x="2773" y="365"/>
                  </a:lnTo>
                  <a:lnTo>
                    <a:pt x="2740" y="365"/>
                  </a:lnTo>
                  <a:lnTo>
                    <a:pt x="2740" y="397"/>
                  </a:lnTo>
                  <a:moveTo>
                    <a:pt x="1670" y="665"/>
                  </a:moveTo>
                  <a:lnTo>
                    <a:pt x="1702" y="665"/>
                  </a:lnTo>
                  <a:lnTo>
                    <a:pt x="1702" y="632"/>
                  </a:lnTo>
                  <a:lnTo>
                    <a:pt x="1670" y="632"/>
                  </a:lnTo>
                  <a:lnTo>
                    <a:pt x="1670" y="665"/>
                  </a:lnTo>
                  <a:moveTo>
                    <a:pt x="2602" y="276"/>
                  </a:moveTo>
                  <a:lnTo>
                    <a:pt x="2635" y="276"/>
                  </a:lnTo>
                  <a:lnTo>
                    <a:pt x="2635" y="243"/>
                  </a:lnTo>
                  <a:lnTo>
                    <a:pt x="2602" y="243"/>
                  </a:lnTo>
                  <a:lnTo>
                    <a:pt x="2602" y="276"/>
                  </a:lnTo>
                  <a:moveTo>
                    <a:pt x="349" y="1070"/>
                  </a:moveTo>
                  <a:lnTo>
                    <a:pt x="381" y="1070"/>
                  </a:lnTo>
                  <a:lnTo>
                    <a:pt x="381" y="1037"/>
                  </a:lnTo>
                  <a:lnTo>
                    <a:pt x="349" y="1037"/>
                  </a:lnTo>
                  <a:lnTo>
                    <a:pt x="349" y="1070"/>
                  </a:lnTo>
                  <a:moveTo>
                    <a:pt x="187" y="1297"/>
                  </a:moveTo>
                  <a:lnTo>
                    <a:pt x="219" y="1297"/>
                  </a:lnTo>
                  <a:lnTo>
                    <a:pt x="219" y="1264"/>
                  </a:lnTo>
                  <a:lnTo>
                    <a:pt x="187" y="1264"/>
                  </a:lnTo>
                  <a:lnTo>
                    <a:pt x="187" y="1297"/>
                  </a:lnTo>
                  <a:moveTo>
                    <a:pt x="2043" y="470"/>
                  </a:moveTo>
                  <a:lnTo>
                    <a:pt x="2075" y="470"/>
                  </a:lnTo>
                  <a:lnTo>
                    <a:pt x="2075" y="438"/>
                  </a:lnTo>
                  <a:lnTo>
                    <a:pt x="2043" y="438"/>
                  </a:lnTo>
                  <a:lnTo>
                    <a:pt x="2043" y="470"/>
                  </a:lnTo>
                  <a:moveTo>
                    <a:pt x="162" y="1264"/>
                  </a:moveTo>
                  <a:lnTo>
                    <a:pt x="195" y="1264"/>
                  </a:lnTo>
                  <a:lnTo>
                    <a:pt x="195" y="1232"/>
                  </a:lnTo>
                  <a:lnTo>
                    <a:pt x="162" y="1232"/>
                  </a:lnTo>
                  <a:lnTo>
                    <a:pt x="162" y="1264"/>
                  </a:lnTo>
                  <a:moveTo>
                    <a:pt x="2100" y="495"/>
                  </a:moveTo>
                  <a:lnTo>
                    <a:pt x="2132" y="495"/>
                  </a:lnTo>
                  <a:lnTo>
                    <a:pt x="2132" y="462"/>
                  </a:lnTo>
                  <a:lnTo>
                    <a:pt x="2100" y="462"/>
                  </a:lnTo>
                  <a:lnTo>
                    <a:pt x="2100" y="495"/>
                  </a:lnTo>
                  <a:moveTo>
                    <a:pt x="454" y="1070"/>
                  </a:moveTo>
                  <a:lnTo>
                    <a:pt x="487" y="1070"/>
                  </a:lnTo>
                  <a:lnTo>
                    <a:pt x="487" y="1037"/>
                  </a:lnTo>
                  <a:lnTo>
                    <a:pt x="454" y="1037"/>
                  </a:lnTo>
                  <a:lnTo>
                    <a:pt x="454" y="1070"/>
                  </a:lnTo>
                  <a:moveTo>
                    <a:pt x="1605" y="608"/>
                  </a:moveTo>
                  <a:lnTo>
                    <a:pt x="1638" y="608"/>
                  </a:lnTo>
                  <a:lnTo>
                    <a:pt x="1638" y="576"/>
                  </a:lnTo>
                  <a:lnTo>
                    <a:pt x="1605" y="576"/>
                  </a:lnTo>
                  <a:lnTo>
                    <a:pt x="1605" y="608"/>
                  </a:lnTo>
                  <a:moveTo>
                    <a:pt x="1281" y="673"/>
                  </a:moveTo>
                  <a:lnTo>
                    <a:pt x="1313" y="673"/>
                  </a:lnTo>
                  <a:lnTo>
                    <a:pt x="1313" y="640"/>
                  </a:lnTo>
                  <a:lnTo>
                    <a:pt x="1281" y="640"/>
                  </a:lnTo>
                  <a:lnTo>
                    <a:pt x="1281" y="673"/>
                  </a:lnTo>
                  <a:moveTo>
                    <a:pt x="2862" y="365"/>
                  </a:moveTo>
                  <a:lnTo>
                    <a:pt x="2894" y="365"/>
                  </a:lnTo>
                  <a:lnTo>
                    <a:pt x="2894" y="332"/>
                  </a:lnTo>
                  <a:lnTo>
                    <a:pt x="2862" y="332"/>
                  </a:lnTo>
                  <a:lnTo>
                    <a:pt x="2862" y="365"/>
                  </a:lnTo>
                  <a:moveTo>
                    <a:pt x="1070" y="1183"/>
                  </a:moveTo>
                  <a:lnTo>
                    <a:pt x="1103" y="1183"/>
                  </a:lnTo>
                  <a:lnTo>
                    <a:pt x="1103" y="1151"/>
                  </a:lnTo>
                  <a:lnTo>
                    <a:pt x="1070" y="1151"/>
                  </a:lnTo>
                  <a:lnTo>
                    <a:pt x="1070" y="1183"/>
                  </a:lnTo>
                  <a:moveTo>
                    <a:pt x="940" y="1078"/>
                  </a:moveTo>
                  <a:lnTo>
                    <a:pt x="973" y="1078"/>
                  </a:lnTo>
                  <a:lnTo>
                    <a:pt x="973" y="1046"/>
                  </a:lnTo>
                  <a:lnTo>
                    <a:pt x="940" y="1046"/>
                  </a:lnTo>
                  <a:lnTo>
                    <a:pt x="940" y="1078"/>
                  </a:lnTo>
                  <a:moveTo>
                    <a:pt x="1711" y="738"/>
                  </a:moveTo>
                  <a:lnTo>
                    <a:pt x="1743" y="738"/>
                  </a:lnTo>
                  <a:lnTo>
                    <a:pt x="1743" y="705"/>
                  </a:lnTo>
                  <a:lnTo>
                    <a:pt x="1711" y="705"/>
                  </a:lnTo>
                  <a:lnTo>
                    <a:pt x="1711" y="738"/>
                  </a:lnTo>
                  <a:moveTo>
                    <a:pt x="2959" y="187"/>
                  </a:moveTo>
                  <a:lnTo>
                    <a:pt x="2991" y="187"/>
                  </a:lnTo>
                  <a:lnTo>
                    <a:pt x="2991" y="154"/>
                  </a:lnTo>
                  <a:lnTo>
                    <a:pt x="2959" y="154"/>
                  </a:lnTo>
                  <a:lnTo>
                    <a:pt x="2959" y="187"/>
                  </a:lnTo>
                  <a:moveTo>
                    <a:pt x="1589" y="600"/>
                  </a:moveTo>
                  <a:lnTo>
                    <a:pt x="1621" y="600"/>
                  </a:lnTo>
                  <a:lnTo>
                    <a:pt x="1621" y="567"/>
                  </a:lnTo>
                  <a:lnTo>
                    <a:pt x="1589" y="567"/>
                  </a:lnTo>
                  <a:lnTo>
                    <a:pt x="1589" y="600"/>
                  </a:lnTo>
                  <a:moveTo>
                    <a:pt x="1330" y="956"/>
                  </a:moveTo>
                  <a:lnTo>
                    <a:pt x="1362" y="956"/>
                  </a:lnTo>
                  <a:lnTo>
                    <a:pt x="1362" y="924"/>
                  </a:lnTo>
                  <a:lnTo>
                    <a:pt x="1330" y="924"/>
                  </a:lnTo>
                  <a:lnTo>
                    <a:pt x="1330" y="956"/>
                  </a:lnTo>
                  <a:moveTo>
                    <a:pt x="1540" y="973"/>
                  </a:moveTo>
                  <a:lnTo>
                    <a:pt x="1573" y="973"/>
                  </a:lnTo>
                  <a:lnTo>
                    <a:pt x="1573" y="940"/>
                  </a:lnTo>
                  <a:lnTo>
                    <a:pt x="1540" y="940"/>
                  </a:lnTo>
                  <a:lnTo>
                    <a:pt x="1540" y="973"/>
                  </a:lnTo>
                  <a:moveTo>
                    <a:pt x="543" y="916"/>
                  </a:moveTo>
                  <a:lnTo>
                    <a:pt x="576" y="916"/>
                  </a:lnTo>
                  <a:lnTo>
                    <a:pt x="576" y="883"/>
                  </a:lnTo>
                  <a:lnTo>
                    <a:pt x="543" y="883"/>
                  </a:lnTo>
                  <a:lnTo>
                    <a:pt x="543" y="916"/>
                  </a:lnTo>
                  <a:moveTo>
                    <a:pt x="1840" y="454"/>
                  </a:moveTo>
                  <a:lnTo>
                    <a:pt x="1873" y="454"/>
                  </a:lnTo>
                  <a:lnTo>
                    <a:pt x="1873" y="422"/>
                  </a:lnTo>
                  <a:lnTo>
                    <a:pt x="1840" y="422"/>
                  </a:lnTo>
                  <a:lnTo>
                    <a:pt x="1840" y="454"/>
                  </a:lnTo>
                  <a:moveTo>
                    <a:pt x="462" y="1289"/>
                  </a:moveTo>
                  <a:lnTo>
                    <a:pt x="495" y="1289"/>
                  </a:lnTo>
                  <a:lnTo>
                    <a:pt x="495" y="1256"/>
                  </a:lnTo>
                  <a:lnTo>
                    <a:pt x="462" y="1256"/>
                  </a:lnTo>
                  <a:lnTo>
                    <a:pt x="462" y="1289"/>
                  </a:lnTo>
                  <a:moveTo>
                    <a:pt x="414" y="1232"/>
                  </a:moveTo>
                  <a:lnTo>
                    <a:pt x="446" y="1232"/>
                  </a:lnTo>
                  <a:lnTo>
                    <a:pt x="446" y="1200"/>
                  </a:lnTo>
                  <a:lnTo>
                    <a:pt x="414" y="1200"/>
                  </a:lnTo>
                  <a:lnTo>
                    <a:pt x="414" y="1232"/>
                  </a:lnTo>
                  <a:moveTo>
                    <a:pt x="2173" y="503"/>
                  </a:moveTo>
                  <a:lnTo>
                    <a:pt x="2205" y="503"/>
                  </a:lnTo>
                  <a:lnTo>
                    <a:pt x="2205" y="470"/>
                  </a:lnTo>
                  <a:lnTo>
                    <a:pt x="2173" y="470"/>
                  </a:lnTo>
                  <a:lnTo>
                    <a:pt x="2173" y="503"/>
                  </a:lnTo>
                  <a:moveTo>
                    <a:pt x="1451" y="997"/>
                  </a:moveTo>
                  <a:lnTo>
                    <a:pt x="1484" y="997"/>
                  </a:lnTo>
                  <a:lnTo>
                    <a:pt x="1484" y="965"/>
                  </a:lnTo>
                  <a:lnTo>
                    <a:pt x="1451" y="965"/>
                  </a:lnTo>
                  <a:lnTo>
                    <a:pt x="1451" y="997"/>
                  </a:lnTo>
                  <a:moveTo>
                    <a:pt x="2878" y="373"/>
                  </a:moveTo>
                  <a:lnTo>
                    <a:pt x="2910" y="373"/>
                  </a:lnTo>
                  <a:lnTo>
                    <a:pt x="2910" y="341"/>
                  </a:lnTo>
                  <a:lnTo>
                    <a:pt x="2878" y="341"/>
                  </a:lnTo>
                  <a:lnTo>
                    <a:pt x="2878" y="373"/>
                  </a:lnTo>
                  <a:moveTo>
                    <a:pt x="316" y="1459"/>
                  </a:moveTo>
                  <a:lnTo>
                    <a:pt x="349" y="1459"/>
                  </a:lnTo>
                  <a:lnTo>
                    <a:pt x="349" y="1426"/>
                  </a:lnTo>
                  <a:lnTo>
                    <a:pt x="316" y="1426"/>
                  </a:lnTo>
                  <a:lnTo>
                    <a:pt x="316" y="1459"/>
                  </a:lnTo>
                  <a:moveTo>
                    <a:pt x="2918" y="33"/>
                  </a:moveTo>
                  <a:lnTo>
                    <a:pt x="2951" y="33"/>
                  </a:lnTo>
                  <a:lnTo>
                    <a:pt x="2951" y="0"/>
                  </a:lnTo>
                  <a:lnTo>
                    <a:pt x="2918" y="0"/>
                  </a:lnTo>
                  <a:lnTo>
                    <a:pt x="2918" y="33"/>
                  </a:lnTo>
                  <a:moveTo>
                    <a:pt x="1865" y="527"/>
                  </a:moveTo>
                  <a:lnTo>
                    <a:pt x="1897" y="527"/>
                  </a:lnTo>
                  <a:lnTo>
                    <a:pt x="1897" y="495"/>
                  </a:lnTo>
                  <a:lnTo>
                    <a:pt x="1865" y="495"/>
                  </a:lnTo>
                  <a:lnTo>
                    <a:pt x="1865" y="527"/>
                  </a:lnTo>
                  <a:moveTo>
                    <a:pt x="2246" y="600"/>
                  </a:moveTo>
                  <a:lnTo>
                    <a:pt x="2278" y="600"/>
                  </a:lnTo>
                  <a:lnTo>
                    <a:pt x="2278" y="567"/>
                  </a:lnTo>
                  <a:lnTo>
                    <a:pt x="2246" y="567"/>
                  </a:lnTo>
                  <a:lnTo>
                    <a:pt x="2246" y="600"/>
                  </a:lnTo>
                  <a:moveTo>
                    <a:pt x="2513" y="130"/>
                  </a:moveTo>
                  <a:lnTo>
                    <a:pt x="2546" y="130"/>
                  </a:lnTo>
                  <a:lnTo>
                    <a:pt x="2546" y="97"/>
                  </a:lnTo>
                  <a:lnTo>
                    <a:pt x="2513" y="97"/>
                  </a:lnTo>
                  <a:lnTo>
                    <a:pt x="2513" y="130"/>
                  </a:lnTo>
                  <a:moveTo>
                    <a:pt x="2132" y="389"/>
                  </a:moveTo>
                  <a:lnTo>
                    <a:pt x="2165" y="389"/>
                  </a:lnTo>
                  <a:lnTo>
                    <a:pt x="2165" y="357"/>
                  </a:lnTo>
                  <a:lnTo>
                    <a:pt x="2132" y="357"/>
                  </a:lnTo>
                  <a:lnTo>
                    <a:pt x="2132" y="389"/>
                  </a:lnTo>
                  <a:moveTo>
                    <a:pt x="1857" y="584"/>
                  </a:moveTo>
                  <a:lnTo>
                    <a:pt x="1889" y="584"/>
                  </a:lnTo>
                  <a:lnTo>
                    <a:pt x="1889" y="551"/>
                  </a:lnTo>
                  <a:lnTo>
                    <a:pt x="1857" y="551"/>
                  </a:lnTo>
                  <a:lnTo>
                    <a:pt x="1857" y="584"/>
                  </a:lnTo>
                  <a:moveTo>
                    <a:pt x="2700" y="389"/>
                  </a:moveTo>
                  <a:lnTo>
                    <a:pt x="2732" y="389"/>
                  </a:lnTo>
                  <a:lnTo>
                    <a:pt x="2732" y="357"/>
                  </a:lnTo>
                  <a:lnTo>
                    <a:pt x="2700" y="357"/>
                  </a:lnTo>
                  <a:lnTo>
                    <a:pt x="2700" y="389"/>
                  </a:lnTo>
                  <a:moveTo>
                    <a:pt x="1030" y="1029"/>
                  </a:moveTo>
                  <a:lnTo>
                    <a:pt x="1062" y="1029"/>
                  </a:lnTo>
                  <a:lnTo>
                    <a:pt x="1062" y="997"/>
                  </a:lnTo>
                  <a:lnTo>
                    <a:pt x="1030" y="997"/>
                  </a:lnTo>
                  <a:lnTo>
                    <a:pt x="1030" y="1029"/>
                  </a:lnTo>
                  <a:moveTo>
                    <a:pt x="1589" y="665"/>
                  </a:moveTo>
                  <a:lnTo>
                    <a:pt x="1621" y="665"/>
                  </a:lnTo>
                  <a:lnTo>
                    <a:pt x="1621" y="632"/>
                  </a:lnTo>
                  <a:lnTo>
                    <a:pt x="1589" y="632"/>
                  </a:lnTo>
                  <a:lnTo>
                    <a:pt x="1589" y="665"/>
                  </a:lnTo>
                  <a:moveTo>
                    <a:pt x="1330" y="794"/>
                  </a:moveTo>
                  <a:lnTo>
                    <a:pt x="1362" y="794"/>
                  </a:lnTo>
                  <a:lnTo>
                    <a:pt x="1362" y="762"/>
                  </a:lnTo>
                  <a:lnTo>
                    <a:pt x="1330" y="762"/>
                  </a:lnTo>
                  <a:lnTo>
                    <a:pt x="1330" y="794"/>
                  </a:lnTo>
                  <a:moveTo>
                    <a:pt x="2764" y="349"/>
                  </a:moveTo>
                  <a:lnTo>
                    <a:pt x="2797" y="349"/>
                  </a:lnTo>
                  <a:lnTo>
                    <a:pt x="2797" y="316"/>
                  </a:lnTo>
                  <a:lnTo>
                    <a:pt x="2764" y="316"/>
                  </a:lnTo>
                  <a:lnTo>
                    <a:pt x="2764" y="349"/>
                  </a:lnTo>
                  <a:moveTo>
                    <a:pt x="559" y="1321"/>
                  </a:moveTo>
                  <a:lnTo>
                    <a:pt x="592" y="1321"/>
                  </a:lnTo>
                  <a:lnTo>
                    <a:pt x="592" y="1289"/>
                  </a:lnTo>
                  <a:lnTo>
                    <a:pt x="559" y="1289"/>
                  </a:lnTo>
                  <a:lnTo>
                    <a:pt x="559" y="1321"/>
                  </a:lnTo>
                  <a:moveTo>
                    <a:pt x="2043" y="486"/>
                  </a:moveTo>
                  <a:lnTo>
                    <a:pt x="2075" y="486"/>
                  </a:lnTo>
                  <a:lnTo>
                    <a:pt x="2075" y="454"/>
                  </a:lnTo>
                  <a:lnTo>
                    <a:pt x="2043" y="454"/>
                  </a:lnTo>
                  <a:lnTo>
                    <a:pt x="2043" y="486"/>
                  </a:lnTo>
                  <a:moveTo>
                    <a:pt x="1621" y="657"/>
                  </a:moveTo>
                  <a:lnTo>
                    <a:pt x="1654" y="657"/>
                  </a:lnTo>
                  <a:lnTo>
                    <a:pt x="1654" y="624"/>
                  </a:lnTo>
                  <a:lnTo>
                    <a:pt x="1621" y="624"/>
                  </a:lnTo>
                  <a:lnTo>
                    <a:pt x="1621" y="657"/>
                  </a:lnTo>
                  <a:moveTo>
                    <a:pt x="1224" y="1046"/>
                  </a:moveTo>
                  <a:lnTo>
                    <a:pt x="1257" y="1046"/>
                  </a:lnTo>
                  <a:lnTo>
                    <a:pt x="1257" y="1013"/>
                  </a:lnTo>
                  <a:lnTo>
                    <a:pt x="1224" y="1013"/>
                  </a:lnTo>
                  <a:lnTo>
                    <a:pt x="1224" y="1046"/>
                  </a:lnTo>
                  <a:moveTo>
                    <a:pt x="0" y="1224"/>
                  </a:moveTo>
                  <a:lnTo>
                    <a:pt x="33" y="1224"/>
                  </a:lnTo>
                  <a:lnTo>
                    <a:pt x="33" y="1191"/>
                  </a:lnTo>
                  <a:lnTo>
                    <a:pt x="0" y="1191"/>
                  </a:lnTo>
                  <a:lnTo>
                    <a:pt x="0" y="1224"/>
                  </a:lnTo>
                  <a:moveTo>
                    <a:pt x="1232" y="1118"/>
                  </a:moveTo>
                  <a:lnTo>
                    <a:pt x="1265" y="1118"/>
                  </a:lnTo>
                  <a:lnTo>
                    <a:pt x="1265" y="1086"/>
                  </a:lnTo>
                  <a:lnTo>
                    <a:pt x="1232" y="1086"/>
                  </a:lnTo>
                  <a:lnTo>
                    <a:pt x="1232" y="1118"/>
                  </a:lnTo>
                  <a:moveTo>
                    <a:pt x="276" y="1451"/>
                  </a:moveTo>
                  <a:lnTo>
                    <a:pt x="308" y="1451"/>
                  </a:lnTo>
                  <a:lnTo>
                    <a:pt x="308" y="1418"/>
                  </a:lnTo>
                  <a:lnTo>
                    <a:pt x="276" y="1418"/>
                  </a:lnTo>
                  <a:lnTo>
                    <a:pt x="276" y="1451"/>
                  </a:lnTo>
                  <a:moveTo>
                    <a:pt x="2708" y="235"/>
                  </a:moveTo>
                  <a:lnTo>
                    <a:pt x="2740" y="235"/>
                  </a:lnTo>
                  <a:lnTo>
                    <a:pt x="2740" y="203"/>
                  </a:lnTo>
                  <a:lnTo>
                    <a:pt x="2708" y="203"/>
                  </a:lnTo>
                  <a:lnTo>
                    <a:pt x="2708" y="235"/>
                  </a:lnTo>
                  <a:moveTo>
                    <a:pt x="2464" y="495"/>
                  </a:moveTo>
                  <a:lnTo>
                    <a:pt x="2497" y="495"/>
                  </a:lnTo>
                  <a:lnTo>
                    <a:pt x="2497" y="462"/>
                  </a:lnTo>
                  <a:lnTo>
                    <a:pt x="2464" y="462"/>
                  </a:lnTo>
                  <a:lnTo>
                    <a:pt x="2464" y="495"/>
                  </a:lnTo>
                  <a:moveTo>
                    <a:pt x="2537" y="454"/>
                  </a:moveTo>
                  <a:lnTo>
                    <a:pt x="2570" y="454"/>
                  </a:lnTo>
                  <a:lnTo>
                    <a:pt x="2570" y="422"/>
                  </a:lnTo>
                  <a:lnTo>
                    <a:pt x="2537" y="422"/>
                  </a:lnTo>
                  <a:lnTo>
                    <a:pt x="2537" y="454"/>
                  </a:lnTo>
                  <a:moveTo>
                    <a:pt x="316" y="1224"/>
                  </a:moveTo>
                  <a:lnTo>
                    <a:pt x="349" y="1224"/>
                  </a:lnTo>
                  <a:lnTo>
                    <a:pt x="349" y="1191"/>
                  </a:lnTo>
                  <a:lnTo>
                    <a:pt x="316" y="1191"/>
                  </a:lnTo>
                  <a:lnTo>
                    <a:pt x="316" y="1224"/>
                  </a:lnTo>
                  <a:moveTo>
                    <a:pt x="2416" y="624"/>
                  </a:moveTo>
                  <a:lnTo>
                    <a:pt x="2448" y="624"/>
                  </a:lnTo>
                  <a:lnTo>
                    <a:pt x="2448" y="592"/>
                  </a:lnTo>
                  <a:lnTo>
                    <a:pt x="2416" y="592"/>
                  </a:lnTo>
                  <a:lnTo>
                    <a:pt x="2416" y="624"/>
                  </a:lnTo>
                </a:path>
              </a:pathLst>
            </a:custGeom>
            <a:noFill/>
            <a:ln w="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98667" name="Freeform 49">
              <a:extLst>
                <a:ext uri="{FF2B5EF4-FFF2-40B4-BE49-F238E27FC236}">
                  <a16:creationId xmlns:a16="http://schemas.microsoft.com/office/drawing/2014/main" id="{3BA10BA2-EC45-2936-F947-C26EA4685AB1}"/>
                </a:ext>
              </a:extLst>
            </p:cNvPr>
            <p:cNvSpPr>
              <a:spLocks noEditPoints="1"/>
            </p:cNvSpPr>
            <p:nvPr/>
          </p:nvSpPr>
          <p:spPr bwMode="auto">
            <a:xfrm>
              <a:off x="561" y="1421"/>
              <a:ext cx="2991" cy="1459"/>
            </a:xfrm>
            <a:custGeom>
              <a:avLst/>
              <a:gdLst>
                <a:gd name="T0" fmla="*/ 1484 w 2991"/>
                <a:gd name="T1" fmla="*/ 940 h 1459"/>
                <a:gd name="T2" fmla="*/ 1832 w 2991"/>
                <a:gd name="T3" fmla="*/ 762 h 1459"/>
                <a:gd name="T4" fmla="*/ 2578 w 2991"/>
                <a:gd name="T5" fmla="*/ 397 h 1459"/>
                <a:gd name="T6" fmla="*/ 551 w 2991"/>
                <a:gd name="T7" fmla="*/ 1232 h 1459"/>
                <a:gd name="T8" fmla="*/ 16 w 2991"/>
                <a:gd name="T9" fmla="*/ 1240 h 1459"/>
                <a:gd name="T10" fmla="*/ 1216 w 2991"/>
                <a:gd name="T11" fmla="*/ 875 h 1459"/>
                <a:gd name="T12" fmla="*/ 2481 w 2991"/>
                <a:gd name="T13" fmla="*/ 470 h 1459"/>
                <a:gd name="T14" fmla="*/ 2700 w 2991"/>
                <a:gd name="T15" fmla="*/ 268 h 1459"/>
                <a:gd name="T16" fmla="*/ 665 w 2991"/>
                <a:gd name="T17" fmla="*/ 1240 h 1459"/>
                <a:gd name="T18" fmla="*/ 2837 w 2991"/>
                <a:gd name="T19" fmla="*/ 292 h 1459"/>
                <a:gd name="T20" fmla="*/ 195 w 2991"/>
                <a:gd name="T21" fmla="*/ 1240 h 1459"/>
                <a:gd name="T22" fmla="*/ 2464 w 2991"/>
                <a:gd name="T23" fmla="*/ 349 h 1459"/>
                <a:gd name="T24" fmla="*/ 2521 w 2991"/>
                <a:gd name="T25" fmla="*/ 316 h 1459"/>
                <a:gd name="T26" fmla="*/ 2537 w 2991"/>
                <a:gd name="T27" fmla="*/ 268 h 1459"/>
                <a:gd name="T28" fmla="*/ 876 w 2991"/>
                <a:gd name="T29" fmla="*/ 908 h 1459"/>
                <a:gd name="T30" fmla="*/ 2708 w 2991"/>
                <a:gd name="T31" fmla="*/ 397 h 1459"/>
                <a:gd name="T32" fmla="*/ 2805 w 2991"/>
                <a:gd name="T33" fmla="*/ 114 h 1459"/>
                <a:gd name="T34" fmla="*/ 1848 w 2991"/>
                <a:gd name="T35" fmla="*/ 430 h 1459"/>
                <a:gd name="T36" fmla="*/ 1646 w 2991"/>
                <a:gd name="T37" fmla="*/ 746 h 1459"/>
                <a:gd name="T38" fmla="*/ 2148 w 2991"/>
                <a:gd name="T39" fmla="*/ 535 h 1459"/>
                <a:gd name="T40" fmla="*/ 1808 w 2991"/>
                <a:gd name="T41" fmla="*/ 559 h 1459"/>
                <a:gd name="T42" fmla="*/ 2262 w 2991"/>
                <a:gd name="T43" fmla="*/ 341 h 1459"/>
                <a:gd name="T44" fmla="*/ 697 w 2991"/>
                <a:gd name="T45" fmla="*/ 1013 h 1459"/>
                <a:gd name="T46" fmla="*/ 1759 w 2991"/>
                <a:gd name="T47" fmla="*/ 470 h 1459"/>
                <a:gd name="T48" fmla="*/ 1946 w 2991"/>
                <a:gd name="T49" fmla="*/ 519 h 1459"/>
                <a:gd name="T50" fmla="*/ 1970 w 2991"/>
                <a:gd name="T51" fmla="*/ 470 h 1459"/>
                <a:gd name="T52" fmla="*/ 2910 w 2991"/>
                <a:gd name="T53" fmla="*/ 154 h 1459"/>
                <a:gd name="T54" fmla="*/ 1062 w 2991"/>
                <a:gd name="T55" fmla="*/ 794 h 1459"/>
                <a:gd name="T56" fmla="*/ 2229 w 2991"/>
                <a:gd name="T57" fmla="*/ 462 h 1459"/>
                <a:gd name="T58" fmla="*/ 2586 w 2991"/>
                <a:gd name="T59" fmla="*/ 389 h 1459"/>
                <a:gd name="T60" fmla="*/ 1954 w 2991"/>
                <a:gd name="T61" fmla="*/ 559 h 1459"/>
                <a:gd name="T62" fmla="*/ 1670 w 2991"/>
                <a:gd name="T63" fmla="*/ 665 h 1459"/>
                <a:gd name="T64" fmla="*/ 2602 w 2991"/>
                <a:gd name="T65" fmla="*/ 243 h 1459"/>
                <a:gd name="T66" fmla="*/ 219 w 2991"/>
                <a:gd name="T67" fmla="*/ 1297 h 1459"/>
                <a:gd name="T68" fmla="*/ 2043 w 2991"/>
                <a:gd name="T69" fmla="*/ 470 h 1459"/>
                <a:gd name="T70" fmla="*/ 2132 w 2991"/>
                <a:gd name="T71" fmla="*/ 462 h 1459"/>
                <a:gd name="T72" fmla="*/ 1605 w 2991"/>
                <a:gd name="T73" fmla="*/ 608 h 1459"/>
                <a:gd name="T74" fmla="*/ 1281 w 2991"/>
                <a:gd name="T75" fmla="*/ 640 h 1459"/>
                <a:gd name="T76" fmla="*/ 1103 w 2991"/>
                <a:gd name="T77" fmla="*/ 1183 h 1459"/>
                <a:gd name="T78" fmla="*/ 940 w 2991"/>
                <a:gd name="T79" fmla="*/ 1078 h 1459"/>
                <a:gd name="T80" fmla="*/ 2991 w 2991"/>
                <a:gd name="T81" fmla="*/ 154 h 1459"/>
                <a:gd name="T82" fmla="*/ 1330 w 2991"/>
                <a:gd name="T83" fmla="*/ 956 h 1459"/>
                <a:gd name="T84" fmla="*/ 1540 w 2991"/>
                <a:gd name="T85" fmla="*/ 940 h 1459"/>
                <a:gd name="T86" fmla="*/ 1873 w 2991"/>
                <a:gd name="T87" fmla="*/ 454 h 1459"/>
                <a:gd name="T88" fmla="*/ 462 w 2991"/>
                <a:gd name="T89" fmla="*/ 1289 h 1459"/>
                <a:gd name="T90" fmla="*/ 2205 w 2991"/>
                <a:gd name="T91" fmla="*/ 470 h 1459"/>
                <a:gd name="T92" fmla="*/ 2878 w 2991"/>
                <a:gd name="T93" fmla="*/ 373 h 1459"/>
                <a:gd name="T94" fmla="*/ 316 w 2991"/>
                <a:gd name="T95" fmla="*/ 1426 h 1459"/>
                <a:gd name="T96" fmla="*/ 1897 w 2991"/>
                <a:gd name="T97" fmla="*/ 527 h 1459"/>
                <a:gd name="T98" fmla="*/ 2246 w 2991"/>
                <a:gd name="T99" fmla="*/ 600 h 1459"/>
                <a:gd name="T100" fmla="*/ 2165 w 2991"/>
                <a:gd name="T101" fmla="*/ 357 h 1459"/>
                <a:gd name="T102" fmla="*/ 2700 w 2991"/>
                <a:gd name="T103" fmla="*/ 389 h 1459"/>
                <a:gd name="T104" fmla="*/ 1030 w 2991"/>
                <a:gd name="T105" fmla="*/ 997 h 1459"/>
                <a:gd name="T106" fmla="*/ 1362 w 2991"/>
                <a:gd name="T107" fmla="*/ 794 h 1459"/>
                <a:gd name="T108" fmla="*/ 2764 w 2991"/>
                <a:gd name="T109" fmla="*/ 349 h 1459"/>
                <a:gd name="T110" fmla="*/ 2075 w 2991"/>
                <a:gd name="T111" fmla="*/ 454 h 1459"/>
                <a:gd name="T112" fmla="*/ 1224 w 2991"/>
                <a:gd name="T113" fmla="*/ 1046 h 1459"/>
                <a:gd name="T114" fmla="*/ 0 w 2991"/>
                <a:gd name="T115" fmla="*/ 1191 h 1459"/>
                <a:gd name="T116" fmla="*/ 308 w 2991"/>
                <a:gd name="T117" fmla="*/ 1451 h 1459"/>
                <a:gd name="T118" fmla="*/ 2708 w 2991"/>
                <a:gd name="T119" fmla="*/ 235 h 1459"/>
                <a:gd name="T120" fmla="*/ 2570 w 2991"/>
                <a:gd name="T121" fmla="*/ 422 h 1459"/>
                <a:gd name="T122" fmla="*/ 2416 w 2991"/>
                <a:gd name="T123" fmla="*/ 624 h 145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991" h="1459">
                  <a:moveTo>
                    <a:pt x="495" y="940"/>
                  </a:moveTo>
                  <a:lnTo>
                    <a:pt x="527" y="940"/>
                  </a:lnTo>
                  <a:lnTo>
                    <a:pt x="527" y="908"/>
                  </a:lnTo>
                  <a:lnTo>
                    <a:pt x="495" y="908"/>
                  </a:lnTo>
                  <a:lnTo>
                    <a:pt x="495" y="940"/>
                  </a:lnTo>
                  <a:moveTo>
                    <a:pt x="1451" y="973"/>
                  </a:moveTo>
                  <a:lnTo>
                    <a:pt x="1484" y="973"/>
                  </a:lnTo>
                  <a:lnTo>
                    <a:pt x="1484" y="940"/>
                  </a:lnTo>
                  <a:lnTo>
                    <a:pt x="1451" y="940"/>
                  </a:lnTo>
                  <a:lnTo>
                    <a:pt x="1451" y="973"/>
                  </a:lnTo>
                  <a:moveTo>
                    <a:pt x="1313" y="640"/>
                  </a:moveTo>
                  <a:lnTo>
                    <a:pt x="1346" y="640"/>
                  </a:lnTo>
                  <a:lnTo>
                    <a:pt x="1346" y="608"/>
                  </a:lnTo>
                  <a:lnTo>
                    <a:pt x="1313" y="608"/>
                  </a:lnTo>
                  <a:lnTo>
                    <a:pt x="1313" y="640"/>
                  </a:lnTo>
                  <a:moveTo>
                    <a:pt x="1832" y="762"/>
                  </a:moveTo>
                  <a:lnTo>
                    <a:pt x="1865" y="762"/>
                  </a:lnTo>
                  <a:lnTo>
                    <a:pt x="1865" y="730"/>
                  </a:lnTo>
                  <a:lnTo>
                    <a:pt x="1832" y="730"/>
                  </a:lnTo>
                  <a:lnTo>
                    <a:pt x="1832" y="762"/>
                  </a:lnTo>
                  <a:moveTo>
                    <a:pt x="2578" y="430"/>
                  </a:moveTo>
                  <a:lnTo>
                    <a:pt x="2610" y="430"/>
                  </a:lnTo>
                  <a:lnTo>
                    <a:pt x="2610" y="397"/>
                  </a:lnTo>
                  <a:lnTo>
                    <a:pt x="2578" y="397"/>
                  </a:lnTo>
                  <a:lnTo>
                    <a:pt x="2578" y="430"/>
                  </a:lnTo>
                  <a:moveTo>
                    <a:pt x="1151" y="908"/>
                  </a:moveTo>
                  <a:lnTo>
                    <a:pt x="1184" y="908"/>
                  </a:lnTo>
                  <a:lnTo>
                    <a:pt x="1184" y="875"/>
                  </a:lnTo>
                  <a:lnTo>
                    <a:pt x="1151" y="875"/>
                  </a:lnTo>
                  <a:lnTo>
                    <a:pt x="1151" y="908"/>
                  </a:lnTo>
                  <a:moveTo>
                    <a:pt x="519" y="1232"/>
                  </a:moveTo>
                  <a:lnTo>
                    <a:pt x="551" y="1232"/>
                  </a:lnTo>
                  <a:lnTo>
                    <a:pt x="551" y="1200"/>
                  </a:lnTo>
                  <a:lnTo>
                    <a:pt x="519" y="1200"/>
                  </a:lnTo>
                  <a:lnTo>
                    <a:pt x="519" y="1232"/>
                  </a:lnTo>
                  <a:moveTo>
                    <a:pt x="16" y="1240"/>
                  </a:moveTo>
                  <a:lnTo>
                    <a:pt x="49" y="1240"/>
                  </a:lnTo>
                  <a:lnTo>
                    <a:pt x="49" y="1208"/>
                  </a:lnTo>
                  <a:lnTo>
                    <a:pt x="16" y="1208"/>
                  </a:lnTo>
                  <a:lnTo>
                    <a:pt x="16" y="1240"/>
                  </a:lnTo>
                  <a:moveTo>
                    <a:pt x="2383" y="81"/>
                  </a:moveTo>
                  <a:lnTo>
                    <a:pt x="2416" y="81"/>
                  </a:lnTo>
                  <a:lnTo>
                    <a:pt x="2416" y="49"/>
                  </a:lnTo>
                  <a:lnTo>
                    <a:pt x="2383" y="49"/>
                  </a:lnTo>
                  <a:lnTo>
                    <a:pt x="2383" y="81"/>
                  </a:lnTo>
                  <a:moveTo>
                    <a:pt x="1184" y="908"/>
                  </a:moveTo>
                  <a:lnTo>
                    <a:pt x="1216" y="908"/>
                  </a:lnTo>
                  <a:lnTo>
                    <a:pt x="1216" y="875"/>
                  </a:lnTo>
                  <a:lnTo>
                    <a:pt x="1184" y="875"/>
                  </a:lnTo>
                  <a:lnTo>
                    <a:pt x="1184" y="908"/>
                  </a:lnTo>
                  <a:moveTo>
                    <a:pt x="1386" y="867"/>
                  </a:moveTo>
                  <a:lnTo>
                    <a:pt x="1419" y="867"/>
                  </a:lnTo>
                  <a:lnTo>
                    <a:pt x="1419" y="835"/>
                  </a:lnTo>
                  <a:lnTo>
                    <a:pt x="1386" y="835"/>
                  </a:lnTo>
                  <a:lnTo>
                    <a:pt x="1386" y="867"/>
                  </a:lnTo>
                  <a:moveTo>
                    <a:pt x="2481" y="470"/>
                  </a:moveTo>
                  <a:lnTo>
                    <a:pt x="2513" y="470"/>
                  </a:lnTo>
                  <a:lnTo>
                    <a:pt x="2513" y="438"/>
                  </a:lnTo>
                  <a:lnTo>
                    <a:pt x="2481" y="438"/>
                  </a:lnTo>
                  <a:lnTo>
                    <a:pt x="2481" y="470"/>
                  </a:lnTo>
                  <a:moveTo>
                    <a:pt x="2700" y="300"/>
                  </a:moveTo>
                  <a:lnTo>
                    <a:pt x="2732" y="300"/>
                  </a:lnTo>
                  <a:lnTo>
                    <a:pt x="2732" y="268"/>
                  </a:lnTo>
                  <a:lnTo>
                    <a:pt x="2700" y="268"/>
                  </a:lnTo>
                  <a:lnTo>
                    <a:pt x="2700" y="300"/>
                  </a:lnTo>
                  <a:moveTo>
                    <a:pt x="1605" y="648"/>
                  </a:moveTo>
                  <a:lnTo>
                    <a:pt x="1638" y="648"/>
                  </a:lnTo>
                  <a:lnTo>
                    <a:pt x="1638" y="616"/>
                  </a:lnTo>
                  <a:lnTo>
                    <a:pt x="1605" y="616"/>
                  </a:lnTo>
                  <a:lnTo>
                    <a:pt x="1605" y="648"/>
                  </a:lnTo>
                  <a:moveTo>
                    <a:pt x="632" y="1240"/>
                  </a:moveTo>
                  <a:lnTo>
                    <a:pt x="665" y="1240"/>
                  </a:lnTo>
                  <a:lnTo>
                    <a:pt x="665" y="1208"/>
                  </a:lnTo>
                  <a:lnTo>
                    <a:pt x="632" y="1208"/>
                  </a:lnTo>
                  <a:lnTo>
                    <a:pt x="632" y="1240"/>
                  </a:lnTo>
                  <a:moveTo>
                    <a:pt x="2837" y="292"/>
                  </a:moveTo>
                  <a:lnTo>
                    <a:pt x="2870" y="292"/>
                  </a:lnTo>
                  <a:lnTo>
                    <a:pt x="2870" y="260"/>
                  </a:lnTo>
                  <a:lnTo>
                    <a:pt x="2837" y="260"/>
                  </a:lnTo>
                  <a:lnTo>
                    <a:pt x="2837" y="292"/>
                  </a:lnTo>
                  <a:moveTo>
                    <a:pt x="673" y="1013"/>
                  </a:moveTo>
                  <a:lnTo>
                    <a:pt x="705" y="1013"/>
                  </a:lnTo>
                  <a:lnTo>
                    <a:pt x="705" y="981"/>
                  </a:lnTo>
                  <a:lnTo>
                    <a:pt x="673" y="981"/>
                  </a:lnTo>
                  <a:lnTo>
                    <a:pt x="673" y="1013"/>
                  </a:lnTo>
                  <a:moveTo>
                    <a:pt x="162" y="1272"/>
                  </a:moveTo>
                  <a:lnTo>
                    <a:pt x="195" y="1272"/>
                  </a:lnTo>
                  <a:lnTo>
                    <a:pt x="195" y="1240"/>
                  </a:lnTo>
                  <a:lnTo>
                    <a:pt x="162" y="1240"/>
                  </a:lnTo>
                  <a:lnTo>
                    <a:pt x="162" y="1272"/>
                  </a:lnTo>
                  <a:moveTo>
                    <a:pt x="430" y="1394"/>
                  </a:moveTo>
                  <a:lnTo>
                    <a:pt x="462" y="1394"/>
                  </a:lnTo>
                  <a:lnTo>
                    <a:pt x="462" y="1362"/>
                  </a:lnTo>
                  <a:lnTo>
                    <a:pt x="430" y="1362"/>
                  </a:lnTo>
                  <a:lnTo>
                    <a:pt x="430" y="1394"/>
                  </a:lnTo>
                  <a:moveTo>
                    <a:pt x="2464" y="349"/>
                  </a:moveTo>
                  <a:lnTo>
                    <a:pt x="2497" y="349"/>
                  </a:lnTo>
                  <a:lnTo>
                    <a:pt x="2497" y="316"/>
                  </a:lnTo>
                  <a:lnTo>
                    <a:pt x="2464" y="316"/>
                  </a:lnTo>
                  <a:lnTo>
                    <a:pt x="2464" y="349"/>
                  </a:lnTo>
                  <a:moveTo>
                    <a:pt x="2521" y="349"/>
                  </a:moveTo>
                  <a:lnTo>
                    <a:pt x="2554" y="349"/>
                  </a:lnTo>
                  <a:lnTo>
                    <a:pt x="2554" y="316"/>
                  </a:lnTo>
                  <a:lnTo>
                    <a:pt x="2521" y="316"/>
                  </a:lnTo>
                  <a:lnTo>
                    <a:pt x="2521" y="349"/>
                  </a:lnTo>
                  <a:moveTo>
                    <a:pt x="1159" y="1005"/>
                  </a:moveTo>
                  <a:lnTo>
                    <a:pt x="1192" y="1005"/>
                  </a:lnTo>
                  <a:lnTo>
                    <a:pt x="1192" y="973"/>
                  </a:lnTo>
                  <a:lnTo>
                    <a:pt x="1159" y="973"/>
                  </a:lnTo>
                  <a:lnTo>
                    <a:pt x="1159" y="1005"/>
                  </a:lnTo>
                  <a:moveTo>
                    <a:pt x="2505" y="268"/>
                  </a:moveTo>
                  <a:lnTo>
                    <a:pt x="2537" y="268"/>
                  </a:lnTo>
                  <a:lnTo>
                    <a:pt x="2537" y="235"/>
                  </a:lnTo>
                  <a:lnTo>
                    <a:pt x="2505" y="235"/>
                  </a:lnTo>
                  <a:lnTo>
                    <a:pt x="2505" y="268"/>
                  </a:lnTo>
                  <a:moveTo>
                    <a:pt x="876" y="908"/>
                  </a:moveTo>
                  <a:lnTo>
                    <a:pt x="908" y="908"/>
                  </a:lnTo>
                  <a:lnTo>
                    <a:pt x="908" y="875"/>
                  </a:lnTo>
                  <a:lnTo>
                    <a:pt x="876" y="875"/>
                  </a:lnTo>
                  <a:lnTo>
                    <a:pt x="876" y="908"/>
                  </a:lnTo>
                  <a:moveTo>
                    <a:pt x="2862" y="365"/>
                  </a:moveTo>
                  <a:lnTo>
                    <a:pt x="2894" y="365"/>
                  </a:lnTo>
                  <a:lnTo>
                    <a:pt x="2894" y="332"/>
                  </a:lnTo>
                  <a:lnTo>
                    <a:pt x="2862" y="332"/>
                  </a:lnTo>
                  <a:lnTo>
                    <a:pt x="2862" y="365"/>
                  </a:lnTo>
                  <a:moveTo>
                    <a:pt x="2675" y="430"/>
                  </a:moveTo>
                  <a:lnTo>
                    <a:pt x="2708" y="430"/>
                  </a:lnTo>
                  <a:lnTo>
                    <a:pt x="2708" y="397"/>
                  </a:lnTo>
                  <a:lnTo>
                    <a:pt x="2675" y="397"/>
                  </a:lnTo>
                  <a:lnTo>
                    <a:pt x="2675" y="430"/>
                  </a:lnTo>
                  <a:moveTo>
                    <a:pt x="470" y="1175"/>
                  </a:moveTo>
                  <a:lnTo>
                    <a:pt x="503" y="1175"/>
                  </a:lnTo>
                  <a:lnTo>
                    <a:pt x="503" y="1143"/>
                  </a:lnTo>
                  <a:lnTo>
                    <a:pt x="470" y="1143"/>
                  </a:lnTo>
                  <a:lnTo>
                    <a:pt x="470" y="1175"/>
                  </a:lnTo>
                  <a:moveTo>
                    <a:pt x="2805" y="114"/>
                  </a:moveTo>
                  <a:lnTo>
                    <a:pt x="2837" y="114"/>
                  </a:lnTo>
                  <a:lnTo>
                    <a:pt x="2837" y="81"/>
                  </a:lnTo>
                  <a:lnTo>
                    <a:pt x="2805" y="81"/>
                  </a:lnTo>
                  <a:lnTo>
                    <a:pt x="2805" y="114"/>
                  </a:lnTo>
                  <a:moveTo>
                    <a:pt x="1848" y="462"/>
                  </a:moveTo>
                  <a:lnTo>
                    <a:pt x="1881" y="462"/>
                  </a:lnTo>
                  <a:lnTo>
                    <a:pt x="1881" y="430"/>
                  </a:lnTo>
                  <a:lnTo>
                    <a:pt x="1848" y="430"/>
                  </a:lnTo>
                  <a:lnTo>
                    <a:pt x="1848" y="462"/>
                  </a:lnTo>
                  <a:moveTo>
                    <a:pt x="673" y="989"/>
                  </a:moveTo>
                  <a:lnTo>
                    <a:pt x="705" y="989"/>
                  </a:lnTo>
                  <a:lnTo>
                    <a:pt x="705" y="956"/>
                  </a:lnTo>
                  <a:lnTo>
                    <a:pt x="673" y="956"/>
                  </a:lnTo>
                  <a:lnTo>
                    <a:pt x="673" y="989"/>
                  </a:lnTo>
                  <a:moveTo>
                    <a:pt x="1613" y="746"/>
                  </a:moveTo>
                  <a:lnTo>
                    <a:pt x="1646" y="746"/>
                  </a:lnTo>
                  <a:lnTo>
                    <a:pt x="1646" y="713"/>
                  </a:lnTo>
                  <a:lnTo>
                    <a:pt x="1613" y="713"/>
                  </a:lnTo>
                  <a:lnTo>
                    <a:pt x="1613" y="746"/>
                  </a:lnTo>
                  <a:moveTo>
                    <a:pt x="2148" y="535"/>
                  </a:moveTo>
                  <a:lnTo>
                    <a:pt x="2181" y="535"/>
                  </a:lnTo>
                  <a:lnTo>
                    <a:pt x="2181" y="503"/>
                  </a:lnTo>
                  <a:lnTo>
                    <a:pt x="2148" y="503"/>
                  </a:lnTo>
                  <a:lnTo>
                    <a:pt x="2148" y="535"/>
                  </a:lnTo>
                  <a:moveTo>
                    <a:pt x="900" y="1127"/>
                  </a:moveTo>
                  <a:lnTo>
                    <a:pt x="932" y="1127"/>
                  </a:lnTo>
                  <a:lnTo>
                    <a:pt x="932" y="1094"/>
                  </a:lnTo>
                  <a:lnTo>
                    <a:pt x="900" y="1094"/>
                  </a:lnTo>
                  <a:lnTo>
                    <a:pt x="900" y="1127"/>
                  </a:lnTo>
                  <a:moveTo>
                    <a:pt x="1775" y="592"/>
                  </a:moveTo>
                  <a:lnTo>
                    <a:pt x="1808" y="592"/>
                  </a:lnTo>
                  <a:lnTo>
                    <a:pt x="1808" y="559"/>
                  </a:lnTo>
                  <a:lnTo>
                    <a:pt x="1775" y="559"/>
                  </a:lnTo>
                  <a:lnTo>
                    <a:pt x="1775" y="592"/>
                  </a:lnTo>
                  <a:moveTo>
                    <a:pt x="1816" y="770"/>
                  </a:moveTo>
                  <a:lnTo>
                    <a:pt x="1848" y="770"/>
                  </a:lnTo>
                  <a:lnTo>
                    <a:pt x="1848" y="738"/>
                  </a:lnTo>
                  <a:lnTo>
                    <a:pt x="1816" y="738"/>
                  </a:lnTo>
                  <a:lnTo>
                    <a:pt x="1816" y="770"/>
                  </a:lnTo>
                  <a:moveTo>
                    <a:pt x="2262" y="341"/>
                  </a:moveTo>
                  <a:lnTo>
                    <a:pt x="2294" y="341"/>
                  </a:lnTo>
                  <a:lnTo>
                    <a:pt x="2294" y="308"/>
                  </a:lnTo>
                  <a:lnTo>
                    <a:pt x="2262" y="308"/>
                  </a:lnTo>
                  <a:lnTo>
                    <a:pt x="2262" y="341"/>
                  </a:lnTo>
                  <a:moveTo>
                    <a:pt x="697" y="1046"/>
                  </a:moveTo>
                  <a:lnTo>
                    <a:pt x="730" y="1046"/>
                  </a:lnTo>
                  <a:lnTo>
                    <a:pt x="730" y="1013"/>
                  </a:lnTo>
                  <a:lnTo>
                    <a:pt x="697" y="1013"/>
                  </a:lnTo>
                  <a:lnTo>
                    <a:pt x="697" y="1046"/>
                  </a:lnTo>
                  <a:moveTo>
                    <a:pt x="1784" y="730"/>
                  </a:moveTo>
                  <a:lnTo>
                    <a:pt x="1816" y="730"/>
                  </a:lnTo>
                  <a:lnTo>
                    <a:pt x="1816" y="697"/>
                  </a:lnTo>
                  <a:lnTo>
                    <a:pt x="1784" y="697"/>
                  </a:lnTo>
                  <a:lnTo>
                    <a:pt x="1784" y="730"/>
                  </a:lnTo>
                  <a:moveTo>
                    <a:pt x="1727" y="470"/>
                  </a:moveTo>
                  <a:lnTo>
                    <a:pt x="1759" y="470"/>
                  </a:lnTo>
                  <a:lnTo>
                    <a:pt x="1759" y="438"/>
                  </a:lnTo>
                  <a:lnTo>
                    <a:pt x="1727" y="438"/>
                  </a:lnTo>
                  <a:lnTo>
                    <a:pt x="1727" y="470"/>
                  </a:lnTo>
                  <a:moveTo>
                    <a:pt x="1946" y="519"/>
                  </a:moveTo>
                  <a:lnTo>
                    <a:pt x="1978" y="519"/>
                  </a:lnTo>
                  <a:lnTo>
                    <a:pt x="1978" y="486"/>
                  </a:lnTo>
                  <a:lnTo>
                    <a:pt x="1946" y="486"/>
                  </a:lnTo>
                  <a:lnTo>
                    <a:pt x="1946" y="519"/>
                  </a:lnTo>
                  <a:moveTo>
                    <a:pt x="2756" y="478"/>
                  </a:moveTo>
                  <a:lnTo>
                    <a:pt x="2789" y="478"/>
                  </a:lnTo>
                  <a:lnTo>
                    <a:pt x="2789" y="446"/>
                  </a:lnTo>
                  <a:lnTo>
                    <a:pt x="2756" y="446"/>
                  </a:lnTo>
                  <a:lnTo>
                    <a:pt x="2756" y="478"/>
                  </a:lnTo>
                  <a:moveTo>
                    <a:pt x="1938" y="503"/>
                  </a:moveTo>
                  <a:lnTo>
                    <a:pt x="1970" y="503"/>
                  </a:lnTo>
                  <a:lnTo>
                    <a:pt x="1970" y="470"/>
                  </a:lnTo>
                  <a:lnTo>
                    <a:pt x="1938" y="470"/>
                  </a:lnTo>
                  <a:lnTo>
                    <a:pt x="1938" y="503"/>
                  </a:lnTo>
                  <a:moveTo>
                    <a:pt x="2043" y="430"/>
                  </a:moveTo>
                  <a:lnTo>
                    <a:pt x="2075" y="430"/>
                  </a:lnTo>
                  <a:lnTo>
                    <a:pt x="2075" y="397"/>
                  </a:lnTo>
                  <a:lnTo>
                    <a:pt x="2043" y="397"/>
                  </a:lnTo>
                  <a:lnTo>
                    <a:pt x="2043" y="430"/>
                  </a:lnTo>
                  <a:moveTo>
                    <a:pt x="2910" y="154"/>
                  </a:moveTo>
                  <a:lnTo>
                    <a:pt x="2943" y="154"/>
                  </a:lnTo>
                  <a:lnTo>
                    <a:pt x="2943" y="122"/>
                  </a:lnTo>
                  <a:lnTo>
                    <a:pt x="2910" y="122"/>
                  </a:lnTo>
                  <a:lnTo>
                    <a:pt x="2910" y="154"/>
                  </a:lnTo>
                  <a:moveTo>
                    <a:pt x="1062" y="827"/>
                  </a:moveTo>
                  <a:lnTo>
                    <a:pt x="1095" y="827"/>
                  </a:lnTo>
                  <a:lnTo>
                    <a:pt x="1095" y="794"/>
                  </a:lnTo>
                  <a:lnTo>
                    <a:pt x="1062" y="794"/>
                  </a:lnTo>
                  <a:lnTo>
                    <a:pt x="1062" y="827"/>
                  </a:lnTo>
                  <a:moveTo>
                    <a:pt x="2359" y="519"/>
                  </a:moveTo>
                  <a:lnTo>
                    <a:pt x="2392" y="519"/>
                  </a:lnTo>
                  <a:lnTo>
                    <a:pt x="2392" y="486"/>
                  </a:lnTo>
                  <a:lnTo>
                    <a:pt x="2359" y="486"/>
                  </a:lnTo>
                  <a:lnTo>
                    <a:pt x="2359" y="519"/>
                  </a:lnTo>
                  <a:moveTo>
                    <a:pt x="2197" y="462"/>
                  </a:moveTo>
                  <a:lnTo>
                    <a:pt x="2229" y="462"/>
                  </a:lnTo>
                  <a:lnTo>
                    <a:pt x="2229" y="430"/>
                  </a:lnTo>
                  <a:lnTo>
                    <a:pt x="2197" y="430"/>
                  </a:lnTo>
                  <a:lnTo>
                    <a:pt x="2197" y="462"/>
                  </a:lnTo>
                  <a:moveTo>
                    <a:pt x="2586" y="389"/>
                  </a:moveTo>
                  <a:lnTo>
                    <a:pt x="2619" y="389"/>
                  </a:lnTo>
                  <a:lnTo>
                    <a:pt x="2619" y="357"/>
                  </a:lnTo>
                  <a:lnTo>
                    <a:pt x="2586" y="357"/>
                  </a:lnTo>
                  <a:lnTo>
                    <a:pt x="2586" y="389"/>
                  </a:lnTo>
                  <a:moveTo>
                    <a:pt x="2959" y="235"/>
                  </a:moveTo>
                  <a:lnTo>
                    <a:pt x="2991" y="235"/>
                  </a:lnTo>
                  <a:lnTo>
                    <a:pt x="2991" y="203"/>
                  </a:lnTo>
                  <a:lnTo>
                    <a:pt x="2959" y="203"/>
                  </a:lnTo>
                  <a:lnTo>
                    <a:pt x="2959" y="235"/>
                  </a:lnTo>
                  <a:moveTo>
                    <a:pt x="1921" y="592"/>
                  </a:moveTo>
                  <a:lnTo>
                    <a:pt x="1954" y="592"/>
                  </a:lnTo>
                  <a:lnTo>
                    <a:pt x="1954" y="559"/>
                  </a:lnTo>
                  <a:lnTo>
                    <a:pt x="1921" y="559"/>
                  </a:lnTo>
                  <a:lnTo>
                    <a:pt x="1921" y="592"/>
                  </a:lnTo>
                  <a:moveTo>
                    <a:pt x="2740" y="397"/>
                  </a:moveTo>
                  <a:lnTo>
                    <a:pt x="2773" y="397"/>
                  </a:lnTo>
                  <a:lnTo>
                    <a:pt x="2773" y="365"/>
                  </a:lnTo>
                  <a:lnTo>
                    <a:pt x="2740" y="365"/>
                  </a:lnTo>
                  <a:lnTo>
                    <a:pt x="2740" y="397"/>
                  </a:lnTo>
                  <a:moveTo>
                    <a:pt x="1670" y="665"/>
                  </a:moveTo>
                  <a:lnTo>
                    <a:pt x="1702" y="665"/>
                  </a:lnTo>
                  <a:lnTo>
                    <a:pt x="1702" y="632"/>
                  </a:lnTo>
                  <a:lnTo>
                    <a:pt x="1670" y="632"/>
                  </a:lnTo>
                  <a:lnTo>
                    <a:pt x="1670" y="665"/>
                  </a:lnTo>
                  <a:moveTo>
                    <a:pt x="2602" y="276"/>
                  </a:moveTo>
                  <a:lnTo>
                    <a:pt x="2635" y="276"/>
                  </a:lnTo>
                  <a:lnTo>
                    <a:pt x="2635" y="243"/>
                  </a:lnTo>
                  <a:lnTo>
                    <a:pt x="2602" y="243"/>
                  </a:lnTo>
                  <a:lnTo>
                    <a:pt x="2602" y="276"/>
                  </a:lnTo>
                  <a:moveTo>
                    <a:pt x="349" y="1070"/>
                  </a:moveTo>
                  <a:lnTo>
                    <a:pt x="381" y="1070"/>
                  </a:lnTo>
                  <a:lnTo>
                    <a:pt x="381" y="1037"/>
                  </a:lnTo>
                  <a:lnTo>
                    <a:pt x="349" y="1037"/>
                  </a:lnTo>
                  <a:lnTo>
                    <a:pt x="349" y="1070"/>
                  </a:lnTo>
                  <a:moveTo>
                    <a:pt x="187" y="1297"/>
                  </a:moveTo>
                  <a:lnTo>
                    <a:pt x="219" y="1297"/>
                  </a:lnTo>
                  <a:lnTo>
                    <a:pt x="219" y="1264"/>
                  </a:lnTo>
                  <a:lnTo>
                    <a:pt x="187" y="1264"/>
                  </a:lnTo>
                  <a:lnTo>
                    <a:pt x="187" y="1297"/>
                  </a:lnTo>
                  <a:moveTo>
                    <a:pt x="2043" y="470"/>
                  </a:moveTo>
                  <a:lnTo>
                    <a:pt x="2075" y="470"/>
                  </a:lnTo>
                  <a:lnTo>
                    <a:pt x="2075" y="438"/>
                  </a:lnTo>
                  <a:lnTo>
                    <a:pt x="2043" y="438"/>
                  </a:lnTo>
                  <a:lnTo>
                    <a:pt x="2043" y="470"/>
                  </a:lnTo>
                  <a:moveTo>
                    <a:pt x="162" y="1264"/>
                  </a:moveTo>
                  <a:lnTo>
                    <a:pt x="195" y="1264"/>
                  </a:lnTo>
                  <a:lnTo>
                    <a:pt x="195" y="1232"/>
                  </a:lnTo>
                  <a:lnTo>
                    <a:pt x="162" y="1232"/>
                  </a:lnTo>
                  <a:lnTo>
                    <a:pt x="162" y="1264"/>
                  </a:lnTo>
                  <a:moveTo>
                    <a:pt x="2100" y="495"/>
                  </a:moveTo>
                  <a:lnTo>
                    <a:pt x="2132" y="495"/>
                  </a:lnTo>
                  <a:lnTo>
                    <a:pt x="2132" y="462"/>
                  </a:lnTo>
                  <a:lnTo>
                    <a:pt x="2100" y="462"/>
                  </a:lnTo>
                  <a:lnTo>
                    <a:pt x="2100" y="495"/>
                  </a:lnTo>
                  <a:moveTo>
                    <a:pt x="454" y="1070"/>
                  </a:moveTo>
                  <a:lnTo>
                    <a:pt x="487" y="1070"/>
                  </a:lnTo>
                  <a:lnTo>
                    <a:pt x="487" y="1037"/>
                  </a:lnTo>
                  <a:lnTo>
                    <a:pt x="454" y="1037"/>
                  </a:lnTo>
                  <a:lnTo>
                    <a:pt x="454" y="1070"/>
                  </a:lnTo>
                  <a:moveTo>
                    <a:pt x="1605" y="608"/>
                  </a:moveTo>
                  <a:lnTo>
                    <a:pt x="1638" y="608"/>
                  </a:lnTo>
                  <a:lnTo>
                    <a:pt x="1638" y="576"/>
                  </a:lnTo>
                  <a:lnTo>
                    <a:pt x="1605" y="576"/>
                  </a:lnTo>
                  <a:lnTo>
                    <a:pt x="1605" y="608"/>
                  </a:lnTo>
                  <a:moveTo>
                    <a:pt x="1281" y="673"/>
                  </a:moveTo>
                  <a:lnTo>
                    <a:pt x="1313" y="673"/>
                  </a:lnTo>
                  <a:lnTo>
                    <a:pt x="1313" y="640"/>
                  </a:lnTo>
                  <a:lnTo>
                    <a:pt x="1281" y="640"/>
                  </a:lnTo>
                  <a:lnTo>
                    <a:pt x="1281" y="673"/>
                  </a:lnTo>
                  <a:moveTo>
                    <a:pt x="2862" y="365"/>
                  </a:moveTo>
                  <a:lnTo>
                    <a:pt x="2894" y="365"/>
                  </a:lnTo>
                  <a:lnTo>
                    <a:pt x="2894" y="332"/>
                  </a:lnTo>
                  <a:lnTo>
                    <a:pt x="2862" y="332"/>
                  </a:lnTo>
                  <a:lnTo>
                    <a:pt x="2862" y="365"/>
                  </a:lnTo>
                  <a:moveTo>
                    <a:pt x="1070" y="1183"/>
                  </a:moveTo>
                  <a:lnTo>
                    <a:pt x="1103" y="1183"/>
                  </a:lnTo>
                  <a:lnTo>
                    <a:pt x="1103" y="1151"/>
                  </a:lnTo>
                  <a:lnTo>
                    <a:pt x="1070" y="1151"/>
                  </a:lnTo>
                  <a:lnTo>
                    <a:pt x="1070" y="1183"/>
                  </a:lnTo>
                  <a:moveTo>
                    <a:pt x="940" y="1078"/>
                  </a:moveTo>
                  <a:lnTo>
                    <a:pt x="973" y="1078"/>
                  </a:lnTo>
                  <a:lnTo>
                    <a:pt x="973" y="1046"/>
                  </a:lnTo>
                  <a:lnTo>
                    <a:pt x="940" y="1046"/>
                  </a:lnTo>
                  <a:lnTo>
                    <a:pt x="940" y="1078"/>
                  </a:lnTo>
                  <a:moveTo>
                    <a:pt x="1711" y="738"/>
                  </a:moveTo>
                  <a:lnTo>
                    <a:pt x="1743" y="738"/>
                  </a:lnTo>
                  <a:lnTo>
                    <a:pt x="1743" y="705"/>
                  </a:lnTo>
                  <a:lnTo>
                    <a:pt x="1711" y="705"/>
                  </a:lnTo>
                  <a:lnTo>
                    <a:pt x="1711" y="738"/>
                  </a:lnTo>
                  <a:moveTo>
                    <a:pt x="2959" y="187"/>
                  </a:moveTo>
                  <a:lnTo>
                    <a:pt x="2991" y="187"/>
                  </a:lnTo>
                  <a:lnTo>
                    <a:pt x="2991" y="154"/>
                  </a:lnTo>
                  <a:lnTo>
                    <a:pt x="2959" y="154"/>
                  </a:lnTo>
                  <a:lnTo>
                    <a:pt x="2959" y="187"/>
                  </a:lnTo>
                  <a:moveTo>
                    <a:pt x="1589" y="600"/>
                  </a:moveTo>
                  <a:lnTo>
                    <a:pt x="1621" y="600"/>
                  </a:lnTo>
                  <a:lnTo>
                    <a:pt x="1621" y="567"/>
                  </a:lnTo>
                  <a:lnTo>
                    <a:pt x="1589" y="567"/>
                  </a:lnTo>
                  <a:lnTo>
                    <a:pt x="1589" y="600"/>
                  </a:lnTo>
                  <a:moveTo>
                    <a:pt x="1330" y="956"/>
                  </a:moveTo>
                  <a:lnTo>
                    <a:pt x="1362" y="956"/>
                  </a:lnTo>
                  <a:lnTo>
                    <a:pt x="1362" y="924"/>
                  </a:lnTo>
                  <a:lnTo>
                    <a:pt x="1330" y="924"/>
                  </a:lnTo>
                  <a:lnTo>
                    <a:pt x="1330" y="956"/>
                  </a:lnTo>
                  <a:moveTo>
                    <a:pt x="1540" y="973"/>
                  </a:moveTo>
                  <a:lnTo>
                    <a:pt x="1573" y="973"/>
                  </a:lnTo>
                  <a:lnTo>
                    <a:pt x="1573" y="940"/>
                  </a:lnTo>
                  <a:lnTo>
                    <a:pt x="1540" y="940"/>
                  </a:lnTo>
                  <a:lnTo>
                    <a:pt x="1540" y="973"/>
                  </a:lnTo>
                  <a:moveTo>
                    <a:pt x="543" y="916"/>
                  </a:moveTo>
                  <a:lnTo>
                    <a:pt x="576" y="916"/>
                  </a:lnTo>
                  <a:lnTo>
                    <a:pt x="576" y="883"/>
                  </a:lnTo>
                  <a:lnTo>
                    <a:pt x="543" y="883"/>
                  </a:lnTo>
                  <a:lnTo>
                    <a:pt x="543" y="916"/>
                  </a:lnTo>
                  <a:moveTo>
                    <a:pt x="1840" y="454"/>
                  </a:moveTo>
                  <a:lnTo>
                    <a:pt x="1873" y="454"/>
                  </a:lnTo>
                  <a:lnTo>
                    <a:pt x="1873" y="422"/>
                  </a:lnTo>
                  <a:lnTo>
                    <a:pt x="1840" y="422"/>
                  </a:lnTo>
                  <a:lnTo>
                    <a:pt x="1840" y="454"/>
                  </a:lnTo>
                  <a:moveTo>
                    <a:pt x="462" y="1289"/>
                  </a:moveTo>
                  <a:lnTo>
                    <a:pt x="495" y="1289"/>
                  </a:lnTo>
                  <a:lnTo>
                    <a:pt x="495" y="1256"/>
                  </a:lnTo>
                  <a:lnTo>
                    <a:pt x="462" y="1256"/>
                  </a:lnTo>
                  <a:lnTo>
                    <a:pt x="462" y="1289"/>
                  </a:lnTo>
                  <a:moveTo>
                    <a:pt x="414" y="1232"/>
                  </a:moveTo>
                  <a:lnTo>
                    <a:pt x="446" y="1232"/>
                  </a:lnTo>
                  <a:lnTo>
                    <a:pt x="446" y="1200"/>
                  </a:lnTo>
                  <a:lnTo>
                    <a:pt x="414" y="1200"/>
                  </a:lnTo>
                  <a:lnTo>
                    <a:pt x="414" y="1232"/>
                  </a:lnTo>
                  <a:moveTo>
                    <a:pt x="2173" y="503"/>
                  </a:moveTo>
                  <a:lnTo>
                    <a:pt x="2205" y="503"/>
                  </a:lnTo>
                  <a:lnTo>
                    <a:pt x="2205" y="470"/>
                  </a:lnTo>
                  <a:lnTo>
                    <a:pt x="2173" y="470"/>
                  </a:lnTo>
                  <a:lnTo>
                    <a:pt x="2173" y="503"/>
                  </a:lnTo>
                  <a:moveTo>
                    <a:pt x="1451" y="997"/>
                  </a:moveTo>
                  <a:lnTo>
                    <a:pt x="1484" y="997"/>
                  </a:lnTo>
                  <a:lnTo>
                    <a:pt x="1484" y="965"/>
                  </a:lnTo>
                  <a:lnTo>
                    <a:pt x="1451" y="965"/>
                  </a:lnTo>
                  <a:lnTo>
                    <a:pt x="1451" y="997"/>
                  </a:lnTo>
                  <a:moveTo>
                    <a:pt x="2878" y="373"/>
                  </a:moveTo>
                  <a:lnTo>
                    <a:pt x="2910" y="373"/>
                  </a:lnTo>
                  <a:lnTo>
                    <a:pt x="2910" y="341"/>
                  </a:lnTo>
                  <a:lnTo>
                    <a:pt x="2878" y="341"/>
                  </a:lnTo>
                  <a:lnTo>
                    <a:pt x="2878" y="373"/>
                  </a:lnTo>
                  <a:moveTo>
                    <a:pt x="316" y="1459"/>
                  </a:moveTo>
                  <a:lnTo>
                    <a:pt x="349" y="1459"/>
                  </a:lnTo>
                  <a:lnTo>
                    <a:pt x="349" y="1426"/>
                  </a:lnTo>
                  <a:lnTo>
                    <a:pt x="316" y="1426"/>
                  </a:lnTo>
                  <a:lnTo>
                    <a:pt x="316" y="1459"/>
                  </a:lnTo>
                  <a:moveTo>
                    <a:pt x="2918" y="33"/>
                  </a:moveTo>
                  <a:lnTo>
                    <a:pt x="2951" y="33"/>
                  </a:lnTo>
                  <a:lnTo>
                    <a:pt x="2951" y="0"/>
                  </a:lnTo>
                  <a:lnTo>
                    <a:pt x="2918" y="0"/>
                  </a:lnTo>
                  <a:lnTo>
                    <a:pt x="2918" y="33"/>
                  </a:lnTo>
                  <a:moveTo>
                    <a:pt x="1865" y="527"/>
                  </a:moveTo>
                  <a:lnTo>
                    <a:pt x="1897" y="527"/>
                  </a:lnTo>
                  <a:lnTo>
                    <a:pt x="1897" y="495"/>
                  </a:lnTo>
                  <a:lnTo>
                    <a:pt x="1865" y="495"/>
                  </a:lnTo>
                  <a:lnTo>
                    <a:pt x="1865" y="527"/>
                  </a:lnTo>
                  <a:moveTo>
                    <a:pt x="2246" y="600"/>
                  </a:moveTo>
                  <a:lnTo>
                    <a:pt x="2278" y="600"/>
                  </a:lnTo>
                  <a:lnTo>
                    <a:pt x="2278" y="567"/>
                  </a:lnTo>
                  <a:lnTo>
                    <a:pt x="2246" y="567"/>
                  </a:lnTo>
                  <a:lnTo>
                    <a:pt x="2246" y="600"/>
                  </a:lnTo>
                  <a:moveTo>
                    <a:pt x="2513" y="130"/>
                  </a:moveTo>
                  <a:lnTo>
                    <a:pt x="2546" y="130"/>
                  </a:lnTo>
                  <a:lnTo>
                    <a:pt x="2546" y="97"/>
                  </a:lnTo>
                  <a:lnTo>
                    <a:pt x="2513" y="97"/>
                  </a:lnTo>
                  <a:lnTo>
                    <a:pt x="2513" y="130"/>
                  </a:lnTo>
                  <a:moveTo>
                    <a:pt x="2132" y="389"/>
                  </a:moveTo>
                  <a:lnTo>
                    <a:pt x="2165" y="389"/>
                  </a:lnTo>
                  <a:lnTo>
                    <a:pt x="2165" y="357"/>
                  </a:lnTo>
                  <a:lnTo>
                    <a:pt x="2132" y="357"/>
                  </a:lnTo>
                  <a:lnTo>
                    <a:pt x="2132" y="389"/>
                  </a:lnTo>
                  <a:moveTo>
                    <a:pt x="1857" y="584"/>
                  </a:moveTo>
                  <a:lnTo>
                    <a:pt x="1889" y="584"/>
                  </a:lnTo>
                  <a:lnTo>
                    <a:pt x="1889" y="551"/>
                  </a:lnTo>
                  <a:lnTo>
                    <a:pt x="1857" y="551"/>
                  </a:lnTo>
                  <a:lnTo>
                    <a:pt x="1857" y="584"/>
                  </a:lnTo>
                  <a:moveTo>
                    <a:pt x="2700" y="389"/>
                  </a:moveTo>
                  <a:lnTo>
                    <a:pt x="2732" y="389"/>
                  </a:lnTo>
                  <a:lnTo>
                    <a:pt x="2732" y="357"/>
                  </a:lnTo>
                  <a:lnTo>
                    <a:pt x="2700" y="357"/>
                  </a:lnTo>
                  <a:lnTo>
                    <a:pt x="2700" y="389"/>
                  </a:lnTo>
                  <a:moveTo>
                    <a:pt x="1030" y="1029"/>
                  </a:moveTo>
                  <a:lnTo>
                    <a:pt x="1062" y="1029"/>
                  </a:lnTo>
                  <a:lnTo>
                    <a:pt x="1062" y="997"/>
                  </a:lnTo>
                  <a:lnTo>
                    <a:pt x="1030" y="997"/>
                  </a:lnTo>
                  <a:lnTo>
                    <a:pt x="1030" y="1029"/>
                  </a:lnTo>
                  <a:moveTo>
                    <a:pt x="1589" y="665"/>
                  </a:moveTo>
                  <a:lnTo>
                    <a:pt x="1621" y="665"/>
                  </a:lnTo>
                  <a:lnTo>
                    <a:pt x="1621" y="632"/>
                  </a:lnTo>
                  <a:lnTo>
                    <a:pt x="1589" y="632"/>
                  </a:lnTo>
                  <a:lnTo>
                    <a:pt x="1589" y="665"/>
                  </a:lnTo>
                  <a:moveTo>
                    <a:pt x="1330" y="794"/>
                  </a:moveTo>
                  <a:lnTo>
                    <a:pt x="1362" y="794"/>
                  </a:lnTo>
                  <a:lnTo>
                    <a:pt x="1362" y="762"/>
                  </a:lnTo>
                  <a:lnTo>
                    <a:pt x="1330" y="762"/>
                  </a:lnTo>
                  <a:lnTo>
                    <a:pt x="1330" y="794"/>
                  </a:lnTo>
                  <a:moveTo>
                    <a:pt x="2764" y="349"/>
                  </a:moveTo>
                  <a:lnTo>
                    <a:pt x="2797" y="349"/>
                  </a:lnTo>
                  <a:lnTo>
                    <a:pt x="2797" y="316"/>
                  </a:lnTo>
                  <a:lnTo>
                    <a:pt x="2764" y="316"/>
                  </a:lnTo>
                  <a:lnTo>
                    <a:pt x="2764" y="349"/>
                  </a:lnTo>
                  <a:moveTo>
                    <a:pt x="559" y="1321"/>
                  </a:moveTo>
                  <a:lnTo>
                    <a:pt x="592" y="1321"/>
                  </a:lnTo>
                  <a:lnTo>
                    <a:pt x="592" y="1289"/>
                  </a:lnTo>
                  <a:lnTo>
                    <a:pt x="559" y="1289"/>
                  </a:lnTo>
                  <a:lnTo>
                    <a:pt x="559" y="1321"/>
                  </a:lnTo>
                  <a:moveTo>
                    <a:pt x="2043" y="486"/>
                  </a:moveTo>
                  <a:lnTo>
                    <a:pt x="2075" y="486"/>
                  </a:lnTo>
                  <a:lnTo>
                    <a:pt x="2075" y="454"/>
                  </a:lnTo>
                  <a:lnTo>
                    <a:pt x="2043" y="454"/>
                  </a:lnTo>
                  <a:lnTo>
                    <a:pt x="2043" y="486"/>
                  </a:lnTo>
                  <a:moveTo>
                    <a:pt x="1621" y="657"/>
                  </a:moveTo>
                  <a:lnTo>
                    <a:pt x="1654" y="657"/>
                  </a:lnTo>
                  <a:lnTo>
                    <a:pt x="1654" y="624"/>
                  </a:lnTo>
                  <a:lnTo>
                    <a:pt x="1621" y="624"/>
                  </a:lnTo>
                  <a:lnTo>
                    <a:pt x="1621" y="657"/>
                  </a:lnTo>
                  <a:moveTo>
                    <a:pt x="1224" y="1046"/>
                  </a:moveTo>
                  <a:lnTo>
                    <a:pt x="1257" y="1046"/>
                  </a:lnTo>
                  <a:lnTo>
                    <a:pt x="1257" y="1013"/>
                  </a:lnTo>
                  <a:lnTo>
                    <a:pt x="1224" y="1013"/>
                  </a:lnTo>
                  <a:lnTo>
                    <a:pt x="1224" y="1046"/>
                  </a:lnTo>
                  <a:moveTo>
                    <a:pt x="0" y="1224"/>
                  </a:moveTo>
                  <a:lnTo>
                    <a:pt x="33" y="1224"/>
                  </a:lnTo>
                  <a:lnTo>
                    <a:pt x="33" y="1191"/>
                  </a:lnTo>
                  <a:lnTo>
                    <a:pt x="0" y="1191"/>
                  </a:lnTo>
                  <a:lnTo>
                    <a:pt x="0" y="1224"/>
                  </a:lnTo>
                  <a:moveTo>
                    <a:pt x="1232" y="1118"/>
                  </a:moveTo>
                  <a:lnTo>
                    <a:pt x="1265" y="1118"/>
                  </a:lnTo>
                  <a:lnTo>
                    <a:pt x="1265" y="1086"/>
                  </a:lnTo>
                  <a:lnTo>
                    <a:pt x="1232" y="1086"/>
                  </a:lnTo>
                  <a:lnTo>
                    <a:pt x="1232" y="1118"/>
                  </a:lnTo>
                  <a:moveTo>
                    <a:pt x="276" y="1451"/>
                  </a:moveTo>
                  <a:lnTo>
                    <a:pt x="308" y="1451"/>
                  </a:lnTo>
                  <a:lnTo>
                    <a:pt x="308" y="1418"/>
                  </a:lnTo>
                  <a:lnTo>
                    <a:pt x="276" y="1418"/>
                  </a:lnTo>
                  <a:lnTo>
                    <a:pt x="276" y="1451"/>
                  </a:lnTo>
                  <a:moveTo>
                    <a:pt x="2708" y="235"/>
                  </a:moveTo>
                  <a:lnTo>
                    <a:pt x="2740" y="235"/>
                  </a:lnTo>
                  <a:lnTo>
                    <a:pt x="2740" y="203"/>
                  </a:lnTo>
                  <a:lnTo>
                    <a:pt x="2708" y="203"/>
                  </a:lnTo>
                  <a:lnTo>
                    <a:pt x="2708" y="235"/>
                  </a:lnTo>
                  <a:moveTo>
                    <a:pt x="2464" y="495"/>
                  </a:moveTo>
                  <a:lnTo>
                    <a:pt x="2497" y="495"/>
                  </a:lnTo>
                  <a:lnTo>
                    <a:pt x="2497" y="462"/>
                  </a:lnTo>
                  <a:lnTo>
                    <a:pt x="2464" y="462"/>
                  </a:lnTo>
                  <a:lnTo>
                    <a:pt x="2464" y="495"/>
                  </a:lnTo>
                  <a:moveTo>
                    <a:pt x="2537" y="454"/>
                  </a:moveTo>
                  <a:lnTo>
                    <a:pt x="2570" y="454"/>
                  </a:lnTo>
                  <a:lnTo>
                    <a:pt x="2570" y="422"/>
                  </a:lnTo>
                  <a:lnTo>
                    <a:pt x="2537" y="422"/>
                  </a:lnTo>
                  <a:lnTo>
                    <a:pt x="2537" y="454"/>
                  </a:lnTo>
                  <a:moveTo>
                    <a:pt x="316" y="1224"/>
                  </a:moveTo>
                  <a:lnTo>
                    <a:pt x="349" y="1224"/>
                  </a:lnTo>
                  <a:lnTo>
                    <a:pt x="349" y="1191"/>
                  </a:lnTo>
                  <a:lnTo>
                    <a:pt x="316" y="1191"/>
                  </a:lnTo>
                  <a:lnTo>
                    <a:pt x="316" y="1224"/>
                  </a:lnTo>
                  <a:moveTo>
                    <a:pt x="2416" y="624"/>
                  </a:moveTo>
                  <a:lnTo>
                    <a:pt x="2448" y="624"/>
                  </a:lnTo>
                  <a:lnTo>
                    <a:pt x="2448" y="592"/>
                  </a:lnTo>
                  <a:lnTo>
                    <a:pt x="2416" y="592"/>
                  </a:lnTo>
                  <a:lnTo>
                    <a:pt x="2416" y="624"/>
                  </a:lnTo>
                </a:path>
              </a:pathLst>
            </a:custGeom>
            <a:noFill/>
            <a:ln w="0">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grpSp>
      <p:grpSp>
        <p:nvGrpSpPr>
          <p:cNvPr id="2" name="Gruppo 1">
            <a:extLst>
              <a:ext uri="{FF2B5EF4-FFF2-40B4-BE49-F238E27FC236}">
                <a16:creationId xmlns:a16="http://schemas.microsoft.com/office/drawing/2014/main" id="{31FF1314-5D1F-2A82-1963-519FA4F92F22}"/>
              </a:ext>
            </a:extLst>
          </p:cNvPr>
          <p:cNvGrpSpPr/>
          <p:nvPr/>
        </p:nvGrpSpPr>
        <p:grpSpPr>
          <a:xfrm>
            <a:off x="990600" y="2008522"/>
            <a:ext cx="8001000" cy="3728703"/>
            <a:chOff x="990600" y="2008522"/>
            <a:chExt cx="8001000" cy="3728703"/>
          </a:xfrm>
        </p:grpSpPr>
        <p:sp>
          <p:nvSpPr>
            <p:cNvPr id="198659" name="Line 51">
              <a:extLst>
                <a:ext uri="{FF2B5EF4-FFF2-40B4-BE49-F238E27FC236}">
                  <a16:creationId xmlns:a16="http://schemas.microsoft.com/office/drawing/2014/main" id="{909C81E3-C957-8D8C-3208-A60CA60B2E05}"/>
                </a:ext>
              </a:extLst>
            </p:cNvPr>
            <p:cNvSpPr>
              <a:spLocks noChangeShapeType="1"/>
            </p:cNvSpPr>
            <p:nvPr/>
          </p:nvSpPr>
          <p:spPr bwMode="auto">
            <a:xfrm flipV="1">
              <a:off x="990600" y="2362200"/>
              <a:ext cx="4343400" cy="259080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it-IT"/>
            </a:p>
          </p:txBody>
        </p:sp>
        <p:grpSp>
          <p:nvGrpSpPr>
            <p:cNvPr id="198660" name="Group 53">
              <a:extLst>
                <a:ext uri="{FF2B5EF4-FFF2-40B4-BE49-F238E27FC236}">
                  <a16:creationId xmlns:a16="http://schemas.microsoft.com/office/drawing/2014/main" id="{4CE9BB99-E1EC-9D1E-8656-381BEEE60567}"/>
                </a:ext>
              </a:extLst>
            </p:cNvPr>
            <p:cNvGrpSpPr>
              <a:grpSpLocks/>
            </p:cNvGrpSpPr>
            <p:nvPr/>
          </p:nvGrpSpPr>
          <p:grpSpPr bwMode="auto">
            <a:xfrm>
              <a:off x="1518738" y="2008522"/>
              <a:ext cx="7391400" cy="3200400"/>
              <a:chOff x="960" y="1344"/>
              <a:chExt cx="4656" cy="2016"/>
            </a:xfrm>
          </p:grpSpPr>
          <p:sp>
            <p:nvSpPr>
              <p:cNvPr id="198663" name="Line 54">
                <a:extLst>
                  <a:ext uri="{FF2B5EF4-FFF2-40B4-BE49-F238E27FC236}">
                    <a16:creationId xmlns:a16="http://schemas.microsoft.com/office/drawing/2014/main" id="{9FCDA8F1-C538-2DDE-2CF7-C271A2DB72C6}"/>
                  </a:ext>
                </a:extLst>
              </p:cNvPr>
              <p:cNvSpPr>
                <a:spLocks noChangeShapeType="1"/>
              </p:cNvSpPr>
              <p:nvPr/>
            </p:nvSpPr>
            <p:spPr bwMode="auto">
              <a:xfrm flipV="1">
                <a:off x="960" y="1344"/>
                <a:ext cx="2304" cy="2016"/>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it-IT"/>
              </a:p>
            </p:txBody>
          </p:sp>
          <p:sp>
            <p:nvSpPr>
              <p:cNvPr id="198664" name="Text Box 55">
                <a:extLst>
                  <a:ext uri="{FF2B5EF4-FFF2-40B4-BE49-F238E27FC236}">
                    <a16:creationId xmlns:a16="http://schemas.microsoft.com/office/drawing/2014/main" id="{B5E0528F-11F1-CAFB-453F-BE914C2582E6}"/>
                  </a:ext>
                </a:extLst>
              </p:cNvPr>
              <p:cNvSpPr txBox="1">
                <a:spLocks noChangeArrowheads="1"/>
              </p:cNvSpPr>
              <p:nvPr/>
            </p:nvSpPr>
            <p:spPr bwMode="auto">
              <a:xfrm>
                <a:off x="3696" y="1570"/>
                <a:ext cx="1920" cy="523"/>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it-IT" sz="2400">
                    <a:latin typeface="Calibri" panose="020F0502020204030204" pitchFamily="34" charset="0"/>
                  </a:rPr>
                  <a:t>the </a:t>
                </a:r>
                <a:r>
                  <a:rPr lang="en-US" altLang="it-IT" sz="2400">
                    <a:solidFill>
                      <a:srgbClr val="FF0000"/>
                    </a:solidFill>
                    <a:latin typeface="Calibri" panose="020F0502020204030204" pitchFamily="34" charset="0"/>
                  </a:rPr>
                  <a:t>slope</a:t>
                </a:r>
                <a:r>
                  <a:rPr lang="en-US" altLang="it-IT" sz="2400">
                    <a:latin typeface="Calibri" panose="020F0502020204030204" pitchFamily="34" charset="0"/>
                  </a:rPr>
                  <a:t> for men and women differs.</a:t>
                </a:r>
                <a:endParaRPr lang="en-US" altLang="it-IT" sz="2400">
                  <a:solidFill>
                    <a:srgbClr val="FF0000"/>
                  </a:solidFill>
                  <a:latin typeface="Calibri" panose="020F0502020204030204" pitchFamily="34" charset="0"/>
                </a:endParaRPr>
              </a:p>
            </p:txBody>
          </p:sp>
        </p:grpSp>
        <p:sp>
          <p:nvSpPr>
            <p:cNvPr id="198661" name="Text Box 57">
              <a:extLst>
                <a:ext uri="{FF2B5EF4-FFF2-40B4-BE49-F238E27FC236}">
                  <a16:creationId xmlns:a16="http://schemas.microsoft.com/office/drawing/2014/main" id="{641863B0-7A61-7267-C1FA-05AC7A899F62}"/>
                </a:ext>
              </a:extLst>
            </p:cNvPr>
            <p:cNvSpPr txBox="1">
              <a:spLocks noChangeArrowheads="1"/>
            </p:cNvSpPr>
            <p:nvPr/>
          </p:nvSpPr>
          <p:spPr bwMode="auto">
            <a:xfrm>
              <a:off x="5791200" y="3810000"/>
              <a:ext cx="3200400" cy="1927225"/>
            </a:xfrm>
            <a:prstGeom prst="rect">
              <a:avLst/>
            </a:prstGeom>
            <a:solidFill>
              <a:schemeClr val="bg1"/>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it-IT" sz="2400">
                  <a:latin typeface="Calibri" panose="020F0502020204030204" pitchFamily="34" charset="0"/>
                </a:rPr>
                <a:t>The effect of income on satisfaction (X1 on Y) varies with gender (X2).   This is called an </a:t>
              </a:r>
              <a:r>
                <a:rPr lang="en-US" altLang="it-IT" sz="2400">
                  <a:solidFill>
                    <a:srgbClr val="FF0000"/>
                  </a:solidFill>
                  <a:latin typeface="Calibri" panose="020F0502020204030204" pitchFamily="34" charset="0"/>
                </a:rPr>
                <a:t>“interaction effect”</a:t>
              </a:r>
            </a:p>
          </p:txBody>
        </p:sp>
      </p:grpSp>
      <p:sp>
        <p:nvSpPr>
          <p:cNvPr id="198662" name="Rectangle 2">
            <a:extLst>
              <a:ext uri="{FF2B5EF4-FFF2-40B4-BE49-F238E27FC236}">
                <a16:creationId xmlns:a16="http://schemas.microsoft.com/office/drawing/2014/main" id="{452CDE1D-40D2-9D3E-37C6-1FD46F187067}"/>
              </a:ext>
            </a:extLst>
          </p:cNvPr>
          <p:cNvSpPr txBox="1">
            <a:spLocks noChangeArrowheads="1"/>
          </p:cNvSpPr>
          <p:nvPr/>
        </p:nvSpPr>
        <p:spPr bwMode="auto">
          <a:xfrm>
            <a:off x="430212" y="-75403"/>
            <a:ext cx="78867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3600" b="1" dirty="0">
                <a:solidFill>
                  <a:srgbClr val="0070C0"/>
                </a:solidFill>
                <a:latin typeface="Calibri" panose="020F0502020204030204" pitchFamily="34" charset="0"/>
                <a:cs typeface="Calibri" panose="020F0502020204030204" pitchFamily="34" charset="0"/>
              </a:rPr>
              <a:t>Interactions</a:t>
            </a:r>
          </a:p>
        </p:txBody>
      </p:sp>
      <p:sp>
        <p:nvSpPr>
          <p:cNvPr id="4" name="CasellaDiTesto 3">
            <a:extLst>
              <a:ext uri="{FF2B5EF4-FFF2-40B4-BE49-F238E27FC236}">
                <a16:creationId xmlns:a16="http://schemas.microsoft.com/office/drawing/2014/main" id="{96247C87-FAFE-E01B-46D4-24260C7708C3}"/>
              </a:ext>
            </a:extLst>
          </p:cNvPr>
          <p:cNvSpPr txBox="1"/>
          <p:nvPr/>
        </p:nvSpPr>
        <p:spPr>
          <a:xfrm>
            <a:off x="276524" y="1004799"/>
            <a:ext cx="7391819" cy="338554"/>
          </a:xfrm>
          <a:prstGeom prst="rect">
            <a:avLst/>
          </a:prstGeom>
          <a:noFill/>
        </p:spPr>
        <p:txBody>
          <a:bodyPr wrap="square">
            <a:spAutoFit/>
          </a:bodyPr>
          <a:lstStyle/>
          <a:p>
            <a:r>
              <a:rPr lang="en-GB" sz="1600">
                <a:effectLst/>
                <a:latin typeface="Calibri" panose="020F0502020204030204" pitchFamily="34" charset="0"/>
                <a:cs typeface="Calibri" panose="020F0502020204030204" pitchFamily="34" charset="0"/>
              </a:rPr>
              <a:t>here women, have a less steep income-satisfaction relationship compared to men </a:t>
            </a:r>
            <a:endParaRPr lang="en-GB" sz="1600">
              <a:latin typeface="Calibri" panose="020F0502020204030204" pitchFamily="34" charset="0"/>
              <a:cs typeface="Calibri" panose="020F0502020204030204"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9681" name="Rectangle 3">
            <a:extLst>
              <a:ext uri="{FF2B5EF4-FFF2-40B4-BE49-F238E27FC236}">
                <a16:creationId xmlns:a16="http://schemas.microsoft.com/office/drawing/2014/main" id="{EE857D81-28F4-B403-7C06-708C15A9DF7F}"/>
              </a:ext>
            </a:extLst>
          </p:cNvPr>
          <p:cNvSpPr>
            <a:spLocks noGrp="1" noChangeArrowheads="1"/>
          </p:cNvSpPr>
          <p:nvPr>
            <p:ph idx="4294967295"/>
          </p:nvPr>
        </p:nvSpPr>
        <p:spPr>
          <a:xfrm>
            <a:off x="0" y="1860550"/>
            <a:ext cx="8229600" cy="4525963"/>
          </a:xfrm>
        </p:spPr>
        <p:txBody>
          <a:bodyPr/>
          <a:lstStyle/>
          <a:p>
            <a:pPr eaLnBrk="1" hangingPunct="1"/>
            <a:r>
              <a:rPr lang="en-US" altLang="it-IT">
                <a:latin typeface="Calibri" panose="020F0502020204030204" pitchFamily="34" charset="0"/>
                <a:cs typeface="Calibri" panose="020F0502020204030204" pitchFamily="34" charset="0"/>
              </a:rPr>
              <a:t>Examples of interaction:</a:t>
            </a:r>
          </a:p>
          <a:p>
            <a:pPr lvl="1" eaLnBrk="1" hangingPunct="1"/>
            <a:r>
              <a:rPr lang="en-US" altLang="it-IT">
                <a:latin typeface="Calibri" panose="020F0502020204030204" pitchFamily="34" charset="0"/>
                <a:cs typeface="Calibri" panose="020F0502020204030204" pitchFamily="34" charset="0"/>
              </a:rPr>
              <a:t>Effect of education on income may interact with type of school attended (public vs. private)</a:t>
            </a:r>
          </a:p>
          <a:p>
            <a:pPr lvl="2" eaLnBrk="1" hangingPunct="1"/>
            <a:r>
              <a:rPr lang="en-US" altLang="it-IT">
                <a:latin typeface="Calibri" panose="020F0502020204030204" pitchFamily="34" charset="0"/>
                <a:cs typeface="Calibri" panose="020F0502020204030204" pitchFamily="34" charset="0"/>
              </a:rPr>
              <a:t>Private schooling has bigger effect on income</a:t>
            </a:r>
          </a:p>
          <a:p>
            <a:pPr lvl="1" eaLnBrk="1" hangingPunct="1"/>
            <a:r>
              <a:rPr lang="en-US" altLang="it-IT">
                <a:latin typeface="Calibri" panose="020F0502020204030204" pitchFamily="34" charset="0"/>
                <a:cs typeface="Calibri" panose="020F0502020204030204" pitchFamily="34" charset="0"/>
              </a:rPr>
              <a:t>Effect of aspirations on educational attainment interacts with poverty</a:t>
            </a:r>
          </a:p>
          <a:p>
            <a:pPr lvl="2" eaLnBrk="1" hangingPunct="1"/>
            <a:r>
              <a:rPr lang="en-US" altLang="it-IT">
                <a:latin typeface="Calibri" panose="020F0502020204030204" pitchFamily="34" charset="0"/>
                <a:cs typeface="Calibri" panose="020F0502020204030204" pitchFamily="34" charset="0"/>
              </a:rPr>
              <a:t>Aspirations matter less if you don’t have money to pay for college</a:t>
            </a:r>
          </a:p>
        </p:txBody>
      </p:sp>
      <p:sp>
        <p:nvSpPr>
          <p:cNvPr id="199682" name="Rectangle 2">
            <a:extLst>
              <a:ext uri="{FF2B5EF4-FFF2-40B4-BE49-F238E27FC236}">
                <a16:creationId xmlns:a16="http://schemas.microsoft.com/office/drawing/2014/main" id="{6527B356-DC38-8B65-4774-E74ED6B007FF}"/>
              </a:ext>
            </a:extLst>
          </p:cNvPr>
          <p:cNvSpPr txBox="1">
            <a:spLocks noChangeArrowheads="1"/>
          </p:cNvSpPr>
          <p:nvPr/>
        </p:nvSpPr>
        <p:spPr bwMode="auto">
          <a:xfrm>
            <a:off x="468313" y="260350"/>
            <a:ext cx="78867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3600" b="1">
                <a:solidFill>
                  <a:srgbClr val="0070C0"/>
                </a:solidFill>
                <a:latin typeface="Calibri" panose="020F0502020204030204" pitchFamily="34" charset="0"/>
                <a:cs typeface="Calibri" panose="020F0502020204030204" pitchFamily="34" charset="0"/>
              </a:rPr>
              <a:t>Interactions</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0705" name="Rectangle 3">
            <a:extLst>
              <a:ext uri="{FF2B5EF4-FFF2-40B4-BE49-F238E27FC236}">
                <a16:creationId xmlns:a16="http://schemas.microsoft.com/office/drawing/2014/main" id="{37482737-367D-2690-EBB8-3E4A0277982A}"/>
              </a:ext>
            </a:extLst>
          </p:cNvPr>
          <p:cNvSpPr>
            <a:spLocks noGrp="1" noChangeArrowheads="1"/>
          </p:cNvSpPr>
          <p:nvPr>
            <p:ph idx="4294967295"/>
          </p:nvPr>
        </p:nvSpPr>
        <p:spPr>
          <a:xfrm>
            <a:off x="501650" y="1489075"/>
            <a:ext cx="8229600" cy="4525963"/>
          </a:xfrm>
        </p:spPr>
        <p:txBody>
          <a:bodyPr/>
          <a:lstStyle/>
          <a:p>
            <a:pPr eaLnBrk="1" hangingPunct="1"/>
            <a:r>
              <a:rPr lang="en-US" altLang="it-IT" sz="2800">
                <a:latin typeface="Calibri" panose="020F0502020204030204" pitchFamily="34" charset="0"/>
                <a:cs typeface="Calibri" panose="020F0502020204030204" pitchFamily="34" charset="0"/>
              </a:rPr>
              <a:t>Interaction effects:  Differences in the relationship (slope) between two variables for each category of a </a:t>
            </a:r>
            <a:r>
              <a:rPr lang="en-US" altLang="it-IT" sz="2800" b="1">
                <a:latin typeface="Calibri" panose="020F0502020204030204" pitchFamily="34" charset="0"/>
                <a:cs typeface="Calibri" panose="020F0502020204030204" pitchFamily="34" charset="0"/>
              </a:rPr>
              <a:t>third variable</a:t>
            </a:r>
            <a:endParaRPr lang="en-US" altLang="it-IT" sz="2800">
              <a:solidFill>
                <a:srgbClr val="0000CC"/>
              </a:solidFill>
              <a:latin typeface="Calibri" panose="020F0502020204030204" pitchFamily="34" charset="0"/>
              <a:cs typeface="Calibri" panose="020F0502020204030204" pitchFamily="34" charset="0"/>
            </a:endParaRPr>
          </a:p>
          <a:p>
            <a:pPr eaLnBrk="1" hangingPunct="1"/>
            <a:r>
              <a:rPr lang="en-US" altLang="it-IT" sz="2800">
                <a:latin typeface="Calibri" panose="020F0502020204030204" pitchFamily="34" charset="0"/>
                <a:cs typeface="Calibri" panose="020F0502020204030204" pitchFamily="34" charset="0"/>
              </a:rPr>
              <a:t>Option #1:  Analyze each group separately (stratify)</a:t>
            </a:r>
          </a:p>
          <a:p>
            <a:pPr lvl="2" eaLnBrk="1" hangingPunct="1"/>
            <a:r>
              <a:rPr lang="en-US" altLang="it-IT" sz="2000">
                <a:latin typeface="Calibri" panose="020F0502020204030204" pitchFamily="34" charset="0"/>
                <a:cs typeface="Calibri" panose="020F0502020204030204" pitchFamily="34" charset="0"/>
              </a:rPr>
              <a:t>Look for different slope in each group</a:t>
            </a:r>
          </a:p>
          <a:p>
            <a:pPr eaLnBrk="1" hangingPunct="1"/>
            <a:r>
              <a:rPr lang="en-US" altLang="it-IT" sz="2800">
                <a:latin typeface="Calibri" panose="020F0502020204030204" pitchFamily="34" charset="0"/>
                <a:cs typeface="Calibri" panose="020F0502020204030204" pitchFamily="34" charset="0"/>
              </a:rPr>
              <a:t>Option #2:  Multiply the two variables of interest: (DFEMALE, INCOME) to create a new variable</a:t>
            </a:r>
          </a:p>
          <a:p>
            <a:pPr lvl="1" eaLnBrk="1" hangingPunct="1"/>
            <a:r>
              <a:rPr lang="en-US" altLang="it-IT" sz="2400">
                <a:latin typeface="Calibri" panose="020F0502020204030204" pitchFamily="34" charset="0"/>
                <a:cs typeface="Calibri" panose="020F0502020204030204" pitchFamily="34" charset="0"/>
              </a:rPr>
              <a:t>Called:  DFEMALE*INCOME</a:t>
            </a:r>
          </a:p>
          <a:p>
            <a:pPr lvl="1" eaLnBrk="1" hangingPunct="1"/>
            <a:r>
              <a:rPr lang="en-US" altLang="it-IT" sz="2400">
                <a:latin typeface="Calibri" panose="020F0502020204030204" pitchFamily="34" charset="0"/>
                <a:cs typeface="Calibri" panose="020F0502020204030204" pitchFamily="34" charset="0"/>
              </a:rPr>
              <a:t>Add that variable to the multiple regression model.</a:t>
            </a:r>
          </a:p>
        </p:txBody>
      </p:sp>
      <p:sp>
        <p:nvSpPr>
          <p:cNvPr id="200706" name="Rectangle 2">
            <a:extLst>
              <a:ext uri="{FF2B5EF4-FFF2-40B4-BE49-F238E27FC236}">
                <a16:creationId xmlns:a16="http://schemas.microsoft.com/office/drawing/2014/main" id="{B5BFDCA3-1269-8F61-650E-A17F116D7114}"/>
              </a:ext>
            </a:extLst>
          </p:cNvPr>
          <p:cNvSpPr txBox="1">
            <a:spLocks noChangeArrowheads="1"/>
          </p:cNvSpPr>
          <p:nvPr/>
        </p:nvSpPr>
        <p:spPr bwMode="auto">
          <a:xfrm>
            <a:off x="468313" y="260350"/>
            <a:ext cx="78867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3600" b="1">
                <a:solidFill>
                  <a:srgbClr val="0070C0"/>
                </a:solidFill>
                <a:latin typeface="Calibri" panose="020F0502020204030204" pitchFamily="34" charset="0"/>
                <a:cs typeface="Calibri" panose="020F0502020204030204" pitchFamily="34" charset="0"/>
              </a:rPr>
              <a:t>Interactions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1729" name="Rectangle 3">
            <a:extLst>
              <a:ext uri="{FF2B5EF4-FFF2-40B4-BE49-F238E27FC236}">
                <a16:creationId xmlns:a16="http://schemas.microsoft.com/office/drawing/2014/main" id="{DE290E8B-7758-8BD8-CF13-B8B7C20FA8EB}"/>
              </a:ext>
            </a:extLst>
          </p:cNvPr>
          <p:cNvSpPr>
            <a:spLocks noGrp="1" noChangeArrowheads="1"/>
          </p:cNvSpPr>
          <p:nvPr>
            <p:ph idx="4294967295"/>
          </p:nvPr>
        </p:nvSpPr>
        <p:spPr>
          <a:xfrm>
            <a:off x="0" y="1600200"/>
            <a:ext cx="8229600" cy="4525963"/>
          </a:xfrm>
        </p:spPr>
        <p:txBody>
          <a:bodyPr/>
          <a:lstStyle/>
          <a:p>
            <a:pPr marL="0" indent="0" eaLnBrk="1" hangingPunct="1">
              <a:buFontTx/>
              <a:buNone/>
            </a:pPr>
            <a:r>
              <a:rPr lang="en-US" altLang="it-IT">
                <a:latin typeface="Calibri" panose="020F0502020204030204" pitchFamily="34" charset="0"/>
                <a:cs typeface="Calibri" panose="020F0502020204030204" pitchFamily="34" charset="0"/>
              </a:rPr>
              <a:t>Example, Y is satisfaction</a:t>
            </a:r>
          </a:p>
        </p:txBody>
      </p:sp>
      <p:graphicFrame>
        <p:nvGraphicFramePr>
          <p:cNvPr id="201730" name="Object 4">
            <a:extLst>
              <a:ext uri="{FF2B5EF4-FFF2-40B4-BE49-F238E27FC236}">
                <a16:creationId xmlns:a16="http://schemas.microsoft.com/office/drawing/2014/main" id="{F93DD4B2-BFE5-BDA5-40F5-671FE3F01F77}"/>
              </a:ext>
            </a:extLst>
          </p:cNvPr>
          <p:cNvGraphicFramePr>
            <a:graphicFrameLocks noChangeAspect="1"/>
          </p:cNvGraphicFramePr>
          <p:nvPr/>
        </p:nvGraphicFramePr>
        <p:xfrm>
          <a:off x="228600" y="2082800"/>
          <a:ext cx="8313738" cy="730250"/>
        </p:xfrm>
        <a:graphic>
          <a:graphicData uri="http://schemas.openxmlformats.org/presentationml/2006/ole">
            <mc:AlternateContent xmlns:mc="http://schemas.openxmlformats.org/markup-compatibility/2006">
              <mc:Choice xmlns:v="urn:schemas-microsoft-com:vml" Requires="v">
                <p:oleObj name="Equation" r:id="rId2" imgW="59982100" imgH="5270500" progId="Equation.3">
                  <p:embed/>
                </p:oleObj>
              </mc:Choice>
              <mc:Fallback>
                <p:oleObj name="Equation" r:id="rId2" imgW="59982100" imgH="52705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082800"/>
                        <a:ext cx="8313738"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01731" name="Rectangle 5">
            <a:extLst>
              <a:ext uri="{FF2B5EF4-FFF2-40B4-BE49-F238E27FC236}">
                <a16:creationId xmlns:a16="http://schemas.microsoft.com/office/drawing/2014/main" id="{373F7DC0-5A05-0BEF-8EF3-54EAD734FA86}"/>
              </a:ext>
            </a:extLst>
          </p:cNvPr>
          <p:cNvSpPr>
            <a:spLocks noChangeArrowheads="1"/>
          </p:cNvSpPr>
          <p:nvPr/>
        </p:nvSpPr>
        <p:spPr bwMode="auto">
          <a:xfrm>
            <a:off x="339725" y="3062288"/>
            <a:ext cx="8686800" cy="281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US" altLang="it-IT">
                <a:latin typeface="Calibri" panose="020F0502020204030204" pitchFamily="34" charset="0"/>
                <a:cs typeface="Calibri" panose="020F0502020204030204" pitchFamily="34" charset="0"/>
              </a:rPr>
              <a:t>if the case </a:t>
            </a:r>
            <a:r>
              <a:rPr lang="en-US" altLang="it-IT" i="1">
                <a:latin typeface="Calibri" panose="020F0502020204030204" pitchFamily="34" charset="0"/>
                <a:cs typeface="Calibri" panose="020F0502020204030204" pitchFamily="34" charset="0"/>
              </a:rPr>
              <a:t>i</a:t>
            </a:r>
            <a:r>
              <a:rPr lang="en-US" altLang="it-IT">
                <a:latin typeface="Calibri" panose="020F0502020204030204" pitchFamily="34" charset="0"/>
                <a:cs typeface="Calibri" panose="020F0502020204030204" pitchFamily="34" charset="0"/>
              </a:rPr>
              <a:t> is male:</a:t>
            </a:r>
          </a:p>
          <a:p>
            <a:pPr eaLnBrk="1" hangingPunct="1">
              <a:buFontTx/>
              <a:buNone/>
            </a:pPr>
            <a:r>
              <a:rPr lang="en-US" altLang="it-IT">
                <a:latin typeface="Calibri" panose="020F0502020204030204" pitchFamily="34" charset="0"/>
                <a:cs typeface="Calibri" panose="020F0502020204030204" pitchFamily="34" charset="0"/>
              </a:rPr>
              <a:t>DFEMALE is 0, so b</a:t>
            </a:r>
            <a:r>
              <a:rPr lang="en-US" altLang="it-IT" baseline="-25000">
                <a:latin typeface="Calibri" panose="020F0502020204030204" pitchFamily="34" charset="0"/>
                <a:cs typeface="Calibri" panose="020F0502020204030204" pitchFamily="34" charset="0"/>
              </a:rPr>
              <a:t>2</a:t>
            </a:r>
            <a:r>
              <a:rPr lang="en-US" altLang="it-IT">
                <a:latin typeface="Calibri" panose="020F0502020204030204" pitchFamily="34" charset="0"/>
                <a:cs typeface="Calibri" panose="020F0502020204030204" pitchFamily="34" charset="0"/>
              </a:rPr>
              <a:t>(DFEM*INC)=0 and males are modeled using the regression equation:  </a:t>
            </a:r>
          </a:p>
          <a:p>
            <a:pPr eaLnBrk="1" hangingPunct="1">
              <a:buFontTx/>
              <a:buNone/>
            </a:pPr>
            <a:r>
              <a:rPr lang="en-US" altLang="it-IT">
                <a:latin typeface="Calibri" panose="020F0502020204030204" pitchFamily="34" charset="0"/>
                <a:cs typeface="Calibri" panose="020F0502020204030204" pitchFamily="34" charset="0"/>
              </a:rPr>
              <a:t>a + b</a:t>
            </a:r>
            <a:r>
              <a:rPr lang="en-US" altLang="it-IT" baseline="-25000">
                <a:latin typeface="Calibri" panose="020F0502020204030204" pitchFamily="34" charset="0"/>
                <a:cs typeface="Calibri" panose="020F0502020204030204" pitchFamily="34" charset="0"/>
              </a:rPr>
              <a:t>1</a:t>
            </a:r>
            <a:r>
              <a:rPr lang="en-US" altLang="it-IT">
                <a:latin typeface="Calibri" panose="020F0502020204030204" pitchFamily="34" charset="0"/>
                <a:cs typeface="Calibri" panose="020F0502020204030204" pitchFamily="34" charset="0"/>
              </a:rPr>
              <a:t>X + e.</a:t>
            </a:r>
          </a:p>
        </p:txBody>
      </p:sp>
      <p:sp>
        <p:nvSpPr>
          <p:cNvPr id="201732" name="Rectangle 2">
            <a:extLst>
              <a:ext uri="{FF2B5EF4-FFF2-40B4-BE49-F238E27FC236}">
                <a16:creationId xmlns:a16="http://schemas.microsoft.com/office/drawing/2014/main" id="{6BCFECEE-B2A4-1BC6-B3AD-0F393D0422C9}"/>
              </a:ext>
            </a:extLst>
          </p:cNvPr>
          <p:cNvSpPr txBox="1">
            <a:spLocks noChangeArrowheads="1"/>
          </p:cNvSpPr>
          <p:nvPr/>
        </p:nvSpPr>
        <p:spPr bwMode="auto">
          <a:xfrm>
            <a:off x="468313" y="260350"/>
            <a:ext cx="78867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3600" b="1">
                <a:solidFill>
                  <a:srgbClr val="0070C0"/>
                </a:solidFill>
                <a:latin typeface="Calibri" panose="020F0502020204030204" pitchFamily="34" charset="0"/>
                <a:cs typeface="Calibri" panose="020F0502020204030204" pitchFamily="34" charset="0"/>
              </a:rPr>
              <a:t>Interactions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02753" name="Object 4">
            <a:extLst>
              <a:ext uri="{FF2B5EF4-FFF2-40B4-BE49-F238E27FC236}">
                <a16:creationId xmlns:a16="http://schemas.microsoft.com/office/drawing/2014/main" id="{7532A6A4-574C-3CB4-FA13-A08BF3633471}"/>
              </a:ext>
            </a:extLst>
          </p:cNvPr>
          <p:cNvGraphicFramePr>
            <a:graphicFrameLocks noChangeAspect="1"/>
          </p:cNvGraphicFramePr>
          <p:nvPr/>
        </p:nvGraphicFramePr>
        <p:xfrm>
          <a:off x="228600" y="1347788"/>
          <a:ext cx="8313738" cy="730250"/>
        </p:xfrm>
        <a:graphic>
          <a:graphicData uri="http://schemas.openxmlformats.org/presentationml/2006/ole">
            <mc:AlternateContent xmlns:mc="http://schemas.openxmlformats.org/markup-compatibility/2006">
              <mc:Choice xmlns:v="urn:schemas-microsoft-com:vml" Requires="v">
                <p:oleObj name="Equation" r:id="rId2" imgW="59982100" imgH="5270500" progId="Equation.3">
                  <p:embed/>
                </p:oleObj>
              </mc:Choice>
              <mc:Fallback>
                <p:oleObj name="Equation" r:id="rId2" imgW="59982100" imgH="52705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47788"/>
                        <a:ext cx="8313738"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02754" name="Rectangle 5">
            <a:extLst>
              <a:ext uri="{FF2B5EF4-FFF2-40B4-BE49-F238E27FC236}">
                <a16:creationId xmlns:a16="http://schemas.microsoft.com/office/drawing/2014/main" id="{ADB28CD6-4C99-B96D-EEE3-7E6BA60BC5FD}"/>
              </a:ext>
            </a:extLst>
          </p:cNvPr>
          <p:cNvSpPr>
            <a:spLocks noChangeArrowheads="1"/>
          </p:cNvSpPr>
          <p:nvPr/>
        </p:nvSpPr>
        <p:spPr bwMode="auto">
          <a:xfrm>
            <a:off x="228600" y="2362200"/>
            <a:ext cx="8686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US" altLang="it-IT">
                <a:latin typeface="Calibri" panose="020F0502020204030204" pitchFamily="34" charset="0"/>
                <a:cs typeface="Calibri" panose="020F0502020204030204" pitchFamily="34" charset="0"/>
              </a:rPr>
              <a:t>if the case i is female</a:t>
            </a:r>
          </a:p>
          <a:p>
            <a:pPr eaLnBrk="1" hangingPunct="1">
              <a:buFontTx/>
              <a:buNone/>
            </a:pPr>
            <a:r>
              <a:rPr lang="en-US" altLang="it-IT">
                <a:latin typeface="Calibri" panose="020F0502020204030204" pitchFamily="34" charset="0"/>
                <a:cs typeface="Calibri" panose="020F0502020204030204" pitchFamily="34" charset="0"/>
              </a:rPr>
              <a:t>DFEMALE is 1, so b</a:t>
            </a:r>
            <a:r>
              <a:rPr lang="en-US" altLang="it-IT" baseline="-25000">
                <a:latin typeface="Calibri" panose="020F0502020204030204" pitchFamily="34" charset="0"/>
                <a:cs typeface="Calibri" panose="020F0502020204030204" pitchFamily="34" charset="0"/>
              </a:rPr>
              <a:t>2</a:t>
            </a:r>
            <a:r>
              <a:rPr lang="en-US" altLang="it-IT">
                <a:latin typeface="Calibri" panose="020F0502020204030204" pitchFamily="34" charset="0"/>
                <a:cs typeface="Calibri" panose="020F0502020204030204" pitchFamily="34" charset="0"/>
              </a:rPr>
              <a:t>(DFEM*INC) becomes b</a:t>
            </a:r>
            <a:r>
              <a:rPr lang="en-US" altLang="it-IT" baseline="-25000">
                <a:latin typeface="Calibri" panose="020F0502020204030204" pitchFamily="34" charset="0"/>
                <a:cs typeface="Calibri" panose="020F0502020204030204" pitchFamily="34" charset="0"/>
              </a:rPr>
              <a:t>2</a:t>
            </a:r>
            <a:r>
              <a:rPr lang="en-US" altLang="it-IT">
                <a:latin typeface="Calibri" panose="020F0502020204030204" pitchFamily="34" charset="0"/>
                <a:cs typeface="Calibri" panose="020F0502020204030204" pitchFamily="34" charset="0"/>
              </a:rPr>
              <a:t>*INCOME, which is added to b</a:t>
            </a:r>
            <a:r>
              <a:rPr lang="en-US" altLang="it-IT" baseline="-25000">
                <a:latin typeface="Calibri" panose="020F0502020204030204" pitchFamily="34" charset="0"/>
                <a:cs typeface="Calibri" panose="020F0502020204030204" pitchFamily="34" charset="0"/>
              </a:rPr>
              <a:t>1</a:t>
            </a:r>
            <a:r>
              <a:rPr lang="en-US" altLang="it-IT">
                <a:latin typeface="Calibri" panose="020F0502020204030204" pitchFamily="34" charset="0"/>
                <a:cs typeface="Calibri" panose="020F0502020204030204" pitchFamily="34" charset="0"/>
              </a:rPr>
              <a:t> </a:t>
            </a:r>
          </a:p>
          <a:p>
            <a:pPr eaLnBrk="1" hangingPunct="1">
              <a:buFontTx/>
              <a:buNone/>
            </a:pPr>
            <a:r>
              <a:rPr lang="en-US" altLang="it-IT">
                <a:latin typeface="Calibri" panose="020F0502020204030204" pitchFamily="34" charset="0"/>
                <a:cs typeface="Calibri" panose="020F0502020204030204" pitchFamily="34" charset="0"/>
              </a:rPr>
              <a:t>Females are then modeled using a different regression line:  a + (b</a:t>
            </a:r>
            <a:r>
              <a:rPr lang="en-US" altLang="it-IT" baseline="-25000">
                <a:latin typeface="Calibri" panose="020F0502020204030204" pitchFamily="34" charset="0"/>
                <a:cs typeface="Calibri" panose="020F0502020204030204" pitchFamily="34" charset="0"/>
              </a:rPr>
              <a:t>1</a:t>
            </a:r>
            <a:r>
              <a:rPr lang="en-US" altLang="it-IT">
                <a:latin typeface="Calibri" panose="020F0502020204030204" pitchFamily="34" charset="0"/>
                <a:cs typeface="Calibri" panose="020F0502020204030204" pitchFamily="34" charset="0"/>
              </a:rPr>
              <a:t>+b</a:t>
            </a:r>
            <a:r>
              <a:rPr lang="en-US" altLang="it-IT" baseline="-25000">
                <a:latin typeface="Calibri" panose="020F0502020204030204" pitchFamily="34" charset="0"/>
                <a:cs typeface="Calibri" panose="020F0502020204030204" pitchFamily="34" charset="0"/>
              </a:rPr>
              <a:t>2</a:t>
            </a:r>
            <a:r>
              <a:rPr lang="en-US" altLang="it-IT">
                <a:latin typeface="Calibri" panose="020F0502020204030204" pitchFamily="34" charset="0"/>
                <a:cs typeface="Calibri" panose="020F0502020204030204" pitchFamily="34" charset="0"/>
              </a:rPr>
              <a:t>)</a:t>
            </a:r>
            <a:r>
              <a:rPr lang="en-US" altLang="it-IT" baseline="-25000">
                <a:latin typeface="Calibri" panose="020F0502020204030204" pitchFamily="34" charset="0"/>
                <a:cs typeface="Calibri" panose="020F0502020204030204" pitchFamily="34" charset="0"/>
              </a:rPr>
              <a:t> </a:t>
            </a:r>
            <a:r>
              <a:rPr lang="en-US" altLang="it-IT">
                <a:latin typeface="Calibri" panose="020F0502020204030204" pitchFamily="34" charset="0"/>
                <a:cs typeface="Calibri" panose="020F0502020204030204" pitchFamily="34" charset="0"/>
              </a:rPr>
              <a:t>X + e</a:t>
            </a:r>
          </a:p>
          <a:p>
            <a:pPr lvl="1" eaLnBrk="1" hangingPunct="1"/>
            <a:r>
              <a:rPr lang="en-US" altLang="it-IT" sz="3200">
                <a:latin typeface="Calibri" panose="020F0502020204030204" pitchFamily="34" charset="0"/>
                <a:cs typeface="Calibri" panose="020F0502020204030204" pitchFamily="34" charset="0"/>
              </a:rPr>
              <a:t>Thus, the coefficient of </a:t>
            </a:r>
            <a:r>
              <a:rPr lang="en-US" altLang="it-IT">
                <a:latin typeface="Calibri" panose="020F0502020204030204" pitchFamily="34" charset="0"/>
                <a:cs typeface="Calibri" panose="020F0502020204030204" pitchFamily="34" charset="0"/>
              </a:rPr>
              <a:t>b</a:t>
            </a:r>
            <a:r>
              <a:rPr lang="en-US" altLang="it-IT" baseline="-25000">
                <a:latin typeface="Calibri" panose="020F0502020204030204" pitchFamily="34" charset="0"/>
                <a:cs typeface="Calibri" panose="020F0502020204030204" pitchFamily="34" charset="0"/>
              </a:rPr>
              <a:t>2</a:t>
            </a:r>
            <a:r>
              <a:rPr lang="en-US" altLang="it-IT" sz="3200">
                <a:latin typeface="Calibri" panose="020F0502020204030204" pitchFamily="34" charset="0"/>
                <a:cs typeface="Calibri" panose="020F0502020204030204" pitchFamily="34" charset="0"/>
              </a:rPr>
              <a:t> reflects difference in the </a:t>
            </a:r>
            <a:r>
              <a:rPr lang="en-US" altLang="it-IT" sz="3200" b="1">
                <a:latin typeface="Calibri" panose="020F0502020204030204" pitchFamily="34" charset="0"/>
                <a:cs typeface="Calibri" panose="020F0502020204030204" pitchFamily="34" charset="0"/>
              </a:rPr>
              <a:t>slope</a:t>
            </a:r>
            <a:r>
              <a:rPr lang="en-US" altLang="it-IT" sz="3200">
                <a:latin typeface="Calibri" panose="020F0502020204030204" pitchFamily="34" charset="0"/>
                <a:cs typeface="Calibri" panose="020F0502020204030204" pitchFamily="34" charset="0"/>
              </a:rPr>
              <a:t> of INCOME for women.</a:t>
            </a:r>
          </a:p>
        </p:txBody>
      </p:sp>
    </p:spTree>
  </p:cSld>
  <p:clrMapOvr>
    <a:masterClrMapping/>
  </p:clrMapOvr>
</p:sld>
</file>

<file path=ppt/theme/theme1.xml><?xml version="1.0" encoding="utf-8"?>
<a:theme xmlns:a="http://schemas.openxmlformats.org/drawingml/2006/main" name="Struttura predefinita">
  <a:themeElements>
    <a:clrScheme name="Struttura predefinit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ruttura predefinita">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cap="flat" cmpd="sng" algn="ctr">
              <a:solidFill>
                <a:schemeClr val="hlink"/>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it-IT" sz="1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cap="flat" cmpd="sng" algn="ctr">
              <a:solidFill>
                <a:schemeClr val="hlink"/>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it-IT" sz="1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ruttura predefinit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ersonalizza struttur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33027</TotalTime>
  <Words>7284</Words>
  <Application>Microsoft Macintosh PowerPoint</Application>
  <PresentationFormat>Presentazione su schermo (4:3)</PresentationFormat>
  <Paragraphs>759</Paragraphs>
  <Slides>112</Slides>
  <Notes>35</Notes>
  <HiddenSlides>0</HiddenSlides>
  <MMClips>0</MMClips>
  <ScaleCrop>false</ScaleCrop>
  <HeadingPairs>
    <vt:vector size="8" baseType="variant">
      <vt:variant>
        <vt:lpstr>Caratteri utilizzati</vt:lpstr>
      </vt:variant>
      <vt:variant>
        <vt:i4>15</vt:i4>
      </vt:variant>
      <vt:variant>
        <vt:lpstr>Tema</vt:lpstr>
      </vt:variant>
      <vt:variant>
        <vt:i4>3</vt:i4>
      </vt:variant>
      <vt:variant>
        <vt:lpstr>Server OLE incorporati</vt:lpstr>
      </vt:variant>
      <vt:variant>
        <vt:i4>6</vt:i4>
      </vt:variant>
      <vt:variant>
        <vt:lpstr>Titoli diapositive</vt:lpstr>
      </vt:variant>
      <vt:variant>
        <vt:i4>112</vt:i4>
      </vt:variant>
    </vt:vector>
  </HeadingPairs>
  <TitlesOfParts>
    <vt:vector size="136" baseType="lpstr">
      <vt:lpstr>Arial</vt:lpstr>
      <vt:lpstr>Times New Roman</vt:lpstr>
      <vt:lpstr>Calibri</vt:lpstr>
      <vt:lpstr>Symbol</vt:lpstr>
      <vt:lpstr>Gill Sans</vt:lpstr>
      <vt:lpstr>ヒラギノ角ゴ ProN W3</vt:lpstr>
      <vt:lpstr>Avenir</vt:lpstr>
      <vt:lpstr>Tahoma</vt:lpstr>
      <vt:lpstr>Avenir Book</vt:lpstr>
      <vt:lpstr>PMingLiU</vt:lpstr>
      <vt:lpstr>Wingdings</vt:lpstr>
      <vt:lpstr>Arial Narrow</vt:lpstr>
      <vt:lpstr>-apple-system</vt:lpstr>
      <vt:lpstr>Helvetica</vt:lpstr>
      <vt:lpstr>-webkit-standard</vt:lpstr>
      <vt:lpstr>Struttura predefinita</vt:lpstr>
      <vt:lpstr>1_Personalizza struttura</vt:lpstr>
      <vt:lpstr>Tema di Office</vt:lpstr>
      <vt:lpstr>MathType 4.0 Equation</vt:lpstr>
      <vt:lpstr>Microsoft Photo Editor 3.0 Scan</vt:lpstr>
      <vt:lpstr>Microsoft Equation 3.0</vt:lpstr>
      <vt:lpstr>Microsoft Excel Chart</vt:lpstr>
      <vt:lpstr>Equation</vt:lpstr>
      <vt:lpstr>Equazione</vt:lpstr>
      <vt:lpstr>Presentazione standard di PowerPoint</vt:lpstr>
      <vt:lpstr>Presentazione standard di PowerPoint</vt:lpstr>
      <vt:lpstr>Presentazione standard di PowerPoint</vt:lpstr>
      <vt:lpstr>Presentazione standard di PowerPoint</vt:lpstr>
      <vt:lpstr>Regression model</vt:lpstr>
      <vt:lpstr>Presentazione standard di PowerPoint</vt:lpstr>
      <vt:lpstr>To sum up</vt:lpstr>
      <vt:lpstr>Simple and multivariate models</vt:lpstr>
      <vt:lpstr>Types of Regression Models</vt:lpstr>
      <vt:lpstr>2) Simple Linear Regression Model</vt:lpstr>
      <vt:lpstr>What is “Linear”?</vt:lpstr>
      <vt:lpstr>Nonlinear relationship:</vt:lpstr>
      <vt:lpstr>Presentazione standard di PowerPoint</vt:lpstr>
      <vt:lpstr>Presentazione standard di PowerPoint</vt:lpstr>
      <vt:lpstr>Presentazione standard di PowerPoint</vt:lpstr>
      <vt:lpstr>Presentazione standard di PowerPoint</vt:lpstr>
      <vt:lpstr>Presentazione standard di PowerPoint</vt:lpstr>
      <vt:lpstr>Assumptions of the Model (1/2)</vt:lpstr>
      <vt:lpstr>Assumptions of the Model</vt:lpstr>
      <vt:lpstr>Presentazione standard di PowerPoint</vt:lpstr>
      <vt:lpstr>3) Estimation of Coefficients (OLS vs MLE)</vt:lpstr>
      <vt:lpstr>The linear model</vt:lpstr>
      <vt:lpstr>Estimating the Coefficients</vt:lpstr>
      <vt:lpstr>The Least Squares (Regression) Line</vt:lpstr>
      <vt:lpstr>Least squares: Coefficient Equations</vt:lpstr>
      <vt:lpstr>Residual</vt:lpstr>
      <vt:lpstr>Presentazione standard di PowerPoint</vt:lpstr>
      <vt:lpstr>  OLS: graphical intuition</vt:lpstr>
      <vt:lpstr>from population to sample regression line</vt:lpstr>
      <vt:lpstr>Best Linear Unbiased Estimate (BLUE)</vt:lpstr>
      <vt:lpstr>The Three Desirable Characteristics</vt:lpstr>
      <vt:lpstr>Note that:</vt:lpstr>
      <vt:lpstr>Presentazione standard di PowerPoint</vt:lpstr>
      <vt:lpstr>….otherwise</vt:lpstr>
      <vt:lpstr>4) Interpretation of Coefficients</vt:lpstr>
      <vt:lpstr>Interpretation of coefficients</vt:lpstr>
      <vt:lpstr>Interpretation of coefficients</vt:lpstr>
      <vt:lpstr>Presentazione standard di PowerPoint</vt:lpstr>
      <vt:lpstr>Presentazione standard di PowerPoint</vt:lpstr>
      <vt:lpstr>  Testing the Slope</vt:lpstr>
      <vt:lpstr>The model in STATA</vt:lpstr>
      <vt:lpstr>Interpretation and significance of the coefficients</vt:lpstr>
      <vt:lpstr>Interpretation and significance of the coefficients</vt:lpstr>
      <vt:lpstr>Presentazione standard di PowerPoint</vt:lpstr>
      <vt:lpstr>4) Goodness of fit</vt:lpstr>
      <vt:lpstr>The fit of the model</vt:lpstr>
      <vt:lpstr>The fit of the model</vt:lpstr>
      <vt:lpstr>5) Regression diagnostics</vt:lpstr>
      <vt:lpstr>Presentazione standard di PowerPoint</vt:lpstr>
      <vt:lpstr>Residual</vt:lpstr>
      <vt:lpstr>Presentazione standard di PowerPoint</vt:lpstr>
      <vt:lpstr>Conditions for Regression Inference</vt:lpstr>
      <vt:lpstr>Regression Diagnostics</vt:lpstr>
      <vt:lpstr>Regression Diagnostics</vt:lpstr>
      <vt:lpstr>Nonnormality</vt:lpstr>
      <vt:lpstr>Nonnormality</vt:lpstr>
      <vt:lpstr>Nonnormality</vt:lpstr>
      <vt:lpstr>Nonnormality</vt:lpstr>
      <vt:lpstr>Nonnormality</vt:lpstr>
      <vt:lpstr>Presentazione standard di PowerPoint</vt:lpstr>
      <vt:lpstr>Heteroscedasticity</vt:lpstr>
      <vt:lpstr>Presentazione standard di PowerPoint</vt:lpstr>
      <vt:lpstr>Presentazione standard di PowerPoint</vt:lpstr>
      <vt:lpstr>Heteroscedasticity</vt:lpstr>
      <vt:lpstr>Heteroscedasticity</vt:lpstr>
      <vt:lpstr>  Non-Independence of Errors</vt:lpstr>
      <vt:lpstr>  Non-Independence of Errors</vt:lpstr>
      <vt:lpstr>  Issues in model specification </vt:lpstr>
      <vt:lpstr>  Issues in model specification </vt:lpstr>
      <vt:lpstr>  Issues in model specification </vt:lpstr>
      <vt:lpstr>Presentazione standard di PowerPoint</vt:lpstr>
      <vt:lpstr>  Outliers</vt:lpstr>
      <vt:lpstr>Presentazione standard di PowerPoint</vt:lpstr>
      <vt:lpstr>Presentazione standard di PowerPoint</vt:lpstr>
      <vt:lpstr>Presentazione standard di PowerPoint</vt:lpstr>
      <vt:lpstr>Presentazione standard di PowerPoint</vt:lpstr>
      <vt:lpstr>Presentazione standard di PowerPoint</vt:lpstr>
      <vt:lpstr>  Procedure for Regression Diagnostics</vt:lpstr>
      <vt:lpstr>7) Multiple regression models: interpretation of coefficients </vt:lpstr>
      <vt:lpstr>Multiple Linear Regression</vt:lpstr>
      <vt:lpstr>Presentazione standard di PowerPoint</vt:lpstr>
      <vt:lpstr>Standardized Regression Coefficients</vt:lpstr>
      <vt:lpstr>Presentazione standard di PowerPoint</vt:lpstr>
      <vt:lpstr>Example:</vt:lpstr>
      <vt:lpstr>Presentazione standard di PowerPoint</vt:lpstr>
      <vt:lpstr>Standardized coefficients</vt:lpstr>
      <vt:lpstr>How to make a prediction:</vt:lpstr>
      <vt:lpstr>Dummy Variables</vt:lpstr>
      <vt:lpstr>Presentazione standard di PowerPoint</vt:lpstr>
      <vt:lpstr>Presentazione standard di PowerPoint</vt:lpstr>
      <vt:lpstr>Presentazione standard di PowerPoint</vt:lpstr>
      <vt:lpstr>Presentazione standard di PowerPoint</vt:lpstr>
      <vt:lpstr>Presentazione standard di PowerPoint</vt:lpstr>
      <vt:lpstr>Interactions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8) Correlation vs Causation</vt:lpstr>
      <vt:lpstr>Presentazione standard di PowerPoint</vt:lpstr>
      <vt:lpstr>Presentazione standard di PowerPoint</vt:lpstr>
      <vt:lpstr>Correlation does not mean causation!</vt:lpstr>
    </vt:vector>
  </TitlesOfParts>
  <Company>Dell Computer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Thomas Dougherty</dc:creator>
  <cp:lastModifiedBy>Chiara Seghieri</cp:lastModifiedBy>
  <cp:revision>274</cp:revision>
  <cp:lastPrinted>2023-10-30T11:21:08Z</cp:lastPrinted>
  <dcterms:created xsi:type="dcterms:W3CDTF">1998-05-09T13:24:56Z</dcterms:created>
  <dcterms:modified xsi:type="dcterms:W3CDTF">2024-10-13T16:11:18Z</dcterms:modified>
</cp:coreProperties>
</file>